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2496" y="7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/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803B82-2F2F-46F7-897E-018DFC7C925A}" type="datetimeFigureOut">
              <a:rPr lang="en-GB" smtClean="0"/>
              <a:t>23/08/2021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55C4506-EC7B-44F5-9300-10A5508C6CB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5.jpeg"/><Relationship Id="rId7" Type="http://schemas.openxmlformats.org/officeDocument/2006/relationships/image" Target="../media/image37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:\Coleridge Road\Coleridge Road_Moved\Photosymbols\Easy_R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0" y="5148064"/>
            <a:ext cx="1678649" cy="154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60829" y="6111833"/>
            <a:ext cx="44644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This leaflet is “</a:t>
            </a:r>
            <a:r>
              <a:rPr lang="en-GB" sz="2200" b="1" i="1" dirty="0" smtClean="0"/>
              <a:t>Easy Read</a:t>
            </a:r>
            <a:r>
              <a:rPr lang="en-GB" sz="2200" b="1" dirty="0" smtClean="0"/>
              <a:t>”</a:t>
            </a:r>
            <a:endParaRPr lang="en-GB" sz="2300" b="1" dirty="0" smtClean="0"/>
          </a:p>
        </p:txBody>
      </p:sp>
      <p:pic>
        <p:nvPicPr>
          <p:cNvPr id="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8" b="22253"/>
          <a:stretch>
            <a:fillRect/>
          </a:stretch>
        </p:blipFill>
        <p:spPr bwMode="auto">
          <a:xfrm>
            <a:off x="3481818" y="537236"/>
            <a:ext cx="3041236" cy="1226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1" y="353616"/>
            <a:ext cx="1991727" cy="141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S:\Coleridge Road\Coleridge Road_Moved\Photosymbols\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28986" y="1838153"/>
            <a:ext cx="1763462" cy="179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2663" y="3851920"/>
            <a:ext cx="539831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Welcome to:</a:t>
            </a:r>
          </a:p>
          <a:p>
            <a:pPr algn="ctr"/>
            <a:r>
              <a:rPr lang="en-GB" sz="2200" b="1" dirty="0" smtClean="0"/>
              <a:t>The Waltham Forest </a:t>
            </a:r>
          </a:p>
          <a:p>
            <a:pPr algn="ctr"/>
            <a:r>
              <a:rPr lang="en-GB" sz="2200" b="1" dirty="0" smtClean="0"/>
              <a:t>Community Learning Disability Team</a:t>
            </a:r>
          </a:p>
          <a:p>
            <a:pPr algn="ctr"/>
            <a:r>
              <a:rPr lang="en-GB" sz="2300" b="1" dirty="0" smtClean="0"/>
              <a:t>(CLDT)</a:t>
            </a:r>
          </a:p>
        </p:txBody>
      </p:sp>
      <p:pic>
        <p:nvPicPr>
          <p:cNvPr id="10" name="Picture 4" descr="S:\Coleridge Road\Coleridge Road_Moved\Photosymbols\Walking_Fram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4" y="1907705"/>
            <a:ext cx="1513375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S:\Coleridge Road\Coleridge Road_Moved\Photosymbols\Wave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194" y="1838153"/>
            <a:ext cx="1584997" cy="1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33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0808" y="416141"/>
            <a:ext cx="360310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Welcome to the CLDT</a:t>
            </a:r>
          </a:p>
        </p:txBody>
      </p:sp>
      <p:sp>
        <p:nvSpPr>
          <p:cNvPr id="4" name="Rectangle 3"/>
          <p:cNvSpPr/>
          <p:nvPr/>
        </p:nvSpPr>
        <p:spPr>
          <a:xfrm>
            <a:off x="710050" y="3094894"/>
            <a:ext cx="5466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b="1" u="sng" dirty="0" smtClean="0"/>
              <a:t>CLDT</a:t>
            </a:r>
            <a:r>
              <a:rPr lang="en-GB" sz="2200" dirty="0" smtClean="0"/>
              <a:t> stands for:</a:t>
            </a:r>
          </a:p>
          <a:p>
            <a:r>
              <a:rPr lang="en-GB" sz="2200" dirty="0" smtClean="0"/>
              <a:t> </a:t>
            </a:r>
            <a:r>
              <a:rPr lang="en-GB" sz="2200" b="1" u="sng" dirty="0" smtClean="0"/>
              <a:t>C</a:t>
            </a:r>
            <a:r>
              <a:rPr lang="en-GB" sz="2200" dirty="0" smtClean="0"/>
              <a:t>ommunity </a:t>
            </a:r>
            <a:r>
              <a:rPr lang="en-GB" sz="2200" b="1" u="sng" dirty="0" smtClean="0"/>
              <a:t>L</a:t>
            </a:r>
            <a:r>
              <a:rPr lang="en-GB" sz="2200" dirty="0" smtClean="0"/>
              <a:t>earning </a:t>
            </a:r>
            <a:r>
              <a:rPr lang="en-GB" sz="2200" b="1" u="sng" dirty="0" smtClean="0"/>
              <a:t>D</a:t>
            </a:r>
            <a:r>
              <a:rPr lang="en-GB" sz="2200" dirty="0" smtClean="0"/>
              <a:t>isability </a:t>
            </a:r>
            <a:r>
              <a:rPr lang="en-GB" sz="2200" b="1" u="sng" dirty="0" smtClean="0"/>
              <a:t>T</a:t>
            </a:r>
            <a:r>
              <a:rPr lang="en-GB" sz="2200" dirty="0" smtClean="0"/>
              <a:t>eam</a:t>
            </a:r>
            <a:endParaRPr lang="en-GB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275187" y="6974913"/>
            <a:ext cx="4443861" cy="707886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000" dirty="0" smtClean="0"/>
              <a:t>The CLDT is an </a:t>
            </a:r>
            <a:r>
              <a:rPr lang="en-GB" sz="2000" b="1" dirty="0" smtClean="0"/>
              <a:t>integrated</a:t>
            </a:r>
            <a:r>
              <a:rPr lang="en-GB" sz="2000" dirty="0" smtClean="0"/>
              <a:t> team run by the council and the NHS.</a:t>
            </a:r>
            <a:endParaRPr lang="en-GB" sz="2000" dirty="0"/>
          </a:p>
        </p:txBody>
      </p:sp>
      <p:pic>
        <p:nvPicPr>
          <p:cNvPr id="6" name="Picture 33" descr="S:\Coleridge Road\Coleridge Road_Moved\Photosymbols\Nurse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0" y="4247914"/>
            <a:ext cx="1693180" cy="21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:\Coleridge Road\Coleridge Road_Moved\Photosymbols\Social_Worker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62" y="4124025"/>
            <a:ext cx="1453494" cy="22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:\Coleridge Road\Coleridge Road_Moved\Photosymbols\GP_Doctor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206" y="4110570"/>
            <a:ext cx="1783842" cy="22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Coleridge Road\Coleridge Road_Moved\Photosymbols\Frank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187" y="1316076"/>
            <a:ext cx="927720" cy="17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Coleridge Road\Coleridge Road_Moved\Photosymbols\Good_ide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62" y="1294694"/>
            <a:ext cx="1368152" cy="167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Coleridge Road\Coleridge Road_Moved\Photosymbols\Hu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281" y="1294694"/>
            <a:ext cx="1489333" cy="165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476672" y="1115616"/>
            <a:ext cx="5959006" cy="6840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4994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1097" y="323528"/>
            <a:ext cx="403244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Lucida Sans Unicode (Body)"/>
              </a:rPr>
              <a:t>Welcome to the CLDT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4545" y="1547664"/>
            <a:ext cx="2186428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 smtClean="0">
                <a:latin typeface="Lucida Sans Unicode (Body)"/>
                <a:cs typeface="Arial" panose="020B0604020202020204" pitchFamily="34" charset="0"/>
              </a:rPr>
              <a:t>What we do:</a:t>
            </a:r>
            <a:endParaRPr lang="en-GB" sz="2400" i="1" dirty="0">
              <a:latin typeface="Lucida Sans Unicode (Body)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8960" y="2339752"/>
            <a:ext cx="352839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ucida Sans Unicode (Body)"/>
                <a:cs typeface="Arial" panose="020B0604020202020204" pitchFamily="34" charset="0"/>
              </a:rPr>
              <a:t>Help you live safely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latin typeface="Lucida Sans Unicode (Body)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latin typeface="Lucida Sans Unicode (Body)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Lucida Sans Unicode (Body)"/>
                <a:cs typeface="Arial" panose="020B0604020202020204" pitchFamily="34" charset="0"/>
              </a:rPr>
              <a:t>Help you be </a:t>
            </a:r>
            <a:r>
              <a:rPr lang="en-GB" sz="2000" dirty="0" smtClean="0">
                <a:latin typeface="Lucida Sans Unicode (Body)"/>
                <a:cs typeface="Arial" panose="020B0604020202020204" pitchFamily="34" charset="0"/>
              </a:rPr>
              <a:t>independent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latin typeface="Lucida Sans Unicode (Body)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latin typeface="Lucida Sans Unicode (Body)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ucida Sans Unicode (Body)"/>
                <a:cs typeface="Arial" panose="020B0604020202020204" pitchFamily="34" charset="0"/>
              </a:rPr>
              <a:t>Help you make choices that are important to you</a:t>
            </a:r>
            <a:endParaRPr lang="en-GB" sz="2000" dirty="0">
              <a:latin typeface="Lucida Sans Unicode (Body)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latin typeface="Lucida Sans Unicode (Body)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 smtClean="0">
              <a:latin typeface="Lucida Sans Unicode (Body)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Lucida Sans Unicode (Body)"/>
                <a:cs typeface="Arial" panose="020B0604020202020204" pitchFamily="34" charset="0"/>
              </a:rPr>
              <a:t>Make information easy to understand</a:t>
            </a:r>
            <a:endParaRPr lang="en-GB" sz="2000" dirty="0">
              <a:latin typeface="Lucida Sans Unicode (Body)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latin typeface="Lucida Sans Unicode (Body)"/>
              <a:cs typeface="Arial" panose="020B0604020202020204" pitchFamily="34" charset="0"/>
            </a:endParaRPr>
          </a:p>
        </p:txBody>
      </p:sp>
      <p:pic>
        <p:nvPicPr>
          <p:cNvPr id="8" name="Picture 5" descr="S:\Coleridge Road\Coleridge Road_Moved\Photosymbols\thumbs up Fred-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9" y="2125514"/>
            <a:ext cx="1451548" cy="129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S:\Coleridge Road\Coleridge Road_Moved\Photosymbols\Choose_H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864" y="5341682"/>
            <a:ext cx="1655276" cy="150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S:\Coleridge Road\Coleridge Road_Moved\Photosymbols\Camcorder_ma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040" y="3602426"/>
            <a:ext cx="1694100" cy="154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S:\Coleridge Road\Coleridge Road_Moved\Photosymbols\Read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728" y="6909648"/>
            <a:ext cx="1451548" cy="120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332656" y="1547664"/>
            <a:ext cx="6120680" cy="669674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3069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0848" y="212115"/>
            <a:ext cx="4248472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b="1" u="sng" dirty="0" smtClean="0">
                <a:latin typeface="Lucida Sans Unicode (Body)"/>
                <a:cs typeface="Arial" panose="020B0604020202020204" pitchFamily="34" charset="0"/>
              </a:rPr>
              <a:t>Psychiatrists</a:t>
            </a:r>
            <a:r>
              <a:rPr lang="en-GB" sz="1900" dirty="0" smtClean="0">
                <a:latin typeface="Lucida Sans Unicode (Body)"/>
                <a:cs typeface="Arial" panose="020B0604020202020204" pitchFamily="34" charset="0"/>
              </a:rPr>
              <a:t>: </a:t>
            </a:r>
            <a:br>
              <a:rPr lang="en-GB" sz="1900" dirty="0" smtClean="0">
                <a:latin typeface="Lucida Sans Unicode (Body)"/>
                <a:cs typeface="Arial" panose="020B0604020202020204" pitchFamily="34" charset="0"/>
              </a:rPr>
            </a:br>
            <a:r>
              <a:rPr lang="en-GB" sz="1900" dirty="0" smtClean="0">
                <a:latin typeface="Lucida Sans Unicode (Body)"/>
                <a:cs typeface="Arial" panose="020B0604020202020204" pitchFamily="34" charset="0"/>
              </a:rPr>
              <a:t>We help you manage your feelings and your mental health. </a:t>
            </a:r>
          </a:p>
          <a:p>
            <a:pPr>
              <a:lnSpc>
                <a:spcPct val="150000"/>
              </a:lnSpc>
            </a:pPr>
            <a:endParaRPr lang="en-GB" sz="1900" dirty="0" smtClean="0">
              <a:latin typeface="Lucida Sans Unicode (Body)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900" dirty="0" smtClean="0">
                <a:latin typeface="Lucida Sans Unicode (Body)"/>
                <a:cs typeface="Arial" panose="020B0604020202020204" pitchFamily="34" charset="0"/>
              </a:rPr>
              <a:t>We can also give you the right medicines.</a:t>
            </a:r>
            <a:endParaRPr lang="en-GB" sz="1900" dirty="0">
              <a:latin typeface="Lucida Sans Unicode (Body)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74779" y="4236529"/>
            <a:ext cx="433454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b="1" u="sng" dirty="0" smtClean="0">
                <a:latin typeface="Lucida Sans Unicode (Body)"/>
                <a:cs typeface="Arial" panose="020B0604020202020204" pitchFamily="34" charset="0"/>
              </a:rPr>
              <a:t>Nurses</a:t>
            </a:r>
            <a:r>
              <a:rPr lang="en-GB" dirty="0" smtClean="0">
                <a:latin typeface="Lucida Sans Unicode (Body)"/>
                <a:cs typeface="Arial" panose="020B0604020202020204" pitchFamily="34" charset="0"/>
              </a:rPr>
              <a:t>: </a:t>
            </a:r>
            <a:br>
              <a:rPr lang="en-GB" dirty="0" smtClean="0">
                <a:latin typeface="Lucida Sans Unicode (Body)"/>
                <a:cs typeface="Arial" panose="020B0604020202020204" pitchFamily="34" charset="0"/>
              </a:rPr>
            </a:br>
            <a:r>
              <a:rPr lang="en-GB" dirty="0" smtClean="0">
                <a:latin typeface="Lucida Sans Unicode (Body)"/>
                <a:cs typeface="Arial" panose="020B0604020202020204" pitchFamily="34" charset="0"/>
              </a:rPr>
              <a:t>We help you to be as healthy as possible </a:t>
            </a:r>
          </a:p>
          <a:p>
            <a:pPr>
              <a:lnSpc>
                <a:spcPct val="150000"/>
              </a:lnSpc>
            </a:pPr>
            <a:endParaRPr lang="en-GB" sz="1900" dirty="0" smtClean="0">
              <a:latin typeface="Lucida Sans Unicode (Body)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900" dirty="0" smtClean="0">
                <a:latin typeface="Lucida Sans Unicode (Body)"/>
                <a:cs typeface="Arial" panose="020B0604020202020204" pitchFamily="34" charset="0"/>
              </a:rPr>
              <a:t>We can help with your diet, mental health, and relationships.</a:t>
            </a:r>
          </a:p>
          <a:p>
            <a:pPr>
              <a:lnSpc>
                <a:spcPct val="150000"/>
              </a:lnSpc>
            </a:pPr>
            <a:endParaRPr lang="en-GB" sz="1900" dirty="0">
              <a:latin typeface="Lucida Sans Unicode (Body)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900" dirty="0" smtClean="0">
                <a:latin typeface="Lucida Sans Unicode (Body)"/>
                <a:cs typeface="Arial" panose="020B0604020202020204" pitchFamily="34" charset="0"/>
              </a:rPr>
              <a:t>We can also help the people who support you</a:t>
            </a:r>
            <a:endParaRPr lang="en-GB" sz="1900" dirty="0">
              <a:latin typeface="Lucida Sans Unicode (Body)"/>
              <a:cs typeface="Arial" panose="020B0604020202020204" pitchFamily="34" charset="0"/>
            </a:endParaRPr>
          </a:p>
        </p:txBody>
      </p:sp>
      <p:pic>
        <p:nvPicPr>
          <p:cNvPr id="3074" name="Picture 2" descr="S:\Coleridge Road\Coleridge Road_Moved\Photosymbols\Medication\Medic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63" y="2143413"/>
            <a:ext cx="138125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:\Coleridge Road\Coleridge Road_Moved\Photosymbols\sad Annabel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56" y="703253"/>
            <a:ext cx="1172067" cy="131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S:\Coleridge Road\Coleridge Road_Moved\Photosymbols\thumbs up Fred-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90" y="4353683"/>
            <a:ext cx="1297710" cy="100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Coleridge Road\Coleridge Road_Moved\Photosymbols\Mother_daugh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3" y="6792349"/>
            <a:ext cx="1064043" cy="123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:\Coleridge Road\Coleridge Road_Moved\Photosymbols\Food\Frui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5" y="5507022"/>
            <a:ext cx="1214167" cy="109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32656" y="212115"/>
            <a:ext cx="6120680" cy="349578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/>
          </a:p>
        </p:txBody>
      </p:sp>
      <p:sp>
        <p:nvSpPr>
          <p:cNvPr id="10" name="Rounded Rectangle 9"/>
          <p:cNvSpPr/>
          <p:nvPr/>
        </p:nvSpPr>
        <p:spPr>
          <a:xfrm>
            <a:off x="307663" y="4236529"/>
            <a:ext cx="6120680" cy="37884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3069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2856" y="326766"/>
            <a:ext cx="4320480" cy="354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b="1" u="sng" dirty="0" smtClean="0">
                <a:latin typeface="Lucida Sans Unicode (Body)"/>
                <a:cs typeface="Arial" panose="020B0604020202020204" pitchFamily="34" charset="0"/>
              </a:rPr>
              <a:t>Speech and Language therapists</a:t>
            </a:r>
            <a:r>
              <a:rPr lang="en-GB" sz="1900" dirty="0" smtClean="0">
                <a:latin typeface="Lucida Sans Unicode (Body)"/>
                <a:cs typeface="Arial" panose="020B0604020202020204" pitchFamily="34" charset="0"/>
              </a:rPr>
              <a:t>: </a:t>
            </a:r>
            <a:br>
              <a:rPr lang="en-GB" sz="1900" dirty="0" smtClean="0">
                <a:latin typeface="Lucida Sans Unicode (Body)"/>
                <a:cs typeface="Arial" panose="020B0604020202020204" pitchFamily="34" charset="0"/>
              </a:rPr>
            </a:br>
            <a:r>
              <a:rPr lang="en-GB" sz="1900" dirty="0" smtClean="0">
                <a:latin typeface="Lucida Sans Unicode (Body)"/>
                <a:cs typeface="Arial" panose="020B0604020202020204" pitchFamily="34" charset="0"/>
              </a:rPr>
              <a:t>We help you to communicate with friends and family. </a:t>
            </a:r>
          </a:p>
          <a:p>
            <a:pPr>
              <a:lnSpc>
                <a:spcPct val="150000"/>
              </a:lnSpc>
            </a:pPr>
            <a:endParaRPr lang="en-GB" sz="1900" dirty="0">
              <a:latin typeface="Lucida Sans Unicode (Body)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900" dirty="0" smtClean="0">
                <a:latin typeface="Lucida Sans Unicode (Body)"/>
                <a:cs typeface="Arial" panose="020B0604020202020204" pitchFamily="34" charset="0"/>
              </a:rPr>
              <a:t>We can help you make </a:t>
            </a:r>
            <a:r>
              <a:rPr lang="en-GB" sz="1900" b="1" dirty="0" smtClean="0">
                <a:latin typeface="Lucida Sans Unicode (Body)"/>
                <a:cs typeface="Arial" panose="020B0604020202020204" pitchFamily="34" charset="0"/>
              </a:rPr>
              <a:t>choices</a:t>
            </a:r>
            <a:r>
              <a:rPr lang="en-GB" sz="1900" dirty="0" smtClean="0">
                <a:latin typeface="Lucida Sans Unicode (Body)"/>
                <a:cs typeface="Arial" panose="020B0604020202020204" pitchFamily="34" charset="0"/>
              </a:rPr>
              <a:t> about what you want to do.</a:t>
            </a:r>
          </a:p>
          <a:p>
            <a:pPr>
              <a:lnSpc>
                <a:spcPct val="150000"/>
              </a:lnSpc>
            </a:pPr>
            <a:endParaRPr lang="en-GB" sz="1900" dirty="0" smtClean="0">
              <a:latin typeface="Lucida Sans Unicode (Body)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900" dirty="0" smtClean="0">
                <a:latin typeface="Lucida Sans Unicode (Body)"/>
                <a:cs typeface="Arial" panose="020B0604020202020204" pitchFamily="34" charset="0"/>
              </a:rPr>
              <a:t>We also help with eating and drinking.</a:t>
            </a:r>
            <a:endParaRPr lang="en-GB" sz="1900" dirty="0">
              <a:latin typeface="Lucida Sans Unicode (Body)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98" y="470782"/>
            <a:ext cx="1382318" cy="132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S:\Coleridge Road\Coleridge Road_Moved\Photosymbols\Food_yes_plea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5" y="3347864"/>
            <a:ext cx="1152128" cy="95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S:\Coleridge Road\Coleridge Road_Moved\Photosymbols\Choose_Ho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7290" y="1993406"/>
            <a:ext cx="1439539" cy="121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678347" y="4721707"/>
            <a:ext cx="4791073" cy="31624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b="1" u="sng" dirty="0" smtClean="0">
                <a:cs typeface="Arial" panose="020B0604020202020204" pitchFamily="34" charset="0"/>
              </a:rPr>
              <a:t>Psychologists</a:t>
            </a:r>
          </a:p>
          <a:p>
            <a:pPr>
              <a:lnSpc>
                <a:spcPct val="150000"/>
              </a:lnSpc>
            </a:pPr>
            <a:r>
              <a:rPr lang="en-GB" sz="1900" dirty="0" smtClean="0">
                <a:cs typeface="Arial" panose="020B0604020202020204" pitchFamily="34" charset="0"/>
              </a:rPr>
              <a:t>We can help you feel well and </a:t>
            </a:r>
            <a:r>
              <a:rPr lang="en-GB" sz="1900" b="1" dirty="0" smtClean="0">
                <a:cs typeface="Arial" panose="020B0604020202020204" pitchFamily="34" charset="0"/>
              </a:rPr>
              <a:t>happy</a:t>
            </a:r>
            <a:r>
              <a:rPr lang="en-GB" sz="1900" dirty="0" smtClean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GB" sz="190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900" dirty="0" smtClean="0">
                <a:cs typeface="Arial" panose="020B0604020202020204" pitchFamily="34" charset="0"/>
              </a:rPr>
              <a:t>We offer support through </a:t>
            </a:r>
            <a:r>
              <a:rPr lang="en-GB" sz="1900" b="1" dirty="0" smtClean="0">
                <a:cs typeface="Arial" panose="020B0604020202020204" pitchFamily="34" charset="0"/>
              </a:rPr>
              <a:t>Art Therapy</a:t>
            </a:r>
          </a:p>
          <a:p>
            <a:pPr>
              <a:lnSpc>
                <a:spcPct val="150000"/>
              </a:lnSpc>
            </a:pPr>
            <a:endParaRPr lang="en-GB" sz="19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900" dirty="0" smtClean="0">
                <a:cs typeface="Arial" panose="020B0604020202020204" pitchFamily="34" charset="0"/>
              </a:rPr>
              <a:t>We can help the people who support you</a:t>
            </a:r>
          </a:p>
        </p:txBody>
      </p:sp>
      <p:pic>
        <p:nvPicPr>
          <p:cNvPr id="10" name="Picture 3" descr="S:\Coleridge Road\Coleridge Road_Moved\Photosymbols\Arti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580" y="5868144"/>
            <a:ext cx="1007689" cy="904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S:\Coleridge Road\Coleridge Road_Moved\Photosymbols\cheer Joan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4" y="4860033"/>
            <a:ext cx="902817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:\Coleridge Road\Coleridge Road_Moved\Photosymbols\Mother_daugh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5" y="6844532"/>
            <a:ext cx="1031344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32656" y="212115"/>
            <a:ext cx="6120680" cy="42158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/>
          </a:p>
        </p:txBody>
      </p:sp>
      <p:sp>
        <p:nvSpPr>
          <p:cNvPr id="14" name="Rounded Rectangle 13"/>
          <p:cNvSpPr/>
          <p:nvPr/>
        </p:nvSpPr>
        <p:spPr>
          <a:xfrm>
            <a:off x="332656" y="4644009"/>
            <a:ext cx="6120680" cy="34563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30694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3717" y="266598"/>
            <a:ext cx="512919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b="1" u="sng" dirty="0">
                <a:cs typeface="Arial" panose="020B0604020202020204" pitchFamily="34" charset="0"/>
              </a:rPr>
              <a:t>Social Workers</a:t>
            </a:r>
            <a:r>
              <a:rPr lang="en-GB" sz="1900" dirty="0" smtClean="0"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sz="1850" dirty="0" smtClean="0">
                <a:cs typeface="Arial" panose="020B0604020202020204" pitchFamily="34" charset="0"/>
              </a:rPr>
              <a:t>We </a:t>
            </a:r>
            <a:r>
              <a:rPr lang="en-GB" sz="1850" dirty="0">
                <a:cs typeface="Arial" panose="020B0604020202020204" pitchFamily="34" charset="0"/>
              </a:rPr>
              <a:t>find out if your needs are met by our team. </a:t>
            </a:r>
            <a:endParaRPr lang="en-GB" sz="1850" dirty="0" smtClean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850" dirty="0">
                <a:cs typeface="Arial" panose="020B0604020202020204" pitchFamily="34" charset="0"/>
              </a:rPr>
              <a:t/>
            </a:r>
            <a:br>
              <a:rPr lang="en-GB" sz="1850" dirty="0">
                <a:cs typeface="Arial" panose="020B0604020202020204" pitchFamily="34" charset="0"/>
              </a:rPr>
            </a:br>
            <a:r>
              <a:rPr lang="en-GB" sz="1850" dirty="0">
                <a:cs typeface="Arial" panose="020B0604020202020204" pitchFamily="34" charset="0"/>
              </a:rPr>
              <a:t>We also organise money payments, help with </a:t>
            </a:r>
            <a:r>
              <a:rPr lang="en-GB" sz="1850" dirty="0" smtClean="0">
                <a:cs typeface="Arial" panose="020B0604020202020204" pitchFamily="34" charset="0"/>
              </a:rPr>
              <a:t>housing problems, </a:t>
            </a:r>
            <a:r>
              <a:rPr lang="en-GB" sz="1850" dirty="0">
                <a:cs typeface="Arial" panose="020B0604020202020204" pitchFamily="34" charset="0"/>
              </a:rPr>
              <a:t>and plan courses</a:t>
            </a:r>
            <a:r>
              <a:rPr lang="en-GB" sz="1900" dirty="0"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S:\Coleridge Road\Coleridge Road_Moved\Photosymbols\Alice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6" y="651594"/>
            <a:ext cx="619053" cy="104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:\Coleridge Road\Coleridge Road_Moved\Photosymbols\Money and Finance\Mo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9" y="2111786"/>
            <a:ext cx="1016014" cy="8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863166" y="3247739"/>
            <a:ext cx="4690291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b="1" u="sng" dirty="0" smtClean="0">
                <a:latin typeface="Lucida Sans Unicode (Body)"/>
                <a:cs typeface="Arial" panose="020B0604020202020204" pitchFamily="34" charset="0"/>
              </a:rPr>
              <a:t>Physiotherapists</a:t>
            </a:r>
            <a:r>
              <a:rPr lang="en-GB" sz="1900" dirty="0" smtClean="0">
                <a:latin typeface="Lucida Sans Unicode (Body)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GB" sz="1900" dirty="0" smtClean="0">
                <a:latin typeface="Lucida Sans Unicode (Body)"/>
                <a:cs typeface="Arial" pitchFamily="34" charset="0"/>
              </a:rPr>
              <a:t>We help you to move and remain active.</a:t>
            </a:r>
          </a:p>
          <a:p>
            <a:pPr>
              <a:lnSpc>
                <a:spcPct val="150000"/>
              </a:lnSpc>
            </a:pPr>
            <a:endParaRPr lang="en-GB" sz="1900" dirty="0">
              <a:latin typeface="Lucida Sans Unicode (Body)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900" dirty="0" smtClean="0">
                <a:latin typeface="Lucida Sans Unicode (Body)"/>
                <a:cs typeface="Arial" pitchFamily="34" charset="0"/>
              </a:rPr>
              <a:t>We also help you feel comfortable with the </a:t>
            </a:r>
            <a:r>
              <a:rPr lang="en-GB" sz="1900" b="1" dirty="0" smtClean="0">
                <a:latin typeface="Lucida Sans Unicode (Body)"/>
                <a:cs typeface="Arial" pitchFamily="34" charset="0"/>
              </a:rPr>
              <a:t>equipment</a:t>
            </a:r>
            <a:r>
              <a:rPr lang="en-GB" sz="1900" dirty="0" smtClean="0">
                <a:latin typeface="Lucida Sans Unicode (Body)"/>
                <a:cs typeface="Arial" pitchFamily="34" charset="0"/>
              </a:rPr>
              <a:t> you use.</a:t>
            </a:r>
          </a:p>
        </p:txBody>
      </p:sp>
      <p:pic>
        <p:nvPicPr>
          <p:cNvPr id="10" name="Picture 4" descr="S:\Coleridge Road\Coleridge Road_Moved\Photosymbols\Walking_Fram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43" y="3370254"/>
            <a:ext cx="753876" cy="118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:\Coleridge Road\Coleridge Road_Moved\Photosymbols\Shoes_Orth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7936" y="4680286"/>
            <a:ext cx="765706" cy="70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026693" y="5908066"/>
            <a:ext cx="4629272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900" b="1" u="sng" dirty="0" smtClean="0">
                <a:latin typeface="Lucida Sans Unicode (Body)"/>
                <a:cs typeface="Arial" panose="020B0604020202020204" pitchFamily="34" charset="0"/>
              </a:rPr>
              <a:t>Occupational Therapists</a:t>
            </a:r>
            <a:r>
              <a:rPr lang="en-GB" sz="1900" dirty="0" smtClean="0">
                <a:latin typeface="Lucida Sans Unicode (Body)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GB" sz="1900" dirty="0" smtClean="0">
                <a:latin typeface="Lucida Sans Unicode (Body)"/>
                <a:cs typeface="Arial" pitchFamily="34" charset="0"/>
              </a:rPr>
              <a:t>We help you care for yourself</a:t>
            </a:r>
          </a:p>
          <a:p>
            <a:pPr>
              <a:lnSpc>
                <a:spcPct val="150000"/>
              </a:lnSpc>
            </a:pPr>
            <a:endParaRPr lang="en-GB" sz="900" dirty="0" smtClean="0">
              <a:latin typeface="Lucida Sans Unicode (Body)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900" dirty="0" smtClean="0">
                <a:latin typeface="Lucida Sans Unicode (Body)"/>
                <a:cs typeface="Arial" pitchFamily="34" charset="0"/>
              </a:rPr>
              <a:t>We can help you do things that you like, including </a:t>
            </a:r>
            <a:r>
              <a:rPr lang="en-GB" sz="1900" b="1" dirty="0" smtClean="0">
                <a:latin typeface="Lucida Sans Unicode (Body)"/>
                <a:cs typeface="Arial" pitchFamily="34" charset="0"/>
              </a:rPr>
              <a:t>work</a:t>
            </a:r>
            <a:r>
              <a:rPr lang="en-GB" sz="1900" dirty="0" smtClean="0">
                <a:latin typeface="Lucida Sans Unicode (Body)"/>
                <a:cs typeface="Arial" pitchFamily="34" charset="0"/>
              </a:rPr>
              <a:t>, </a:t>
            </a:r>
            <a:r>
              <a:rPr lang="en-GB" sz="1900" b="1" dirty="0" smtClean="0">
                <a:latin typeface="Lucida Sans Unicode (Body)"/>
                <a:cs typeface="Arial" pitchFamily="34" charset="0"/>
              </a:rPr>
              <a:t>hobbies </a:t>
            </a:r>
            <a:r>
              <a:rPr lang="en-GB" sz="1900" dirty="0" smtClean="0">
                <a:latin typeface="Lucida Sans Unicode (Body)"/>
                <a:cs typeface="Arial" pitchFamily="34" charset="0"/>
              </a:rPr>
              <a:t>and </a:t>
            </a:r>
            <a:r>
              <a:rPr lang="en-GB" sz="1900" b="1" dirty="0" smtClean="0">
                <a:latin typeface="Lucida Sans Unicode (Body)"/>
                <a:cs typeface="Arial" pitchFamily="34" charset="0"/>
              </a:rPr>
              <a:t>activities.</a:t>
            </a:r>
          </a:p>
        </p:txBody>
      </p:sp>
      <p:pic>
        <p:nvPicPr>
          <p:cNvPr id="1026" name="Picture 2" descr="S:\Coleridge Road\Coleridge Road_Moved\Photosymbols\Cook_Cak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56" y="6923668"/>
            <a:ext cx="827469" cy="98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380136" y="166457"/>
            <a:ext cx="6275829" cy="28687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/>
          </a:p>
        </p:txBody>
      </p:sp>
      <p:sp>
        <p:nvSpPr>
          <p:cNvPr id="16" name="Rounded Rectangle 15"/>
          <p:cNvSpPr/>
          <p:nvPr/>
        </p:nvSpPr>
        <p:spPr>
          <a:xfrm>
            <a:off x="380135" y="3275855"/>
            <a:ext cx="6275829" cy="23473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/>
          </a:p>
        </p:txBody>
      </p:sp>
      <p:sp>
        <p:nvSpPr>
          <p:cNvPr id="17" name="Rounded Rectangle 16"/>
          <p:cNvSpPr/>
          <p:nvPr/>
        </p:nvSpPr>
        <p:spPr>
          <a:xfrm>
            <a:off x="380136" y="5843548"/>
            <a:ext cx="6275829" cy="21602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/>
          </a:p>
        </p:txBody>
      </p:sp>
      <p:pic>
        <p:nvPicPr>
          <p:cNvPr id="19" name="Picture 4" descr="S:\Coleridge Road\Coleridge Road_Moved\Photosymbols\cheer Joan-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55" y="5908067"/>
            <a:ext cx="844762" cy="94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9870" y="2640622"/>
            <a:ext cx="214353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Thankyou!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06823" y="3194620"/>
            <a:ext cx="4791073" cy="932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900" dirty="0" smtClean="0">
                <a:cs typeface="Arial" panose="020B0604020202020204" pitchFamily="34" charset="0"/>
              </a:rPr>
              <a:t>If you have any questions or concerns, please contact us</a:t>
            </a:r>
            <a:r>
              <a:rPr lang="en-GB" sz="1900" b="1" dirty="0" smtClean="0">
                <a:cs typeface="Arial" panose="020B0604020202020204" pitchFamily="34" charset="0"/>
              </a:rPr>
              <a:t>:</a:t>
            </a:r>
            <a:endParaRPr lang="en-GB" sz="1900" dirty="0" smtClean="0">
              <a:cs typeface="Arial" panose="020B0604020202020204" pitchFamily="34" charset="0"/>
            </a:endParaRPr>
          </a:p>
        </p:txBody>
      </p:sp>
      <p:pic>
        <p:nvPicPr>
          <p:cNvPr id="5122" name="Picture 2" descr="S:\Coleridge Road\Coleridge Road_Moved\Photosymbols\Telepho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4" y="4190457"/>
            <a:ext cx="1310390" cy="98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105601" y="4021771"/>
            <a:ext cx="34029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1900" b="1" dirty="0" smtClean="0">
                <a:cs typeface="Arial" panose="020B0604020202020204" pitchFamily="34" charset="0"/>
              </a:rPr>
              <a:t>- </a:t>
            </a:r>
            <a:r>
              <a:rPr lang="en-GB" sz="1900" dirty="0" smtClean="0">
                <a:cs typeface="Arial" panose="020B0604020202020204" pitchFamily="34" charset="0"/>
              </a:rPr>
              <a:t>By telephone</a:t>
            </a:r>
            <a:r>
              <a:rPr lang="en-GB" sz="1900" b="1" dirty="0" smtClean="0"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200000"/>
              </a:lnSpc>
            </a:pPr>
            <a:r>
              <a:rPr lang="en-GB" sz="2400" b="1" dirty="0" smtClean="0">
                <a:cs typeface="Arial" panose="020B0604020202020204" pitchFamily="34" charset="0"/>
              </a:rPr>
              <a:t>0208 928 8300</a:t>
            </a:r>
            <a:endParaRPr lang="en-GB" sz="2400" dirty="0" smtClean="0">
              <a:cs typeface="Arial" panose="020B0604020202020204" pitchFamily="34" charset="0"/>
            </a:endParaRPr>
          </a:p>
        </p:txBody>
      </p:sp>
      <p:pic>
        <p:nvPicPr>
          <p:cNvPr id="5123" name="Picture 3" descr="S:\Coleridge Road\Coleridge Road_Moved\Photosymbols\Writing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60" y="5959027"/>
            <a:ext cx="1394212" cy="100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123355" y="5436096"/>
            <a:ext cx="3578490" cy="1810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900" b="1" dirty="0" smtClean="0">
                <a:cs typeface="Arial" panose="020B0604020202020204" pitchFamily="34" charset="0"/>
              </a:rPr>
              <a:t>- </a:t>
            </a:r>
            <a:r>
              <a:rPr lang="en-GB" sz="1900" dirty="0" smtClean="0">
                <a:cs typeface="Arial" panose="020B0604020202020204" pitchFamily="34" charset="0"/>
              </a:rPr>
              <a:t>Or write to us</a:t>
            </a:r>
            <a:r>
              <a:rPr lang="en-GB" sz="1900" b="1" dirty="0" smtClean="0"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GB" sz="1900" b="1" dirty="0" smtClean="0">
                <a:cs typeface="Arial" panose="020B0604020202020204" pitchFamily="34" charset="0"/>
              </a:rPr>
              <a:t>30 Coleridge Road</a:t>
            </a:r>
          </a:p>
          <a:p>
            <a:pPr algn="ctr">
              <a:lnSpc>
                <a:spcPct val="150000"/>
              </a:lnSpc>
            </a:pPr>
            <a:r>
              <a:rPr lang="en-GB" sz="1900" b="1" dirty="0" smtClean="0">
                <a:cs typeface="Arial" panose="020B0604020202020204" pitchFamily="34" charset="0"/>
              </a:rPr>
              <a:t>Walthamstow, London </a:t>
            </a:r>
          </a:p>
          <a:p>
            <a:pPr algn="ctr">
              <a:lnSpc>
                <a:spcPct val="150000"/>
              </a:lnSpc>
            </a:pPr>
            <a:r>
              <a:rPr lang="en-GB" sz="1900" b="1" dirty="0" smtClean="0">
                <a:cs typeface="Arial" panose="020B0604020202020204" pitchFamily="34" charset="0"/>
              </a:rPr>
              <a:t>E17 6QU</a:t>
            </a:r>
          </a:p>
        </p:txBody>
      </p:sp>
      <p:pic>
        <p:nvPicPr>
          <p:cNvPr id="5127" name="Picture 7" descr="S:\Coleridge Road\Coleridge Road_Moved\Photosymbols\Wave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10" y="974156"/>
            <a:ext cx="13716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52357" y="7206107"/>
            <a:ext cx="4465095" cy="932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900" dirty="0">
                <a:cs typeface="Arial" panose="020B0604020202020204" pitchFamily="34" charset="0"/>
              </a:rPr>
              <a:t>Opening hours</a:t>
            </a:r>
            <a:r>
              <a:rPr lang="en-GB" sz="1900" b="1" dirty="0" smtClean="0">
                <a:cs typeface="Arial" panose="020B0604020202020204" pitchFamily="34" charset="0"/>
              </a:rPr>
              <a:t>:  </a:t>
            </a:r>
            <a:r>
              <a:rPr lang="en-GB" sz="1900" b="1" dirty="0">
                <a:cs typeface="Arial" panose="020B0604020202020204" pitchFamily="34" charset="0"/>
              </a:rPr>
              <a:t>9:00AM – 5:00PM </a:t>
            </a:r>
          </a:p>
          <a:p>
            <a:pPr algn="ctr">
              <a:lnSpc>
                <a:spcPct val="150000"/>
              </a:lnSpc>
            </a:pPr>
            <a:r>
              <a:rPr lang="en-GB" sz="1900" b="1" dirty="0">
                <a:cs typeface="Arial" panose="020B0604020202020204" pitchFamily="34" charset="0"/>
              </a:rPr>
              <a:t>Monday - Friday</a:t>
            </a:r>
            <a:endParaRPr lang="en-GB" sz="1900" dirty="0"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6672" y="3194620"/>
            <a:ext cx="5976664" cy="49348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900"/>
          </a:p>
        </p:txBody>
      </p:sp>
      <p:pic>
        <p:nvPicPr>
          <p:cNvPr id="13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8" b="22253"/>
          <a:stretch>
            <a:fillRect/>
          </a:stretch>
        </p:blipFill>
        <p:spPr bwMode="auto">
          <a:xfrm>
            <a:off x="5047492" y="144260"/>
            <a:ext cx="1700808" cy="685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9" y="112328"/>
            <a:ext cx="1211658" cy="85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S:\Coleridge Road\Coleridge Road_Moved\Photosymbols\Wave-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49" y="887304"/>
            <a:ext cx="1494482" cy="152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S:\Coleridge Road\Coleridge Road_Moved\Photosymbols\Vince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3" y="979362"/>
            <a:ext cx="2023345" cy="151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557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420</TotalTime>
  <Words>218</Words>
  <Application>Microsoft Office PowerPoint</Application>
  <PresentationFormat>On-screen Show (4:3)</PresentationFormat>
  <Paragraphs>61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Lucida Sans Unicode</vt:lpstr>
      <vt:lpstr>Lucida Sans Unicode (Body)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Gaughan Jack</dc:creator>
  <cp:lastModifiedBy>Gosia Klosek</cp:lastModifiedBy>
  <cp:revision>35</cp:revision>
  <dcterms:created xsi:type="dcterms:W3CDTF">2016-11-03T12:15:49Z</dcterms:created>
  <dcterms:modified xsi:type="dcterms:W3CDTF">2021-08-23T20:45:54Z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nDIP File ID">
    <vt:lpwstr>c147e776-e559-4c3b-a157-e82a146be981</vt:lpwstr>
  </property>
</Properties>
</file>