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13" r:id="rId5"/>
    <p:sldMasterId id="2147483663" r:id="rId6"/>
    <p:sldMasterId id="2147483656" r:id="rId7"/>
    <p:sldMasterId id="2147483660" r:id="rId8"/>
    <p:sldMasterId id="2147483701" r:id="rId9"/>
  </p:sldMasterIdLst>
  <p:notesMasterIdLst>
    <p:notesMasterId r:id="rId25"/>
  </p:notesMasterIdLst>
  <p:sldIdLst>
    <p:sldId id="256" r:id="rId10"/>
    <p:sldId id="257" r:id="rId11"/>
    <p:sldId id="262" r:id="rId12"/>
    <p:sldId id="265" r:id="rId13"/>
    <p:sldId id="270" r:id="rId14"/>
    <p:sldId id="274" r:id="rId15"/>
    <p:sldId id="269" r:id="rId16"/>
    <p:sldId id="273" r:id="rId17"/>
    <p:sldId id="271" r:id="rId18"/>
    <p:sldId id="264" r:id="rId19"/>
    <p:sldId id="275" r:id="rId20"/>
    <p:sldId id="267" r:id="rId21"/>
    <p:sldId id="266" r:id="rId22"/>
    <p:sldId id="268"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3118A-FC1D-D613-FA3A-64FD9DD0ABF3}" v="443" dt="2023-04-11T13:10:35.746"/>
    <p1510:client id="{33AD9F26-59AE-EBD0-A512-0C11BCC43EC6}" v="361" vWet="363" dt="2023-04-11T13:14:15.150"/>
    <p1510:client id="{C16F9FC1-2B15-4E71-A549-9CDEEDABB9E8}" v="7" dt="2023-04-11T13:14:50.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illt\Downloads\data-lW1Lp.csv"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78225166408357"/>
          <c:y val="2.9257408890703475E-2"/>
          <c:w val="0.79540182419839189"/>
          <c:h val="0.77750403369950627"/>
        </c:manualLayout>
      </c:layout>
      <c:barChart>
        <c:barDir val="col"/>
        <c:grouping val="clustered"/>
        <c:varyColors val="0"/>
        <c:ser>
          <c:idx val="0"/>
          <c:order val="0"/>
          <c:tx>
            <c:strRef>
              <c:f>Sheet1!$D$1</c:f>
              <c:strCache>
                <c:ptCount val="1"/>
                <c:pt idx="0">
                  <c:v>Proportion of target met Waltham Forest</c:v>
                </c:pt>
              </c:strCache>
            </c:strRef>
          </c:tx>
          <c:spPr>
            <a:solidFill>
              <a:schemeClr val="accent1"/>
            </a:solidFill>
            <a:ln>
              <a:noFill/>
            </a:ln>
            <a:effectLst/>
          </c:spPr>
          <c:invertIfNegative val="0"/>
          <c:cat>
            <c:strRef>
              <c:f>Sheet1!$A$2:$A$12</c:f>
              <c:strCache>
                <c:ptCount val="11"/>
                <c:pt idx="0">
                  <c:v>2011/12</c:v>
                </c:pt>
                <c:pt idx="1">
                  <c:v>2012/13</c:v>
                </c:pt>
                <c:pt idx="2">
                  <c:v>2013/14</c:v>
                </c:pt>
                <c:pt idx="3">
                  <c:v>2014/15</c:v>
                </c:pt>
                <c:pt idx="4">
                  <c:v>2015/16</c:v>
                </c:pt>
                <c:pt idx="5">
                  <c:v>2016/17</c:v>
                </c:pt>
                <c:pt idx="6">
                  <c:v>2017/18</c:v>
                </c:pt>
                <c:pt idx="7">
                  <c:v>2018/19</c:v>
                </c:pt>
                <c:pt idx="8">
                  <c:v>2019/20</c:v>
                </c:pt>
                <c:pt idx="9">
                  <c:v>2020/21</c:v>
                </c:pt>
                <c:pt idx="10">
                  <c:v>2021/22</c:v>
                </c:pt>
              </c:strCache>
            </c:strRef>
          </c:cat>
          <c:val>
            <c:numRef>
              <c:f>Sheet1!$D$2:$D$12</c:f>
              <c:numCache>
                <c:formatCode>0%</c:formatCode>
                <c:ptCount val="11"/>
                <c:pt idx="0">
                  <c:v>0.67105263157894735</c:v>
                </c:pt>
                <c:pt idx="1">
                  <c:v>0.43947368421052629</c:v>
                </c:pt>
                <c:pt idx="2">
                  <c:v>1.0026315789473683</c:v>
                </c:pt>
                <c:pt idx="3">
                  <c:v>0.85263157894736841</c:v>
                </c:pt>
                <c:pt idx="4">
                  <c:v>1.1868421052631579</c:v>
                </c:pt>
                <c:pt idx="5">
                  <c:v>1.1716937354988399</c:v>
                </c:pt>
                <c:pt idx="6">
                  <c:v>1.1798143851508121</c:v>
                </c:pt>
                <c:pt idx="7">
                  <c:v>0.51276102088167053</c:v>
                </c:pt>
                <c:pt idx="8">
                  <c:v>0.77610208816705339</c:v>
                </c:pt>
                <c:pt idx="9">
                  <c:v>1.6082589285714286</c:v>
                </c:pt>
                <c:pt idx="10">
                  <c:v>0.77610759493670889</c:v>
                </c:pt>
              </c:numCache>
            </c:numRef>
          </c:val>
          <c:extLst>
            <c:ext xmlns:c16="http://schemas.microsoft.com/office/drawing/2014/chart" uri="{C3380CC4-5D6E-409C-BE32-E72D297353CC}">
              <c16:uniqueId val="{00000000-0A88-4134-9E2C-60B8090A422B}"/>
            </c:ext>
          </c:extLst>
        </c:ser>
        <c:ser>
          <c:idx val="1"/>
          <c:order val="1"/>
          <c:tx>
            <c:strRef>
              <c:f>Sheet1!$E$1</c:f>
              <c:strCache>
                <c:ptCount val="1"/>
                <c:pt idx="0">
                  <c:v>Proportion of target met London</c:v>
                </c:pt>
              </c:strCache>
            </c:strRef>
          </c:tx>
          <c:spPr>
            <a:noFill/>
            <a:ln w="25400">
              <a:solidFill>
                <a:schemeClr val="accent4"/>
              </a:solidFill>
              <a:prstDash val="solid"/>
            </a:ln>
            <a:effectLst/>
          </c:spPr>
          <c:invertIfNegative val="0"/>
          <c:val>
            <c:numRef>
              <c:f>Sheet1!$E$2:$E$12</c:f>
              <c:numCache>
                <c:formatCode>0%</c:formatCode>
                <c:ptCount val="11"/>
                <c:pt idx="0">
                  <c:v>0.92</c:v>
                </c:pt>
                <c:pt idx="1">
                  <c:v>0.89</c:v>
                </c:pt>
                <c:pt idx="2">
                  <c:v>0.83</c:v>
                </c:pt>
                <c:pt idx="3">
                  <c:v>0.99</c:v>
                </c:pt>
                <c:pt idx="4">
                  <c:v>1.19</c:v>
                </c:pt>
                <c:pt idx="5">
                  <c:v>1.03</c:v>
                </c:pt>
                <c:pt idx="6">
                  <c:v>0.73</c:v>
                </c:pt>
                <c:pt idx="7">
                  <c:v>0.87</c:v>
                </c:pt>
                <c:pt idx="8">
                  <c:v>0.77</c:v>
                </c:pt>
                <c:pt idx="9">
                  <c:v>0.81</c:v>
                </c:pt>
                <c:pt idx="10">
                  <c:v>0.73</c:v>
                </c:pt>
              </c:numCache>
            </c:numRef>
          </c:val>
          <c:extLst>
            <c:ext xmlns:c16="http://schemas.microsoft.com/office/drawing/2014/chart" uri="{C3380CC4-5D6E-409C-BE32-E72D297353CC}">
              <c16:uniqueId val="{00000001-0A88-4134-9E2C-60B8090A422B}"/>
            </c:ext>
          </c:extLst>
        </c:ser>
        <c:dLbls>
          <c:showLegendKey val="0"/>
          <c:showVal val="0"/>
          <c:showCatName val="0"/>
          <c:showSerName val="0"/>
          <c:showPercent val="0"/>
          <c:showBubbleSize val="0"/>
        </c:dLbls>
        <c:gapWidth val="50"/>
        <c:overlap val="100"/>
        <c:axId val="1529988240"/>
        <c:axId val="1529987408"/>
      </c:barChart>
      <c:lineChart>
        <c:grouping val="standard"/>
        <c:varyColors val="0"/>
        <c:ser>
          <c:idx val="2"/>
          <c:order val="2"/>
          <c:tx>
            <c:strRef>
              <c:f>Sheet1!$F$1</c:f>
              <c:strCache>
                <c:ptCount val="1"/>
                <c:pt idx="0">
                  <c:v>Average Waltham Forest</c:v>
                </c:pt>
              </c:strCache>
            </c:strRef>
          </c:tx>
          <c:spPr>
            <a:ln w="28575" cap="rnd">
              <a:solidFill>
                <a:schemeClr val="accent1">
                  <a:lumMod val="60000"/>
                  <a:lumOff val="40000"/>
                </a:schemeClr>
              </a:solidFill>
              <a:round/>
            </a:ln>
            <a:effectLst/>
          </c:spPr>
          <c:marker>
            <c:symbol val="none"/>
          </c:marker>
          <c:val>
            <c:numRef>
              <c:f>Sheet1!$F$2:$F$12</c:f>
              <c:numCache>
                <c:formatCode>0.00%</c:formatCode>
                <c:ptCount val="11"/>
                <c:pt idx="0">
                  <c:v>0.92522000000000004</c:v>
                </c:pt>
                <c:pt idx="1">
                  <c:v>0.92522000000000004</c:v>
                </c:pt>
                <c:pt idx="2">
                  <c:v>0.92522000000000004</c:v>
                </c:pt>
                <c:pt idx="3">
                  <c:v>0.92522000000000004</c:v>
                </c:pt>
                <c:pt idx="4">
                  <c:v>0.92522000000000004</c:v>
                </c:pt>
                <c:pt idx="5">
                  <c:v>0.92522000000000004</c:v>
                </c:pt>
                <c:pt idx="6">
                  <c:v>0.92522000000000004</c:v>
                </c:pt>
                <c:pt idx="7">
                  <c:v>0.92522000000000004</c:v>
                </c:pt>
                <c:pt idx="8">
                  <c:v>0.92522000000000004</c:v>
                </c:pt>
                <c:pt idx="9">
                  <c:v>0.92522000000000004</c:v>
                </c:pt>
                <c:pt idx="10">
                  <c:v>0.92522000000000004</c:v>
                </c:pt>
              </c:numCache>
            </c:numRef>
          </c:val>
          <c:smooth val="0"/>
          <c:extLst>
            <c:ext xmlns:c16="http://schemas.microsoft.com/office/drawing/2014/chart" uri="{C3380CC4-5D6E-409C-BE32-E72D297353CC}">
              <c16:uniqueId val="{00000002-0A88-4134-9E2C-60B8090A422B}"/>
            </c:ext>
          </c:extLst>
        </c:ser>
        <c:ser>
          <c:idx val="3"/>
          <c:order val="3"/>
          <c:tx>
            <c:strRef>
              <c:f>Sheet1!$G$1</c:f>
              <c:strCache>
                <c:ptCount val="1"/>
                <c:pt idx="0">
                  <c:v>Average London</c:v>
                </c:pt>
              </c:strCache>
            </c:strRef>
          </c:tx>
          <c:spPr>
            <a:ln w="28575" cap="rnd">
              <a:solidFill>
                <a:schemeClr val="accent2"/>
              </a:solidFill>
              <a:round/>
            </a:ln>
            <a:effectLst/>
          </c:spPr>
          <c:marker>
            <c:symbol val="none"/>
          </c:marker>
          <c:val>
            <c:numRef>
              <c:f>Sheet1!$G$2:$G$12</c:f>
              <c:numCache>
                <c:formatCode>0.00%</c:formatCode>
                <c:ptCount val="11"/>
                <c:pt idx="0">
                  <c:v>0.88727</c:v>
                </c:pt>
                <c:pt idx="1">
                  <c:v>0.88727</c:v>
                </c:pt>
                <c:pt idx="2">
                  <c:v>0.88727</c:v>
                </c:pt>
                <c:pt idx="3">
                  <c:v>0.88727</c:v>
                </c:pt>
                <c:pt idx="4">
                  <c:v>0.88727</c:v>
                </c:pt>
                <c:pt idx="5">
                  <c:v>0.88727</c:v>
                </c:pt>
                <c:pt idx="6">
                  <c:v>0.88727</c:v>
                </c:pt>
                <c:pt idx="7">
                  <c:v>0.88727</c:v>
                </c:pt>
                <c:pt idx="8">
                  <c:v>0.88727</c:v>
                </c:pt>
                <c:pt idx="9">
                  <c:v>0.88727</c:v>
                </c:pt>
                <c:pt idx="10">
                  <c:v>0.88727</c:v>
                </c:pt>
              </c:numCache>
            </c:numRef>
          </c:val>
          <c:smooth val="0"/>
          <c:extLst>
            <c:ext xmlns:c16="http://schemas.microsoft.com/office/drawing/2014/chart" uri="{C3380CC4-5D6E-409C-BE32-E72D297353CC}">
              <c16:uniqueId val="{00000003-0A88-4134-9E2C-60B8090A422B}"/>
            </c:ext>
          </c:extLst>
        </c:ser>
        <c:dLbls>
          <c:showLegendKey val="0"/>
          <c:showVal val="0"/>
          <c:showCatName val="0"/>
          <c:showSerName val="0"/>
          <c:showPercent val="0"/>
          <c:showBubbleSize val="0"/>
        </c:dLbls>
        <c:marker val="1"/>
        <c:smooth val="0"/>
        <c:axId val="1529988240"/>
        <c:axId val="1529987408"/>
      </c:lineChart>
      <c:catAx>
        <c:axId val="152998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29987408"/>
        <c:crosses val="autoZero"/>
        <c:auto val="1"/>
        <c:lblAlgn val="ctr"/>
        <c:lblOffset val="100"/>
        <c:noMultiLvlLbl val="0"/>
      </c:catAx>
      <c:valAx>
        <c:axId val="15299874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29988240"/>
        <c:crosses val="autoZero"/>
        <c:crossBetween val="between"/>
      </c:valAx>
      <c:spPr>
        <a:noFill/>
        <a:ln>
          <a:noFill/>
        </a:ln>
        <a:effectLst/>
      </c:spPr>
    </c:plotArea>
    <c:legend>
      <c:legendPos val="r"/>
      <c:layout>
        <c:manualLayout>
          <c:xMode val="edge"/>
          <c:yMode val="edge"/>
          <c:x val="0.11469580774183256"/>
          <c:y val="0.8798843744992233"/>
          <c:w val="0.877064963478697"/>
          <c:h val="7.738389725168720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4429874880877"/>
          <c:y val="8.8706537455787743E-2"/>
          <c:w val="0.82762728732455026"/>
          <c:h val="0.40696994071486198"/>
        </c:manualLayout>
      </c:layout>
      <c:barChart>
        <c:barDir val="bar"/>
        <c:grouping val="stacked"/>
        <c:varyColors val="0"/>
        <c:ser>
          <c:idx val="0"/>
          <c:order val="0"/>
          <c:tx>
            <c:strRef>
              <c:f>Live_Table_1000S!$J$92</c:f>
              <c:strCache>
                <c:ptCount val="1"/>
                <c:pt idx="0">
                  <c:v>Registered Providers </c:v>
                </c:pt>
              </c:strCache>
            </c:strRef>
          </c:tx>
          <c:spPr>
            <a:solidFill>
              <a:srgbClr val="FF8A8B"/>
            </a:solidFill>
            <a:ln>
              <a:noFill/>
            </a:ln>
            <a:effectLst/>
          </c:spPr>
          <c:invertIfNegative val="0"/>
          <c:cat>
            <c:strRef>
              <c:f>Live_Table_1000S!$K$91:$P$91</c:f>
              <c:strCache>
                <c:ptCount val="6"/>
                <c:pt idx="0">
                  <c:v>2015-16</c:v>
                </c:pt>
                <c:pt idx="1">
                  <c:v>2016-17</c:v>
                </c:pt>
                <c:pt idx="2">
                  <c:v>2017-18</c:v>
                </c:pt>
                <c:pt idx="3">
                  <c:v>2018-19</c:v>
                </c:pt>
                <c:pt idx="4">
                  <c:v>2019-20</c:v>
                </c:pt>
                <c:pt idx="5">
                  <c:v>2020-21</c:v>
                </c:pt>
              </c:strCache>
            </c:strRef>
          </c:cat>
          <c:val>
            <c:numRef>
              <c:f>Live_Table_1000S!$K$92:$P$92</c:f>
              <c:numCache>
                <c:formatCode>_-* #,##0_-;\-* #,##0_-;_-* "-"??_-;_-@_-</c:formatCode>
                <c:ptCount val="6"/>
                <c:pt idx="0">
                  <c:v>14475</c:v>
                </c:pt>
                <c:pt idx="1">
                  <c:v>21884</c:v>
                </c:pt>
                <c:pt idx="2">
                  <c:v>20355</c:v>
                </c:pt>
                <c:pt idx="3">
                  <c:v>32255</c:v>
                </c:pt>
                <c:pt idx="4">
                  <c:v>31175</c:v>
                </c:pt>
                <c:pt idx="5">
                  <c:v>28531</c:v>
                </c:pt>
              </c:numCache>
            </c:numRef>
          </c:val>
          <c:extLst>
            <c:ext xmlns:c16="http://schemas.microsoft.com/office/drawing/2014/chart" uri="{C3380CC4-5D6E-409C-BE32-E72D297353CC}">
              <c16:uniqueId val="{00000000-E6DB-43B8-AA53-88C9E13E3B1B}"/>
            </c:ext>
          </c:extLst>
        </c:ser>
        <c:ser>
          <c:idx val="1"/>
          <c:order val="1"/>
          <c:tx>
            <c:strRef>
              <c:f>Live_Table_1000S!$J$93</c:f>
              <c:strCache>
                <c:ptCount val="1"/>
                <c:pt idx="0">
                  <c:v>Section 106 </c:v>
                </c:pt>
              </c:strCache>
            </c:strRef>
          </c:tx>
          <c:spPr>
            <a:solidFill>
              <a:srgbClr val="FF8A8B">
                <a:lumMod val="40000"/>
                <a:lumOff val="60000"/>
              </a:srgbClr>
            </a:solidFill>
            <a:ln>
              <a:noFill/>
            </a:ln>
            <a:effectLst/>
          </c:spPr>
          <c:invertIfNegative val="0"/>
          <c:cat>
            <c:strRef>
              <c:f>Live_Table_1000S!$K$91:$P$91</c:f>
              <c:strCache>
                <c:ptCount val="6"/>
                <c:pt idx="0">
                  <c:v>2015-16</c:v>
                </c:pt>
                <c:pt idx="1">
                  <c:v>2016-17</c:v>
                </c:pt>
                <c:pt idx="2">
                  <c:v>2017-18</c:v>
                </c:pt>
                <c:pt idx="3">
                  <c:v>2018-19</c:v>
                </c:pt>
                <c:pt idx="4">
                  <c:v>2019-20</c:v>
                </c:pt>
                <c:pt idx="5">
                  <c:v>2020-21</c:v>
                </c:pt>
              </c:strCache>
            </c:strRef>
          </c:cat>
          <c:val>
            <c:numRef>
              <c:f>Live_Table_1000S!$K$93:$P$93</c:f>
              <c:numCache>
                <c:formatCode>_-* #,##0_-;\-* #,##0_-;_-* "-"??_-;_-@_-</c:formatCode>
                <c:ptCount val="6"/>
                <c:pt idx="0">
                  <c:v>10150</c:v>
                </c:pt>
                <c:pt idx="1">
                  <c:v>20117</c:v>
                </c:pt>
                <c:pt idx="2">
                  <c:v>28131</c:v>
                </c:pt>
                <c:pt idx="3">
                  <c:v>21705</c:v>
                </c:pt>
                <c:pt idx="4">
                  <c:v>29148</c:v>
                </c:pt>
                <c:pt idx="5">
                  <c:v>20154</c:v>
                </c:pt>
              </c:numCache>
            </c:numRef>
          </c:val>
          <c:extLst>
            <c:ext xmlns:c16="http://schemas.microsoft.com/office/drawing/2014/chart" uri="{C3380CC4-5D6E-409C-BE32-E72D297353CC}">
              <c16:uniqueId val="{00000001-E6DB-43B8-AA53-88C9E13E3B1B}"/>
            </c:ext>
          </c:extLst>
        </c:ser>
        <c:ser>
          <c:idx val="2"/>
          <c:order val="2"/>
          <c:tx>
            <c:strRef>
              <c:f>Live_Table_1000S!$J$94</c:f>
              <c:strCache>
                <c:ptCount val="1"/>
                <c:pt idx="0">
                  <c:v>Local Authorities </c:v>
                </c:pt>
              </c:strCache>
            </c:strRef>
          </c:tx>
          <c:spPr>
            <a:solidFill>
              <a:srgbClr val="4BB4B4"/>
            </a:solidFill>
            <a:ln>
              <a:noFill/>
            </a:ln>
            <a:effectLst/>
          </c:spPr>
          <c:invertIfNegative val="0"/>
          <c:cat>
            <c:strRef>
              <c:f>Live_Table_1000S!$K$91:$P$91</c:f>
              <c:strCache>
                <c:ptCount val="6"/>
                <c:pt idx="0">
                  <c:v>2015-16</c:v>
                </c:pt>
                <c:pt idx="1">
                  <c:v>2016-17</c:v>
                </c:pt>
                <c:pt idx="2">
                  <c:v>2017-18</c:v>
                </c:pt>
                <c:pt idx="3">
                  <c:v>2018-19</c:v>
                </c:pt>
                <c:pt idx="4">
                  <c:v>2019-20</c:v>
                </c:pt>
                <c:pt idx="5">
                  <c:v>2020-21</c:v>
                </c:pt>
              </c:strCache>
            </c:strRef>
          </c:cat>
          <c:val>
            <c:numRef>
              <c:f>Live_Table_1000S!$K$94:$P$94</c:f>
              <c:numCache>
                <c:formatCode>_-* #,##0_-;\-* #,##0_-;_-* "-"??_-;_-@_-</c:formatCode>
                <c:ptCount val="6"/>
                <c:pt idx="0">
                  <c:v>2085</c:v>
                </c:pt>
                <c:pt idx="1">
                  <c:v>4254</c:v>
                </c:pt>
                <c:pt idx="2">
                  <c:v>3844</c:v>
                </c:pt>
                <c:pt idx="3">
                  <c:v>3953</c:v>
                </c:pt>
                <c:pt idx="4">
                  <c:v>5256</c:v>
                </c:pt>
                <c:pt idx="5">
                  <c:v>6518</c:v>
                </c:pt>
              </c:numCache>
            </c:numRef>
          </c:val>
          <c:extLst>
            <c:ext xmlns:c16="http://schemas.microsoft.com/office/drawing/2014/chart" uri="{C3380CC4-5D6E-409C-BE32-E72D297353CC}">
              <c16:uniqueId val="{00000002-E6DB-43B8-AA53-88C9E13E3B1B}"/>
            </c:ext>
          </c:extLst>
        </c:ser>
        <c:ser>
          <c:idx val="3"/>
          <c:order val="3"/>
          <c:tx>
            <c:strRef>
              <c:f>Live_Table_1000S!$J$95</c:f>
              <c:strCache>
                <c:ptCount val="1"/>
                <c:pt idx="0">
                  <c:v>Affordable Housing Guarantees </c:v>
                </c:pt>
              </c:strCache>
            </c:strRef>
          </c:tx>
          <c:spPr>
            <a:solidFill>
              <a:schemeClr val="accent4"/>
            </a:solidFill>
            <a:ln>
              <a:noFill/>
            </a:ln>
            <a:effectLst/>
          </c:spPr>
          <c:invertIfNegative val="0"/>
          <c:cat>
            <c:strRef>
              <c:f>Live_Table_1000S!$K$91:$P$91</c:f>
              <c:strCache>
                <c:ptCount val="6"/>
                <c:pt idx="0">
                  <c:v>2015-16</c:v>
                </c:pt>
                <c:pt idx="1">
                  <c:v>2016-17</c:v>
                </c:pt>
                <c:pt idx="2">
                  <c:v>2017-18</c:v>
                </c:pt>
                <c:pt idx="3">
                  <c:v>2018-19</c:v>
                </c:pt>
                <c:pt idx="4">
                  <c:v>2019-20</c:v>
                </c:pt>
                <c:pt idx="5">
                  <c:v>2020-21</c:v>
                </c:pt>
              </c:strCache>
            </c:strRef>
          </c:cat>
          <c:val>
            <c:numRef>
              <c:f>Live_Table_1000S!$K$95:$P$95</c:f>
              <c:numCache>
                <c:formatCode>_-* #,##0_-;\-* #,##0_-;_-* "-"??_-;_-@_-</c:formatCode>
                <c:ptCount val="6"/>
                <c:pt idx="0">
                  <c:v>1633</c:v>
                </c:pt>
                <c:pt idx="1">
                  <c:v>665</c:v>
                </c:pt>
                <c:pt idx="2">
                  <c:v>1768</c:v>
                </c:pt>
                <c:pt idx="3">
                  <c:v>387</c:v>
                </c:pt>
                <c:pt idx="4">
                  <c:v>366</c:v>
                </c:pt>
                <c:pt idx="5">
                  <c:v>0</c:v>
                </c:pt>
              </c:numCache>
            </c:numRef>
          </c:val>
          <c:extLst>
            <c:ext xmlns:c16="http://schemas.microsoft.com/office/drawing/2014/chart" uri="{C3380CC4-5D6E-409C-BE32-E72D297353CC}">
              <c16:uniqueId val="{00000003-E6DB-43B8-AA53-88C9E13E3B1B}"/>
            </c:ext>
          </c:extLst>
        </c:ser>
        <c:ser>
          <c:idx val="4"/>
          <c:order val="4"/>
          <c:tx>
            <c:strRef>
              <c:f>Live_Table_1000S!$J$96</c:f>
              <c:strCache>
                <c:ptCount val="1"/>
                <c:pt idx="0">
                  <c:v>Right to Buy receipts</c:v>
                </c:pt>
              </c:strCache>
            </c:strRef>
          </c:tx>
          <c:spPr>
            <a:solidFill>
              <a:sysClr val="window" lastClr="FFFFFF">
                <a:lumMod val="50000"/>
              </a:sysClr>
            </a:solidFill>
            <a:ln>
              <a:noFill/>
            </a:ln>
            <a:effectLst/>
          </c:spPr>
          <c:invertIfNegative val="0"/>
          <c:cat>
            <c:strRef>
              <c:f>Live_Table_1000S!$K$91:$P$91</c:f>
              <c:strCache>
                <c:ptCount val="6"/>
                <c:pt idx="0">
                  <c:v>2015-16</c:v>
                </c:pt>
                <c:pt idx="1">
                  <c:v>2016-17</c:v>
                </c:pt>
                <c:pt idx="2">
                  <c:v>2017-18</c:v>
                </c:pt>
                <c:pt idx="3">
                  <c:v>2018-19</c:v>
                </c:pt>
                <c:pt idx="4">
                  <c:v>2019-20</c:v>
                </c:pt>
                <c:pt idx="5">
                  <c:v>2020-21</c:v>
                </c:pt>
              </c:strCache>
            </c:strRef>
          </c:cat>
          <c:val>
            <c:numRef>
              <c:f>Live_Table_1000S!$K$96:$P$96</c:f>
              <c:numCache>
                <c:formatCode>_-* #,##0_-;\-* #,##0_-;_-* "-"??_-;_-@_-</c:formatCode>
                <c:ptCount val="6"/>
                <c:pt idx="0">
                  <c:v>22</c:v>
                </c:pt>
                <c:pt idx="1">
                  <c:v>189</c:v>
                </c:pt>
                <c:pt idx="2">
                  <c:v>300</c:v>
                </c:pt>
                <c:pt idx="3">
                  <c:v>295</c:v>
                </c:pt>
                <c:pt idx="4">
                  <c:v>297</c:v>
                </c:pt>
                <c:pt idx="5">
                  <c:v>1014</c:v>
                </c:pt>
              </c:numCache>
            </c:numRef>
          </c:val>
          <c:extLst>
            <c:ext xmlns:c16="http://schemas.microsoft.com/office/drawing/2014/chart" uri="{C3380CC4-5D6E-409C-BE32-E72D297353CC}">
              <c16:uniqueId val="{00000004-E6DB-43B8-AA53-88C9E13E3B1B}"/>
            </c:ext>
          </c:extLst>
        </c:ser>
        <c:ser>
          <c:idx val="5"/>
          <c:order val="5"/>
          <c:tx>
            <c:strRef>
              <c:f>Live_Table_1000S!$J$97</c:f>
              <c:strCache>
                <c:ptCount val="1"/>
                <c:pt idx="0">
                  <c:v>Other</c:v>
                </c:pt>
              </c:strCache>
            </c:strRef>
          </c:tx>
          <c:spPr>
            <a:solidFill>
              <a:srgbClr val="FDCA4B">
                <a:lumMod val="40000"/>
                <a:lumOff val="60000"/>
              </a:srgbClr>
            </a:solidFill>
            <a:ln>
              <a:noFill/>
            </a:ln>
            <a:effectLst/>
          </c:spPr>
          <c:invertIfNegative val="0"/>
          <c:cat>
            <c:strRef>
              <c:f>Live_Table_1000S!$K$91:$P$91</c:f>
              <c:strCache>
                <c:ptCount val="6"/>
                <c:pt idx="0">
                  <c:v>2015-16</c:v>
                </c:pt>
                <c:pt idx="1">
                  <c:v>2016-17</c:v>
                </c:pt>
                <c:pt idx="2">
                  <c:v>2017-18</c:v>
                </c:pt>
                <c:pt idx="3">
                  <c:v>2018-19</c:v>
                </c:pt>
                <c:pt idx="4">
                  <c:v>2019-20</c:v>
                </c:pt>
                <c:pt idx="5">
                  <c:v>2020-21</c:v>
                </c:pt>
              </c:strCache>
            </c:strRef>
          </c:cat>
          <c:val>
            <c:numRef>
              <c:f>Live_Table_1000S!$K$97:$P$97</c:f>
              <c:numCache>
                <c:formatCode>_-* #,##0_-;\-* #,##0_-;_-* "-"??_-;_-@_-</c:formatCode>
                <c:ptCount val="6"/>
                <c:pt idx="0">
                  <c:v>537</c:v>
                </c:pt>
                <c:pt idx="1">
                  <c:v>901</c:v>
                </c:pt>
                <c:pt idx="2">
                  <c:v>1315</c:v>
                </c:pt>
                <c:pt idx="3">
                  <c:v>2235</c:v>
                </c:pt>
                <c:pt idx="4">
                  <c:v>2003</c:v>
                </c:pt>
                <c:pt idx="5">
                  <c:v>1476</c:v>
                </c:pt>
              </c:numCache>
            </c:numRef>
          </c:val>
          <c:extLst>
            <c:ext xmlns:c16="http://schemas.microsoft.com/office/drawing/2014/chart" uri="{C3380CC4-5D6E-409C-BE32-E72D297353CC}">
              <c16:uniqueId val="{00000005-E6DB-43B8-AA53-88C9E13E3B1B}"/>
            </c:ext>
          </c:extLst>
        </c:ser>
        <c:dLbls>
          <c:showLegendKey val="0"/>
          <c:showVal val="0"/>
          <c:showCatName val="0"/>
          <c:showSerName val="0"/>
          <c:showPercent val="0"/>
          <c:showBubbleSize val="0"/>
        </c:dLbls>
        <c:gapWidth val="150"/>
        <c:overlap val="100"/>
        <c:axId val="325326328"/>
        <c:axId val="325327288"/>
      </c:barChart>
      <c:catAx>
        <c:axId val="325326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25327288"/>
        <c:crosses val="autoZero"/>
        <c:auto val="1"/>
        <c:lblAlgn val="ctr"/>
        <c:lblOffset val="100"/>
        <c:noMultiLvlLbl val="0"/>
      </c:catAx>
      <c:valAx>
        <c:axId val="325327288"/>
        <c:scaling>
          <c:orientation val="minMax"/>
        </c:scaling>
        <c:delete val="0"/>
        <c:axPos val="b"/>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25326328"/>
        <c:crosses val="autoZero"/>
        <c:crossBetween val="between"/>
      </c:valAx>
      <c:spPr>
        <a:noFill/>
        <a:ln>
          <a:noFill/>
        </a:ln>
        <a:effectLst/>
      </c:spPr>
    </c:plotArea>
    <c:legend>
      <c:legendPos val="b"/>
      <c:layout>
        <c:manualLayout>
          <c:xMode val="edge"/>
          <c:yMode val="edge"/>
          <c:x val="6.7560232169705289E-2"/>
          <c:y val="0.54415934183078907"/>
          <c:w val="0.88918405287269475"/>
          <c:h val="0.141699686978347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156E-4418-8691-E80D6D364FC5}"/>
              </c:ext>
            </c:extLst>
          </c:dPt>
          <c:dPt>
            <c:idx val="1"/>
            <c:bubble3D val="0"/>
            <c:spPr>
              <a:solidFill>
                <a:schemeClr val="accent2"/>
              </a:solidFill>
              <a:ln w="19050">
                <a:noFill/>
              </a:ln>
              <a:effectLst/>
            </c:spPr>
            <c:extLst>
              <c:ext xmlns:c16="http://schemas.microsoft.com/office/drawing/2014/chart" uri="{C3380CC4-5D6E-409C-BE32-E72D297353CC}">
                <c16:uniqueId val="{00000003-156E-4418-8691-E80D6D364FC5}"/>
              </c:ext>
            </c:extLst>
          </c:dPt>
          <c:dPt>
            <c:idx val="2"/>
            <c:bubble3D val="0"/>
            <c:spPr>
              <a:solidFill>
                <a:schemeClr val="accent3"/>
              </a:solidFill>
              <a:ln w="19050">
                <a:noFill/>
              </a:ln>
              <a:effectLst/>
            </c:spPr>
            <c:extLst>
              <c:ext xmlns:c16="http://schemas.microsoft.com/office/drawing/2014/chart" uri="{C3380CC4-5D6E-409C-BE32-E72D297353CC}">
                <c16:uniqueId val="{00000005-156E-4418-8691-E80D6D364FC5}"/>
              </c:ext>
            </c:extLst>
          </c:dPt>
          <c:dLbls>
            <c:dLbl>
              <c:idx val="0"/>
              <c:layout>
                <c:manualLayout>
                  <c:x val="5.8139042495748867E-2"/>
                  <c:y val="3.771904130251813E-2"/>
                </c:manualLayout>
              </c:layout>
              <c:tx>
                <c:rich>
                  <a:bodyPr/>
                  <a:lstStyle/>
                  <a:p>
                    <a:r>
                      <a:rPr lang="en-US"/>
                      <a:t>64.83%</a:t>
                    </a:r>
                  </a:p>
                  <a:p>
                    <a:r>
                      <a:rPr lang="en-US"/>
                      <a:t>5,376 homes</a:t>
                    </a:r>
                  </a:p>
                </c:rich>
              </c:tx>
              <c:showLegendKey val="0"/>
              <c:showVal val="1"/>
              <c:showCatName val="0"/>
              <c:showSerName val="0"/>
              <c:showPercent val="0"/>
              <c:showBubbleSize val="0"/>
              <c:extLst>
                <c:ext xmlns:c15="http://schemas.microsoft.com/office/drawing/2012/chart" uri="{CE6537A1-D6FC-4f65-9D91-7224C49458BB}">
                  <c15:layout>
                    <c:manualLayout>
                      <c:w val="0.25464900613138003"/>
                      <c:h val="0.20233827205318652"/>
                    </c:manualLayout>
                  </c15:layout>
                  <c15:showDataLabelsRange val="0"/>
                </c:ext>
                <c:ext xmlns:c16="http://schemas.microsoft.com/office/drawing/2014/chart" uri="{C3380CC4-5D6E-409C-BE32-E72D297353CC}">
                  <c16:uniqueId val="{00000001-156E-4418-8691-E80D6D364FC5}"/>
                </c:ext>
              </c:extLst>
            </c:dLbl>
            <c:dLbl>
              <c:idx val="1"/>
              <c:layout>
                <c:manualLayout>
                  <c:x val="-5.2325138246173956E-2"/>
                  <c:y val="4.7148569597785578E-3"/>
                </c:manualLayout>
              </c:layout>
              <c:tx>
                <c:rich>
                  <a:bodyPr/>
                  <a:lstStyle/>
                  <a:p>
                    <a:r>
                      <a:rPr lang="en-US"/>
                      <a:t>17.66%</a:t>
                    </a:r>
                  </a:p>
                  <a:p>
                    <a:r>
                      <a:rPr lang="en-US"/>
                      <a:t>1,464 homes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6E-4418-8691-E80D6D364FC5}"/>
                </c:ext>
              </c:extLst>
            </c:dLbl>
            <c:dLbl>
              <c:idx val="2"/>
              <c:layout>
                <c:manualLayout>
                  <c:x val="-4.3604281871811708E-2"/>
                  <c:y val="-7.0722854396678358E-2"/>
                </c:manualLayout>
              </c:layout>
              <c:tx>
                <c:rich>
                  <a:bodyPr/>
                  <a:lstStyle/>
                  <a:p>
                    <a:r>
                      <a:rPr lang="en-US"/>
                      <a:t>17.51%</a:t>
                    </a:r>
                  </a:p>
                  <a:p>
                    <a:r>
                      <a:rPr lang="en-US"/>
                      <a:t>1,452</a:t>
                    </a:r>
                    <a:r>
                      <a:rPr lang="en-US" baseline="0"/>
                      <a:t> homes</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6E-4418-8691-E80D6D364FC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Sheet1!$E$29:$G$29</c:f>
              <c:strCache>
                <c:ptCount val="3"/>
                <c:pt idx="0">
                  <c:v>Market</c:v>
                </c:pt>
                <c:pt idx="1">
                  <c:v>Low cost rent</c:v>
                </c:pt>
                <c:pt idx="2">
                  <c:v>Intermediate</c:v>
                </c:pt>
              </c:strCache>
            </c:strRef>
          </c:cat>
          <c:val>
            <c:numRef>
              <c:f>Sheet1!$E$30:$G$30</c:f>
              <c:numCache>
                <c:formatCode>General</c:formatCode>
                <c:ptCount val="3"/>
                <c:pt idx="0">
                  <c:v>64.83</c:v>
                </c:pt>
                <c:pt idx="1">
                  <c:v>17.66</c:v>
                </c:pt>
                <c:pt idx="2">
                  <c:v>17.510000000000002</c:v>
                </c:pt>
              </c:numCache>
            </c:numRef>
          </c:val>
          <c:extLst>
            <c:ext xmlns:c16="http://schemas.microsoft.com/office/drawing/2014/chart" uri="{C3380CC4-5D6E-409C-BE32-E72D297353CC}">
              <c16:uniqueId val="{00000006-156E-4418-8691-E80D6D364FC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959756119313096"/>
          <c:y val="4.0117674221289978E-2"/>
          <c:w val="0.27718242232350998"/>
          <c:h val="0.92825007290755324"/>
        </c:manualLayout>
      </c:layout>
      <c:barChart>
        <c:barDir val="bar"/>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329-4D97-BDD5-B43179252E1A}"/>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3-F329-4D97-BDD5-B43179252E1A}"/>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329-4D97-BDD5-B43179252E1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Sheet1!$A$30:$A$63</c:f>
              <c:strCache>
                <c:ptCount val="34"/>
                <c:pt idx="0">
                  <c:v>Waltham Forest</c:v>
                </c:pt>
                <c:pt idx="1">
                  <c:v>Barking and Dagenham</c:v>
                </c:pt>
                <c:pt idx="2">
                  <c:v>Islington</c:v>
                </c:pt>
                <c:pt idx="3">
                  <c:v>Haringey</c:v>
                </c:pt>
                <c:pt idx="4">
                  <c:v>Tower Hamlets</c:v>
                </c:pt>
                <c:pt idx="5">
                  <c:v>Brent</c:v>
                </c:pt>
                <c:pt idx="6">
                  <c:v>Lewisham</c:v>
                </c:pt>
                <c:pt idx="7">
                  <c:v>Hounslow</c:v>
                </c:pt>
                <c:pt idx="8">
                  <c:v>Newham</c:v>
                </c:pt>
                <c:pt idx="9">
                  <c:v>Greenwich</c:v>
                </c:pt>
                <c:pt idx="10">
                  <c:v>Havering</c:v>
                </c:pt>
                <c:pt idx="11">
                  <c:v>Lambeth</c:v>
                </c:pt>
                <c:pt idx="12">
                  <c:v>Hammersmith &amp; Fulham</c:v>
                </c:pt>
                <c:pt idx="13">
                  <c:v>London</c:v>
                </c:pt>
                <c:pt idx="14">
                  <c:v>Sutton</c:v>
                </c:pt>
                <c:pt idx="15">
                  <c:v>Harrow</c:v>
                </c:pt>
                <c:pt idx="16">
                  <c:v>Croydon</c:v>
                </c:pt>
                <c:pt idx="17">
                  <c:v>Merton</c:v>
                </c:pt>
                <c:pt idx="18">
                  <c:v>Camden</c:v>
                </c:pt>
                <c:pt idx="19">
                  <c:v>Redbridge</c:v>
                </c:pt>
                <c:pt idx="20">
                  <c:v>Wandsworth</c:v>
                </c:pt>
                <c:pt idx="21">
                  <c:v>Bexley</c:v>
                </c:pt>
                <c:pt idx="22">
                  <c:v>Hillingdon</c:v>
                </c:pt>
                <c:pt idx="23">
                  <c:v>Richmond</c:v>
                </c:pt>
                <c:pt idx="24">
                  <c:v>Ealing</c:v>
                </c:pt>
                <c:pt idx="25">
                  <c:v>Kensington &amp; Chelsea</c:v>
                </c:pt>
                <c:pt idx="26">
                  <c:v>Barnet</c:v>
                </c:pt>
                <c:pt idx="27">
                  <c:v>Hackney</c:v>
                </c:pt>
                <c:pt idx="28">
                  <c:v>Enfield</c:v>
                </c:pt>
                <c:pt idx="29">
                  <c:v>Westminster</c:v>
                </c:pt>
                <c:pt idx="30">
                  <c:v>Kingston</c:v>
                </c:pt>
                <c:pt idx="31">
                  <c:v>Southwark</c:v>
                </c:pt>
                <c:pt idx="32">
                  <c:v>Bromley</c:v>
                </c:pt>
                <c:pt idx="33">
                  <c:v>City of London</c:v>
                </c:pt>
              </c:strCache>
            </c:strRef>
          </c:cat>
          <c:val>
            <c:numRef>
              <c:f>Sheet1!$H$30:$H$63</c:f>
              <c:numCache>
                <c:formatCode>General</c:formatCode>
                <c:ptCount val="34"/>
                <c:pt idx="0">
                  <c:v>35.17</c:v>
                </c:pt>
                <c:pt idx="1">
                  <c:v>31.240000000000002</c:v>
                </c:pt>
                <c:pt idx="2">
                  <c:v>29.25</c:v>
                </c:pt>
                <c:pt idx="3">
                  <c:v>28.11</c:v>
                </c:pt>
                <c:pt idx="4">
                  <c:v>27.439999999999998</c:v>
                </c:pt>
                <c:pt idx="5">
                  <c:v>26.85</c:v>
                </c:pt>
                <c:pt idx="6">
                  <c:v>26.7</c:v>
                </c:pt>
                <c:pt idx="7">
                  <c:v>25.69</c:v>
                </c:pt>
                <c:pt idx="8">
                  <c:v>25.57</c:v>
                </c:pt>
                <c:pt idx="9">
                  <c:v>25.32</c:v>
                </c:pt>
                <c:pt idx="10">
                  <c:v>23.65</c:v>
                </c:pt>
                <c:pt idx="11">
                  <c:v>22.689999999999998</c:v>
                </c:pt>
                <c:pt idx="12">
                  <c:v>20.689999999999998</c:v>
                </c:pt>
                <c:pt idx="13">
                  <c:v>20.55</c:v>
                </c:pt>
                <c:pt idx="14">
                  <c:v>20.59</c:v>
                </c:pt>
                <c:pt idx="15">
                  <c:v>20.440000000000001</c:v>
                </c:pt>
                <c:pt idx="16">
                  <c:v>20.330000000000002</c:v>
                </c:pt>
                <c:pt idx="17">
                  <c:v>18.86</c:v>
                </c:pt>
                <c:pt idx="18">
                  <c:v>18.93</c:v>
                </c:pt>
                <c:pt idx="19">
                  <c:v>16.939999999999998</c:v>
                </c:pt>
                <c:pt idx="20">
                  <c:v>17.759999999999998</c:v>
                </c:pt>
                <c:pt idx="21">
                  <c:v>17.48</c:v>
                </c:pt>
                <c:pt idx="22">
                  <c:v>17.369999999999997</c:v>
                </c:pt>
                <c:pt idx="23">
                  <c:v>17.060000000000002</c:v>
                </c:pt>
                <c:pt idx="24">
                  <c:v>16.22</c:v>
                </c:pt>
                <c:pt idx="25">
                  <c:v>16.34</c:v>
                </c:pt>
                <c:pt idx="26">
                  <c:v>14.969999999999999</c:v>
                </c:pt>
                <c:pt idx="27">
                  <c:v>14.82</c:v>
                </c:pt>
                <c:pt idx="28">
                  <c:v>14.66</c:v>
                </c:pt>
                <c:pt idx="29">
                  <c:v>14.34</c:v>
                </c:pt>
                <c:pt idx="30">
                  <c:v>13.54</c:v>
                </c:pt>
                <c:pt idx="31">
                  <c:v>12.85</c:v>
                </c:pt>
                <c:pt idx="32">
                  <c:v>10.26</c:v>
                </c:pt>
                <c:pt idx="33">
                  <c:v>2.77</c:v>
                </c:pt>
              </c:numCache>
            </c:numRef>
          </c:val>
          <c:extLst>
            <c:ext xmlns:c16="http://schemas.microsoft.com/office/drawing/2014/chart" uri="{C3380CC4-5D6E-409C-BE32-E72D297353CC}">
              <c16:uniqueId val="{00000004-F329-4D97-BDD5-B43179252E1A}"/>
            </c:ext>
          </c:extLst>
        </c:ser>
        <c:dLbls>
          <c:showLegendKey val="0"/>
          <c:showVal val="0"/>
          <c:showCatName val="0"/>
          <c:showSerName val="0"/>
          <c:showPercent val="0"/>
          <c:showBubbleSize val="0"/>
        </c:dLbls>
        <c:gapWidth val="50"/>
        <c:axId val="386055087"/>
        <c:axId val="386063823"/>
      </c:barChart>
      <c:catAx>
        <c:axId val="3860550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6063823"/>
        <c:crosses val="autoZero"/>
        <c:auto val="1"/>
        <c:lblAlgn val="ctr"/>
        <c:lblOffset val="100"/>
        <c:noMultiLvlLbl val="0"/>
      </c:catAx>
      <c:valAx>
        <c:axId val="386063823"/>
        <c:scaling>
          <c:orientation val="minMax"/>
        </c:scaling>
        <c:delete val="1"/>
        <c:axPos val="t"/>
        <c:numFmt formatCode="General" sourceLinked="1"/>
        <c:majorTickMark val="none"/>
        <c:minorTickMark val="none"/>
        <c:tickLblPos val="nextTo"/>
        <c:crossAx val="386055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B56B-4519-A36E-4330C228F8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6B-4519-A36E-4330C228F8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6B-4519-A36E-4330C228F83D}"/>
              </c:ext>
            </c:extLst>
          </c:dPt>
          <c:dLbls>
            <c:dLbl>
              <c:idx val="0"/>
              <c:tx>
                <c:rich>
                  <a:bodyPr/>
                  <a:lstStyle/>
                  <a:p>
                    <a:r>
                      <a:rPr lang="en-US"/>
                      <a:t>79.32%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6B-4519-A36E-4330C228F83D}"/>
                </c:ext>
              </c:extLst>
            </c:dLbl>
            <c:dLbl>
              <c:idx val="1"/>
              <c:tx>
                <c:rich>
                  <a:bodyPr/>
                  <a:lstStyle/>
                  <a:p>
                    <a:r>
                      <a:rPr lang="en-US"/>
                      <a:t>10.3%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6B-4519-A36E-4330C228F83D}"/>
                </c:ext>
              </c:extLst>
            </c:dLbl>
            <c:dLbl>
              <c:idx val="2"/>
              <c:tx>
                <c:rich>
                  <a:bodyPr/>
                  <a:lstStyle/>
                  <a:p>
                    <a:r>
                      <a:rPr lang="en-US"/>
                      <a:t>10.25%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56B-4519-A36E-4330C228F83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Sheet1!$E$29:$G$29</c:f>
              <c:strCache>
                <c:ptCount val="3"/>
                <c:pt idx="0">
                  <c:v>Market</c:v>
                </c:pt>
                <c:pt idx="1">
                  <c:v>Low cost rent</c:v>
                </c:pt>
                <c:pt idx="2">
                  <c:v>Intermediate</c:v>
                </c:pt>
              </c:strCache>
            </c:strRef>
          </c:cat>
          <c:val>
            <c:numRef>
              <c:f>Sheet1!$E$43:$G$43</c:f>
              <c:numCache>
                <c:formatCode>General</c:formatCode>
                <c:ptCount val="3"/>
                <c:pt idx="0">
                  <c:v>79.319999999999993</c:v>
                </c:pt>
                <c:pt idx="1">
                  <c:v>10.3</c:v>
                </c:pt>
                <c:pt idx="2">
                  <c:v>10.25</c:v>
                </c:pt>
              </c:numCache>
            </c:numRef>
          </c:val>
          <c:extLst>
            <c:ext xmlns:c16="http://schemas.microsoft.com/office/drawing/2014/chart" uri="{C3380CC4-5D6E-409C-BE32-E72D297353CC}">
              <c16:uniqueId val="{00000006-B56B-4519-A36E-4330C228F83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3488595306339846"/>
          <c:y val="0.87533380442829267"/>
          <c:w val="0.69924771999566604"/>
          <c:h val="8.608932700671083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20752517192154E-3"/>
          <c:y val="3.635224981975544E-2"/>
          <c:w val="0.99392512682100953"/>
          <c:h val="0.49246035754215511"/>
        </c:manualLayout>
      </c:layout>
      <c:barChart>
        <c:barDir val="col"/>
        <c:grouping val="clustered"/>
        <c:varyColors val="0"/>
        <c:ser>
          <c:idx val="0"/>
          <c:order val="0"/>
          <c:spPr>
            <a:solidFill>
              <a:schemeClr val="bg1">
                <a:lumMod val="8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721-4721-B71F-41202251CB20}"/>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3-D721-4721-B71F-41202251CB20}"/>
              </c:ext>
            </c:extLst>
          </c:dPt>
          <c:dPt>
            <c:idx val="21"/>
            <c:invertIfNegative val="0"/>
            <c:bubble3D val="0"/>
            <c:spPr>
              <a:solidFill>
                <a:schemeClr val="accent4"/>
              </a:solidFill>
              <a:ln>
                <a:noFill/>
              </a:ln>
              <a:effectLst/>
            </c:spPr>
            <c:extLst>
              <c:ext xmlns:c16="http://schemas.microsoft.com/office/drawing/2014/chart" uri="{C3380CC4-5D6E-409C-BE32-E72D297353CC}">
                <c16:uniqueId val="{00000005-D721-4721-B71F-41202251CB20}"/>
              </c:ext>
            </c:extLst>
          </c:dPt>
          <c:dLbls>
            <c:dLbl>
              <c:idx val="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21-4721-B71F-41202251CB20}"/>
                </c:ext>
              </c:extLst>
            </c:dLbl>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Sheet1!$B$40:$B$61</c:f>
              <c:strCache>
                <c:ptCount val="22"/>
                <c:pt idx="0">
                  <c:v>Waltham Forest</c:v>
                </c:pt>
                <c:pt idx="1">
                  <c:v>Barking and Dagenham</c:v>
                </c:pt>
                <c:pt idx="2">
                  <c:v>Enfield</c:v>
                </c:pt>
                <c:pt idx="3">
                  <c:v>Bexley</c:v>
                </c:pt>
                <c:pt idx="4">
                  <c:v>Redbridge</c:v>
                </c:pt>
                <c:pt idx="5">
                  <c:v>Haringey</c:v>
                </c:pt>
                <c:pt idx="6">
                  <c:v>Havering</c:v>
                </c:pt>
                <c:pt idx="7">
                  <c:v>Brent</c:v>
                </c:pt>
                <c:pt idx="8">
                  <c:v>Kingston upon Thames</c:v>
                </c:pt>
                <c:pt idx="9">
                  <c:v>Hillingdon</c:v>
                </c:pt>
                <c:pt idx="10">
                  <c:v>Sutton</c:v>
                </c:pt>
                <c:pt idx="11">
                  <c:v>Croydon</c:v>
                </c:pt>
                <c:pt idx="12">
                  <c:v>Harrow</c:v>
                </c:pt>
                <c:pt idx="13">
                  <c:v>Outer London</c:v>
                </c:pt>
                <c:pt idx="14">
                  <c:v>Barnet</c:v>
                </c:pt>
                <c:pt idx="15">
                  <c:v>Ealing</c:v>
                </c:pt>
                <c:pt idx="16">
                  <c:v>Greenwich</c:v>
                </c:pt>
                <c:pt idx="17">
                  <c:v>Merton</c:v>
                </c:pt>
                <c:pt idx="18">
                  <c:v>Bromley</c:v>
                </c:pt>
                <c:pt idx="19">
                  <c:v>Richmond upon Thames</c:v>
                </c:pt>
                <c:pt idx="20">
                  <c:v>Hounslow</c:v>
                </c:pt>
                <c:pt idx="21">
                  <c:v>London</c:v>
                </c:pt>
              </c:strCache>
            </c:strRef>
          </c:cat>
          <c:val>
            <c:numRef>
              <c:f>Sheet1!$C$40:$C$61</c:f>
              <c:numCache>
                <c:formatCode>0%</c:formatCode>
                <c:ptCount val="22"/>
                <c:pt idx="0">
                  <c:v>1.1829330774793678</c:v>
                </c:pt>
                <c:pt idx="1">
                  <c:v>0.92092165830707395</c:v>
                </c:pt>
                <c:pt idx="2">
                  <c:v>0.89112566947351357</c:v>
                </c:pt>
                <c:pt idx="3">
                  <c:v>0.82338872476437941</c:v>
                </c:pt>
                <c:pt idx="4">
                  <c:v>0.81215574392013468</c:v>
                </c:pt>
                <c:pt idx="5">
                  <c:v>0.81062733269544551</c:v>
                </c:pt>
                <c:pt idx="6">
                  <c:v>0.79727282504840458</c:v>
                </c:pt>
                <c:pt idx="7">
                  <c:v>0.79149045032507992</c:v>
                </c:pt>
                <c:pt idx="8">
                  <c:v>0.78035264924942438</c:v>
                </c:pt>
                <c:pt idx="9">
                  <c:v>0.76545467772843256</c:v>
                </c:pt>
                <c:pt idx="10">
                  <c:v>0.76071207364843996</c:v>
                </c:pt>
                <c:pt idx="11">
                  <c:v>0.7532618763504273</c:v>
                </c:pt>
                <c:pt idx="12">
                  <c:v>0.74364107098290522</c:v>
                </c:pt>
                <c:pt idx="13">
                  <c:v>0.73618144490693116</c:v>
                </c:pt>
                <c:pt idx="14">
                  <c:v>0.73499783108418149</c:v>
                </c:pt>
                <c:pt idx="15">
                  <c:v>0.72333930793295287</c:v>
                </c:pt>
                <c:pt idx="16">
                  <c:v>0.71684967945756184</c:v>
                </c:pt>
                <c:pt idx="17">
                  <c:v>0.71573815678651864</c:v>
                </c:pt>
                <c:pt idx="18">
                  <c:v>0.70726088682213439</c:v>
                </c:pt>
                <c:pt idx="19">
                  <c:v>0.6812828466439953</c:v>
                </c:pt>
                <c:pt idx="20">
                  <c:v>0.67281214675226431</c:v>
                </c:pt>
                <c:pt idx="21">
                  <c:v>0.64802400567309082</c:v>
                </c:pt>
              </c:numCache>
            </c:numRef>
          </c:val>
          <c:extLst>
            <c:ext xmlns:c16="http://schemas.microsoft.com/office/drawing/2014/chart" uri="{C3380CC4-5D6E-409C-BE32-E72D297353CC}">
              <c16:uniqueId val="{00000006-D721-4721-B71F-41202251CB20}"/>
            </c:ext>
          </c:extLst>
        </c:ser>
        <c:dLbls>
          <c:showLegendKey val="0"/>
          <c:showVal val="0"/>
          <c:showCatName val="0"/>
          <c:showSerName val="0"/>
          <c:showPercent val="0"/>
          <c:showBubbleSize val="0"/>
        </c:dLbls>
        <c:gapWidth val="50"/>
        <c:overlap val="-27"/>
        <c:axId val="513699312"/>
        <c:axId val="513695568"/>
      </c:barChart>
      <c:catAx>
        <c:axId val="51369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695568"/>
        <c:crosses val="autoZero"/>
        <c:auto val="1"/>
        <c:lblAlgn val="ctr"/>
        <c:lblOffset val="100"/>
        <c:noMultiLvlLbl val="0"/>
      </c:catAx>
      <c:valAx>
        <c:axId val="513695568"/>
        <c:scaling>
          <c:orientation val="minMax"/>
        </c:scaling>
        <c:delete val="1"/>
        <c:axPos val="l"/>
        <c:numFmt formatCode="0%" sourceLinked="1"/>
        <c:majorTickMark val="none"/>
        <c:minorTickMark val="none"/>
        <c:tickLblPos val="nextTo"/>
        <c:crossAx val="51369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195917317731"/>
          <c:y val="2.9734174964438122E-2"/>
          <c:w val="0.71030737887763651"/>
          <c:h val="0.89338015647226188"/>
        </c:manualLayout>
      </c:layout>
      <c:barChart>
        <c:barDir val="bar"/>
        <c:grouping val="clustered"/>
        <c:varyColors val="0"/>
        <c:ser>
          <c:idx val="1"/>
          <c:order val="1"/>
          <c:tx>
            <c:strRef>
              <c:f>Sheet1!$C$1</c:f>
              <c:strCache>
                <c:ptCount val="1"/>
                <c:pt idx="0">
                  <c:v>2021</c:v>
                </c:pt>
              </c:strCache>
            </c:strRef>
          </c:tx>
          <c:spPr>
            <a:solidFill>
              <a:schemeClr val="bg1">
                <a:lumMod val="85000"/>
              </a:schemeClr>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1-424C-455C-B7B4-A29084AEACB4}"/>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3-424C-455C-B7B4-A29084AEACB4}"/>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5-424C-455C-B7B4-A29084AEACB4}"/>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7-424C-455C-B7B4-A29084AEACB4}"/>
              </c:ext>
            </c:extLst>
          </c:dPt>
          <c:dPt>
            <c:idx val="12"/>
            <c:invertIfNegative val="0"/>
            <c:bubble3D val="0"/>
            <c:spPr>
              <a:solidFill>
                <a:schemeClr val="bg1">
                  <a:lumMod val="85000"/>
                </a:schemeClr>
              </a:solidFill>
              <a:ln>
                <a:noFill/>
              </a:ln>
              <a:effectLst/>
            </c:spPr>
            <c:extLst>
              <c:ext xmlns:c16="http://schemas.microsoft.com/office/drawing/2014/chart" uri="{C3380CC4-5D6E-409C-BE32-E72D297353CC}">
                <c16:uniqueId val="{00000009-424C-455C-B7B4-A29084AEACB4}"/>
              </c:ext>
            </c:extLst>
          </c:dPt>
          <c:dPt>
            <c:idx val="15"/>
            <c:invertIfNegative val="0"/>
            <c:bubble3D val="0"/>
            <c:spPr>
              <a:solidFill>
                <a:schemeClr val="bg1">
                  <a:lumMod val="85000"/>
                </a:schemeClr>
              </a:solidFill>
              <a:ln>
                <a:noFill/>
              </a:ln>
              <a:effectLst/>
            </c:spPr>
            <c:extLst>
              <c:ext xmlns:c16="http://schemas.microsoft.com/office/drawing/2014/chart" uri="{C3380CC4-5D6E-409C-BE32-E72D297353CC}">
                <c16:uniqueId val="{0000000B-424C-455C-B7B4-A29084AEACB4}"/>
              </c:ext>
            </c:extLst>
          </c:dPt>
          <c:dPt>
            <c:idx val="19"/>
            <c:invertIfNegative val="0"/>
            <c:bubble3D val="0"/>
            <c:spPr>
              <a:solidFill>
                <a:schemeClr val="bg1">
                  <a:lumMod val="85000"/>
                </a:schemeClr>
              </a:solidFill>
              <a:ln>
                <a:noFill/>
              </a:ln>
              <a:effectLst/>
            </c:spPr>
            <c:extLst>
              <c:ext xmlns:c16="http://schemas.microsoft.com/office/drawing/2014/chart" uri="{C3380CC4-5D6E-409C-BE32-E72D297353CC}">
                <c16:uniqueId val="{0000000D-424C-455C-B7B4-A29084AEACB4}"/>
              </c:ext>
            </c:extLst>
          </c:dPt>
          <c:dLbls>
            <c:dLbl>
              <c:idx val="0"/>
              <c:delete val="1"/>
              <c:extLst>
                <c:ext xmlns:c15="http://schemas.microsoft.com/office/drawing/2012/chart" uri="{CE6537A1-D6FC-4f65-9D91-7224C49458BB}"/>
                <c:ext xmlns:c16="http://schemas.microsoft.com/office/drawing/2014/chart" uri="{C3380CC4-5D6E-409C-BE32-E72D297353CC}">
                  <c16:uniqueId val="{0000000E-424C-455C-B7B4-A29084AEACB4}"/>
                </c:ext>
              </c:extLst>
            </c:dLbl>
            <c:dLbl>
              <c:idx val="4"/>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24C-455C-B7B4-A29084AEACB4}"/>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Sheet1!$A$2:$A$36</c:f>
              <c:strCache>
                <c:ptCount val="21"/>
                <c:pt idx="0">
                  <c:v>Hounslow</c:v>
                </c:pt>
                <c:pt idx="1">
                  <c:v>Brent</c:v>
                </c:pt>
                <c:pt idx="2">
                  <c:v>Croydon</c:v>
                </c:pt>
                <c:pt idx="3">
                  <c:v>Greenwich</c:v>
                </c:pt>
                <c:pt idx="4">
                  <c:v>Waltham Forest</c:v>
                </c:pt>
                <c:pt idx="5">
                  <c:v>Enfield</c:v>
                </c:pt>
                <c:pt idx="6">
                  <c:v>Ealing</c:v>
                </c:pt>
                <c:pt idx="7">
                  <c:v>London</c:v>
                </c:pt>
                <c:pt idx="8">
                  <c:v>Havering</c:v>
                </c:pt>
                <c:pt idx="9">
                  <c:v>Barnet</c:v>
                </c:pt>
                <c:pt idx="10">
                  <c:v>Outer London mean</c:v>
                </c:pt>
                <c:pt idx="11">
                  <c:v>Redbridge</c:v>
                </c:pt>
                <c:pt idx="12">
                  <c:v>Barking and Dagenham</c:v>
                </c:pt>
                <c:pt idx="13">
                  <c:v>Hillingdon</c:v>
                </c:pt>
                <c:pt idx="14">
                  <c:v>Harrow</c:v>
                </c:pt>
                <c:pt idx="15">
                  <c:v>Sutton</c:v>
                </c:pt>
                <c:pt idx="16">
                  <c:v>Bromley</c:v>
                </c:pt>
                <c:pt idx="17">
                  <c:v>Bexley</c:v>
                </c:pt>
                <c:pt idx="18">
                  <c:v>Richmond upon Thames</c:v>
                </c:pt>
                <c:pt idx="19">
                  <c:v>Kingston upon Thames</c:v>
                </c:pt>
                <c:pt idx="20">
                  <c:v>Merton</c:v>
                </c:pt>
              </c:strCache>
              <c:extLst/>
            </c:strRef>
          </c:cat>
          <c:val>
            <c:numRef>
              <c:f>Sheet1!$C$2:$C$36</c:f>
              <c:numCache>
                <c:formatCode>General</c:formatCode>
                <c:ptCount val="21"/>
                <c:pt idx="0">
                  <c:v>0</c:v>
                </c:pt>
                <c:pt idx="1">
                  <c:v>11.71</c:v>
                </c:pt>
                <c:pt idx="2" formatCode="0.00">
                  <c:v>10.91</c:v>
                </c:pt>
                <c:pt idx="3" formatCode="0.00">
                  <c:v>10.63</c:v>
                </c:pt>
                <c:pt idx="4">
                  <c:v>9.34</c:v>
                </c:pt>
                <c:pt idx="5">
                  <c:v>8.99</c:v>
                </c:pt>
                <c:pt idx="6">
                  <c:v>8.8000000000000007</c:v>
                </c:pt>
                <c:pt idx="7">
                  <c:v>7.91</c:v>
                </c:pt>
                <c:pt idx="8">
                  <c:v>7.76</c:v>
                </c:pt>
                <c:pt idx="9">
                  <c:v>7.03</c:v>
                </c:pt>
                <c:pt idx="10" formatCode="0.00">
                  <c:v>6.6955555555555559</c:v>
                </c:pt>
                <c:pt idx="11">
                  <c:v>6.4</c:v>
                </c:pt>
                <c:pt idx="12">
                  <c:v>6.25</c:v>
                </c:pt>
                <c:pt idx="13">
                  <c:v>6.2</c:v>
                </c:pt>
                <c:pt idx="14">
                  <c:v>5.51</c:v>
                </c:pt>
                <c:pt idx="15">
                  <c:v>5.2</c:v>
                </c:pt>
                <c:pt idx="16">
                  <c:v>4.6100000000000003</c:v>
                </c:pt>
                <c:pt idx="17">
                  <c:v>3.69</c:v>
                </c:pt>
                <c:pt idx="18">
                  <c:v>3.22</c:v>
                </c:pt>
                <c:pt idx="19">
                  <c:v>2.16</c:v>
                </c:pt>
                <c:pt idx="20">
                  <c:v>2.11</c:v>
                </c:pt>
              </c:numCache>
              <c:extLst/>
            </c:numRef>
          </c:val>
          <c:extLst>
            <c:ext xmlns:c16="http://schemas.microsoft.com/office/drawing/2014/chart" uri="{C3380CC4-5D6E-409C-BE32-E72D297353CC}">
              <c16:uniqueId val="{0000000F-424C-455C-B7B4-A29084AEACB4}"/>
            </c:ext>
          </c:extLst>
        </c:ser>
        <c:dLbls>
          <c:showLegendKey val="0"/>
          <c:showVal val="1"/>
          <c:showCatName val="0"/>
          <c:showSerName val="0"/>
          <c:showPercent val="0"/>
          <c:showBubbleSize val="0"/>
        </c:dLbls>
        <c:gapWidth val="50"/>
        <c:axId val="1788546000"/>
        <c:axId val="1793109184"/>
      </c:barChart>
      <c:barChart>
        <c:barDir val="bar"/>
        <c:grouping val="clustered"/>
        <c:varyColors val="0"/>
        <c:ser>
          <c:idx val="0"/>
          <c:order val="0"/>
          <c:tx>
            <c:strRef>
              <c:f>Sheet1!$B$1</c:f>
              <c:strCache>
                <c:ptCount val="1"/>
                <c:pt idx="0">
                  <c:v>2019</c:v>
                </c:pt>
              </c:strCache>
            </c:strRef>
          </c:tx>
          <c:spPr>
            <a:noFill/>
            <a:ln>
              <a:solidFill>
                <a:schemeClr val="tx1">
                  <a:lumMod val="90000"/>
                  <a:lumOff val="10000"/>
                </a:schemeClr>
              </a:solidFill>
            </a:ln>
            <a:effectLst/>
          </c:spPr>
          <c:invertIfNegative val="0"/>
          <c:dLbls>
            <c:delete val="1"/>
          </c:dLbls>
          <c:cat>
            <c:strRef>
              <c:f>Sheet1!$A$2:$A$36</c:f>
              <c:strCache>
                <c:ptCount val="21"/>
                <c:pt idx="0">
                  <c:v>Hounslow</c:v>
                </c:pt>
                <c:pt idx="1">
                  <c:v>Brent</c:v>
                </c:pt>
                <c:pt idx="2">
                  <c:v>Croydon</c:v>
                </c:pt>
                <c:pt idx="3">
                  <c:v>Greenwich</c:v>
                </c:pt>
                <c:pt idx="4">
                  <c:v>Waltham Forest</c:v>
                </c:pt>
                <c:pt idx="5">
                  <c:v>Enfield</c:v>
                </c:pt>
                <c:pt idx="6">
                  <c:v>Ealing</c:v>
                </c:pt>
                <c:pt idx="7">
                  <c:v>London</c:v>
                </c:pt>
                <c:pt idx="8">
                  <c:v>Havering</c:v>
                </c:pt>
                <c:pt idx="9">
                  <c:v>Barnet</c:v>
                </c:pt>
                <c:pt idx="10">
                  <c:v>Outer London mean</c:v>
                </c:pt>
                <c:pt idx="11">
                  <c:v>Redbridge</c:v>
                </c:pt>
                <c:pt idx="12">
                  <c:v>Barking and Dagenham</c:v>
                </c:pt>
                <c:pt idx="13">
                  <c:v>Hillingdon</c:v>
                </c:pt>
                <c:pt idx="14">
                  <c:v>Harrow</c:v>
                </c:pt>
                <c:pt idx="15">
                  <c:v>Sutton</c:v>
                </c:pt>
                <c:pt idx="16">
                  <c:v>Bromley</c:v>
                </c:pt>
                <c:pt idx="17">
                  <c:v>Bexley</c:v>
                </c:pt>
                <c:pt idx="18">
                  <c:v>Richmond upon Thames</c:v>
                </c:pt>
                <c:pt idx="19">
                  <c:v>Kingston upon Thames</c:v>
                </c:pt>
                <c:pt idx="20">
                  <c:v>Merton</c:v>
                </c:pt>
              </c:strCache>
              <c:extLst/>
            </c:strRef>
          </c:cat>
          <c:val>
            <c:numRef>
              <c:f>Sheet1!$B$2:$B$36</c:f>
              <c:numCache>
                <c:formatCode>General</c:formatCode>
                <c:ptCount val="21"/>
                <c:pt idx="0">
                  <c:v>2.78</c:v>
                </c:pt>
                <c:pt idx="1">
                  <c:v>13.11</c:v>
                </c:pt>
                <c:pt idx="2">
                  <c:v>13.33</c:v>
                </c:pt>
                <c:pt idx="3">
                  <c:v>5.71</c:v>
                </c:pt>
                <c:pt idx="4" formatCode="#,##0">
                  <c:v>5.69</c:v>
                </c:pt>
                <c:pt idx="5">
                  <c:v>6.6</c:v>
                </c:pt>
                <c:pt idx="6">
                  <c:v>8.76</c:v>
                </c:pt>
                <c:pt idx="7">
                  <c:v>6.36</c:v>
                </c:pt>
                <c:pt idx="8">
                  <c:v>3.85</c:v>
                </c:pt>
                <c:pt idx="9">
                  <c:v>4.57</c:v>
                </c:pt>
                <c:pt idx="10" formatCode="0.00">
                  <c:v>5.4388235294117635</c:v>
                </c:pt>
                <c:pt idx="12">
                  <c:v>3.83</c:v>
                </c:pt>
                <c:pt idx="13">
                  <c:v>2.89</c:v>
                </c:pt>
                <c:pt idx="14">
                  <c:v>3.3</c:v>
                </c:pt>
                <c:pt idx="15" formatCode="#,##0">
                  <c:v>5.52</c:v>
                </c:pt>
                <c:pt idx="16">
                  <c:v>2.71</c:v>
                </c:pt>
                <c:pt idx="17">
                  <c:v>4.8899999999999997</c:v>
                </c:pt>
                <c:pt idx="19">
                  <c:v>2.57</c:v>
                </c:pt>
                <c:pt idx="20">
                  <c:v>2.35</c:v>
                </c:pt>
              </c:numCache>
              <c:extLst/>
            </c:numRef>
          </c:val>
          <c:extLst>
            <c:ext xmlns:c16="http://schemas.microsoft.com/office/drawing/2014/chart" uri="{C3380CC4-5D6E-409C-BE32-E72D297353CC}">
              <c16:uniqueId val="{00000010-424C-455C-B7B4-A29084AEACB4}"/>
            </c:ext>
          </c:extLst>
        </c:ser>
        <c:dLbls>
          <c:showLegendKey val="0"/>
          <c:showVal val="1"/>
          <c:showCatName val="0"/>
          <c:showSerName val="0"/>
          <c:showPercent val="0"/>
          <c:showBubbleSize val="0"/>
        </c:dLbls>
        <c:gapWidth val="50"/>
        <c:axId val="2107418095"/>
        <c:axId val="2107417679"/>
      </c:barChart>
      <c:catAx>
        <c:axId val="1788546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93109184"/>
        <c:crosses val="autoZero"/>
        <c:auto val="1"/>
        <c:lblAlgn val="ctr"/>
        <c:lblOffset val="0"/>
        <c:noMultiLvlLbl val="0"/>
      </c:catAx>
      <c:valAx>
        <c:axId val="1793109184"/>
        <c:scaling>
          <c:orientation val="minMax"/>
        </c:scaling>
        <c:delete val="1"/>
        <c:axPos val="b"/>
        <c:numFmt formatCode="General" sourceLinked="1"/>
        <c:majorTickMark val="none"/>
        <c:minorTickMark val="none"/>
        <c:tickLblPos val="nextTo"/>
        <c:crossAx val="1788546000"/>
        <c:crosses val="autoZero"/>
        <c:crossBetween val="between"/>
      </c:valAx>
      <c:valAx>
        <c:axId val="2107417679"/>
        <c:scaling>
          <c:orientation val="minMax"/>
        </c:scaling>
        <c:delete val="1"/>
        <c:axPos val="t"/>
        <c:numFmt formatCode="General" sourceLinked="1"/>
        <c:majorTickMark val="out"/>
        <c:minorTickMark val="none"/>
        <c:tickLblPos val="nextTo"/>
        <c:crossAx val="2107418095"/>
        <c:crosses val="max"/>
        <c:crossBetween val="between"/>
      </c:valAx>
      <c:catAx>
        <c:axId val="2107418095"/>
        <c:scaling>
          <c:orientation val="minMax"/>
        </c:scaling>
        <c:delete val="1"/>
        <c:axPos val="l"/>
        <c:numFmt formatCode="General" sourceLinked="1"/>
        <c:majorTickMark val="out"/>
        <c:minorTickMark val="none"/>
        <c:tickLblPos val="nextTo"/>
        <c:crossAx val="2107417679"/>
        <c:crosses val="autoZero"/>
        <c:auto val="1"/>
        <c:lblAlgn val="ctr"/>
        <c:lblOffset val="100"/>
        <c:noMultiLvlLbl val="0"/>
      </c:catAx>
      <c:spPr>
        <a:noFill/>
        <a:ln>
          <a:noFill/>
        </a:ln>
        <a:effectLst/>
      </c:spPr>
    </c:plotArea>
    <c:legend>
      <c:legendPos val="b"/>
      <c:layout>
        <c:manualLayout>
          <c:xMode val="edge"/>
          <c:yMode val="edge"/>
          <c:x val="0.33206078682761342"/>
          <c:y val="0.9323279694167852"/>
          <c:w val="0.3358780936818665"/>
          <c:h val="5.07356863442389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ova" panose="020B05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Proportion of households overcrowded</c:v>
                </c:pt>
              </c:strCache>
            </c:strRef>
          </c:tx>
          <c:spPr>
            <a:solidFill>
              <a:schemeClr val="bg1">
                <a:lumMod val="85000"/>
              </a:schemeClr>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9A6F-4703-909D-C2A90F7FED9D}"/>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3-9A6F-4703-909D-C2A90F7FED9D}"/>
              </c:ext>
            </c:extLst>
          </c:dPt>
          <c:dLbls>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A6F-4703-909D-C2A90F7FED9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Sheet1!$A$2:$A$35</c:f>
              <c:strCache>
                <c:ptCount val="20"/>
                <c:pt idx="0">
                  <c:v>Brent</c:v>
                </c:pt>
                <c:pt idx="1">
                  <c:v>Barking and Dagenham</c:v>
                </c:pt>
                <c:pt idx="2">
                  <c:v>Hounslow</c:v>
                </c:pt>
                <c:pt idx="3">
                  <c:v>Waltham Forest</c:v>
                </c:pt>
                <c:pt idx="4">
                  <c:v>Ealing</c:v>
                </c:pt>
                <c:pt idx="5">
                  <c:v>Enfield</c:v>
                </c:pt>
                <c:pt idx="6">
                  <c:v>Redbridge</c:v>
                </c:pt>
                <c:pt idx="7">
                  <c:v>Hillingdon</c:v>
                </c:pt>
                <c:pt idx="8">
                  <c:v>Harrow</c:v>
                </c:pt>
                <c:pt idx="9">
                  <c:v>Barnet</c:v>
                </c:pt>
                <c:pt idx="10">
                  <c:v>Outer London</c:v>
                </c:pt>
                <c:pt idx="11">
                  <c:v>Croydon</c:v>
                </c:pt>
                <c:pt idx="12">
                  <c:v>Greenwich</c:v>
                </c:pt>
                <c:pt idx="13">
                  <c:v>Merton</c:v>
                </c:pt>
                <c:pt idx="14">
                  <c:v>Sutton</c:v>
                </c:pt>
                <c:pt idx="15">
                  <c:v>Kingston upon Thames</c:v>
                </c:pt>
                <c:pt idx="16">
                  <c:v>Havering</c:v>
                </c:pt>
                <c:pt idx="17">
                  <c:v>Bexley</c:v>
                </c:pt>
                <c:pt idx="18">
                  <c:v>Richmond upon Thames</c:v>
                </c:pt>
                <c:pt idx="19">
                  <c:v>Bromley</c:v>
                </c:pt>
              </c:strCache>
            </c:strRef>
          </c:cat>
          <c:val>
            <c:numRef>
              <c:f>Sheet1!$B$2:$B$35</c:f>
              <c:numCache>
                <c:formatCode>#,##0.0</c:formatCode>
                <c:ptCount val="20"/>
                <c:pt idx="0">
                  <c:v>22.6</c:v>
                </c:pt>
                <c:pt idx="1">
                  <c:v>20.5</c:v>
                </c:pt>
                <c:pt idx="2">
                  <c:v>18</c:v>
                </c:pt>
                <c:pt idx="3">
                  <c:v>17.5</c:v>
                </c:pt>
                <c:pt idx="4">
                  <c:v>17.3</c:v>
                </c:pt>
                <c:pt idx="5">
                  <c:v>16.399999999999999</c:v>
                </c:pt>
                <c:pt idx="6">
                  <c:v>15.7</c:v>
                </c:pt>
                <c:pt idx="7">
                  <c:v>14.5</c:v>
                </c:pt>
                <c:pt idx="8">
                  <c:v>14.399999999999999</c:v>
                </c:pt>
                <c:pt idx="9">
                  <c:v>14.3</c:v>
                </c:pt>
                <c:pt idx="10">
                  <c:v>13.468421052631578</c:v>
                </c:pt>
                <c:pt idx="11">
                  <c:v>13.4</c:v>
                </c:pt>
                <c:pt idx="12">
                  <c:v>13.100000000000001</c:v>
                </c:pt>
                <c:pt idx="13">
                  <c:v>11.4</c:v>
                </c:pt>
                <c:pt idx="14">
                  <c:v>9.8000000000000007</c:v>
                </c:pt>
                <c:pt idx="15">
                  <c:v>8.6</c:v>
                </c:pt>
                <c:pt idx="16">
                  <c:v>7.9</c:v>
                </c:pt>
                <c:pt idx="17">
                  <c:v>7.2</c:v>
                </c:pt>
                <c:pt idx="18">
                  <c:v>7</c:v>
                </c:pt>
                <c:pt idx="19">
                  <c:v>6.3</c:v>
                </c:pt>
              </c:numCache>
            </c:numRef>
          </c:val>
          <c:extLst>
            <c:ext xmlns:c16="http://schemas.microsoft.com/office/drawing/2014/chart" uri="{C3380CC4-5D6E-409C-BE32-E72D297353CC}">
              <c16:uniqueId val="{00000004-9A6F-4703-909D-C2A90F7FED9D}"/>
            </c:ext>
          </c:extLst>
        </c:ser>
        <c:dLbls>
          <c:showLegendKey val="0"/>
          <c:showVal val="0"/>
          <c:showCatName val="0"/>
          <c:showSerName val="0"/>
          <c:showPercent val="0"/>
          <c:showBubbleSize val="0"/>
        </c:dLbls>
        <c:gapWidth val="50"/>
        <c:axId val="1989552383"/>
        <c:axId val="1989560287"/>
      </c:barChart>
      <c:catAx>
        <c:axId val="1989552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89560287"/>
        <c:crosses val="autoZero"/>
        <c:auto val="1"/>
        <c:lblAlgn val="ctr"/>
        <c:lblOffset val="100"/>
        <c:noMultiLvlLbl val="0"/>
      </c:catAx>
      <c:valAx>
        <c:axId val="1989560287"/>
        <c:scaling>
          <c:orientation val="minMax"/>
        </c:scaling>
        <c:delete val="1"/>
        <c:axPos val="t"/>
        <c:numFmt formatCode="#,##0.0" sourceLinked="1"/>
        <c:majorTickMark val="none"/>
        <c:minorTickMark val="none"/>
        <c:tickLblPos val="nextTo"/>
        <c:crossAx val="198955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'data-lW1Lp'!$B$1</c:f>
              <c:strCache>
                <c:ptCount val="1"/>
                <c:pt idx="0">
                  <c:v>London</c:v>
                </c:pt>
              </c:strCache>
            </c:strRef>
          </c:tx>
          <c:spPr>
            <a:ln w="28575" cap="rnd">
              <a:solidFill>
                <a:schemeClr val="accent1"/>
              </a:solidFill>
              <a:round/>
            </a:ln>
            <a:effectLst/>
          </c:spPr>
          <c:marker>
            <c:symbol val="none"/>
          </c:marker>
          <c:cat>
            <c:strRef>
              <c:f>'data-lW1Lp'!$A$2:$A$11</c:f>
              <c:strCache>
                <c:ptCount val="10"/>
                <c:pt idx="0">
                  <c:v>08/09-10/11</c:v>
                </c:pt>
                <c:pt idx="1">
                  <c:v>09/10-11/12</c:v>
                </c:pt>
                <c:pt idx="2">
                  <c:v>10/11-12/13</c:v>
                </c:pt>
                <c:pt idx="3">
                  <c:v>11/12-13/14</c:v>
                </c:pt>
                <c:pt idx="4">
                  <c:v>12/13-14/15</c:v>
                </c:pt>
                <c:pt idx="5">
                  <c:v>13/14-15/16</c:v>
                </c:pt>
                <c:pt idx="6">
                  <c:v>14/15-16/17</c:v>
                </c:pt>
                <c:pt idx="7">
                  <c:v>15/16-17/18</c:v>
                </c:pt>
                <c:pt idx="8">
                  <c:v>16/17-18/19</c:v>
                </c:pt>
                <c:pt idx="9">
                  <c:v>17/18-19/20</c:v>
                </c:pt>
              </c:strCache>
            </c:strRef>
          </c:cat>
          <c:val>
            <c:numRef>
              <c:f>'data-lW1Lp'!$B$2:$B$11</c:f>
              <c:numCache>
                <c:formatCode>General</c:formatCode>
                <c:ptCount val="10"/>
                <c:pt idx="0">
                  <c:v>10.8</c:v>
                </c:pt>
                <c:pt idx="1">
                  <c:v>9.6999999999999993</c:v>
                </c:pt>
                <c:pt idx="2">
                  <c:v>9.8000000000000007</c:v>
                </c:pt>
                <c:pt idx="3">
                  <c:v>9.3000000000000007</c:v>
                </c:pt>
                <c:pt idx="4">
                  <c:v>9.4</c:v>
                </c:pt>
                <c:pt idx="5">
                  <c:v>9.1999999999999993</c:v>
                </c:pt>
                <c:pt idx="6">
                  <c:v>9.6</c:v>
                </c:pt>
                <c:pt idx="7">
                  <c:v>9.8000000000000007</c:v>
                </c:pt>
                <c:pt idx="8">
                  <c:v>10.199999999999999</c:v>
                </c:pt>
                <c:pt idx="9">
                  <c:v>10.6</c:v>
                </c:pt>
              </c:numCache>
            </c:numRef>
          </c:val>
          <c:smooth val="1"/>
          <c:extLst>
            <c:ext xmlns:c16="http://schemas.microsoft.com/office/drawing/2014/chart" uri="{C3380CC4-5D6E-409C-BE32-E72D297353CC}">
              <c16:uniqueId val="{00000000-6495-450B-A735-D0A635909F29}"/>
            </c:ext>
          </c:extLst>
        </c:ser>
        <c:ser>
          <c:idx val="1"/>
          <c:order val="1"/>
          <c:tx>
            <c:strRef>
              <c:f>'data-lW1Lp'!$C$1</c:f>
              <c:strCache>
                <c:ptCount val="1"/>
                <c:pt idx="0">
                  <c:v>Rest of UK</c:v>
                </c:pt>
              </c:strCache>
            </c:strRef>
          </c:tx>
          <c:spPr>
            <a:ln w="28575" cap="rnd">
              <a:solidFill>
                <a:schemeClr val="accent2"/>
              </a:solidFill>
              <a:round/>
            </a:ln>
            <a:effectLst/>
          </c:spPr>
          <c:marker>
            <c:symbol val="none"/>
          </c:marker>
          <c:cat>
            <c:strRef>
              <c:f>'data-lW1Lp'!$A$2:$A$11</c:f>
              <c:strCache>
                <c:ptCount val="10"/>
                <c:pt idx="0">
                  <c:v>08/09-10/11</c:v>
                </c:pt>
                <c:pt idx="1">
                  <c:v>09/10-11/12</c:v>
                </c:pt>
                <c:pt idx="2">
                  <c:v>10/11-12/13</c:v>
                </c:pt>
                <c:pt idx="3">
                  <c:v>11/12-13/14</c:v>
                </c:pt>
                <c:pt idx="4">
                  <c:v>12/13-14/15</c:v>
                </c:pt>
                <c:pt idx="5">
                  <c:v>13/14-15/16</c:v>
                </c:pt>
                <c:pt idx="6">
                  <c:v>14/15-16/17</c:v>
                </c:pt>
                <c:pt idx="7">
                  <c:v>15/16-17/18</c:v>
                </c:pt>
                <c:pt idx="8">
                  <c:v>16/17-18/19</c:v>
                </c:pt>
                <c:pt idx="9">
                  <c:v>17/18-19/20</c:v>
                </c:pt>
              </c:strCache>
            </c:strRef>
          </c:cat>
          <c:val>
            <c:numRef>
              <c:f>'data-lW1Lp'!$C$2:$C$11</c:f>
              <c:numCache>
                <c:formatCode>General</c:formatCode>
                <c:ptCount val="10"/>
                <c:pt idx="0">
                  <c:v>5.0999999999999996</c:v>
                </c:pt>
                <c:pt idx="1">
                  <c:v>5.0999999999999996</c:v>
                </c:pt>
                <c:pt idx="2">
                  <c:v>5.0999999999999996</c:v>
                </c:pt>
                <c:pt idx="3">
                  <c:v>5.0999999999999996</c:v>
                </c:pt>
                <c:pt idx="4">
                  <c:v>5.0999999999999996</c:v>
                </c:pt>
                <c:pt idx="5">
                  <c:v>5.0999999999999996</c:v>
                </c:pt>
                <c:pt idx="6">
                  <c:v>5.0999999999999996</c:v>
                </c:pt>
                <c:pt idx="7">
                  <c:v>5.0999999999999996</c:v>
                </c:pt>
                <c:pt idx="8">
                  <c:v>5.0999999999999996</c:v>
                </c:pt>
                <c:pt idx="9">
                  <c:v>5.2</c:v>
                </c:pt>
              </c:numCache>
            </c:numRef>
          </c:val>
          <c:smooth val="1"/>
          <c:extLst>
            <c:ext xmlns:c16="http://schemas.microsoft.com/office/drawing/2014/chart" uri="{C3380CC4-5D6E-409C-BE32-E72D297353CC}">
              <c16:uniqueId val="{00000001-6495-450B-A735-D0A635909F29}"/>
            </c:ext>
          </c:extLst>
        </c:ser>
        <c:dLbls>
          <c:showLegendKey val="0"/>
          <c:showVal val="0"/>
          <c:showCatName val="0"/>
          <c:showSerName val="0"/>
          <c:showPercent val="0"/>
          <c:showBubbleSize val="0"/>
        </c:dLbls>
        <c:smooth val="0"/>
        <c:axId val="1098257072"/>
        <c:axId val="1098030224"/>
      </c:lineChart>
      <c:catAx>
        <c:axId val="109825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8030224"/>
        <c:crosses val="autoZero"/>
        <c:auto val="1"/>
        <c:lblAlgn val="ctr"/>
        <c:lblOffset val="100"/>
        <c:noMultiLvlLbl val="0"/>
      </c:catAx>
      <c:valAx>
        <c:axId val="109803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825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'data-lW1Lp'!$B$17</c:f>
              <c:strCache>
                <c:ptCount val="1"/>
                <c:pt idx="0">
                  <c:v>London boroughs' core funding from government</c:v>
                </c:pt>
              </c:strCache>
            </c:strRef>
          </c:tx>
          <c:spPr>
            <a:ln w="28575" cap="rnd">
              <a:solidFill>
                <a:schemeClr val="accent1"/>
              </a:solidFill>
              <a:round/>
            </a:ln>
            <a:effectLst/>
          </c:spPr>
          <c:marker>
            <c:symbol val="none"/>
          </c:marker>
          <c:dLbls>
            <c:dLbl>
              <c:idx val="9"/>
              <c:layout>
                <c:manualLayout>
                  <c:x val="-3.0581039755352801E-3"/>
                  <c:y val="2.2279595592008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2D-45BD-9881-488698C09F76}"/>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'data-lW1Lp'!$A$18:$A$27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'data-lW1Lp'!$B$18:$B$27</c:f>
              <c:numCache>
                <c:formatCode>0%</c:formatCode>
                <c:ptCount val="10"/>
                <c:pt idx="0">
                  <c:v>0</c:v>
                </c:pt>
                <c:pt idx="1">
                  <c:v>-0.12315</c:v>
                </c:pt>
                <c:pt idx="2">
                  <c:v>-0.20599999999999999</c:v>
                </c:pt>
                <c:pt idx="3">
                  <c:v>-0.24481</c:v>
                </c:pt>
                <c:pt idx="4">
                  <c:v>-0.33168999999999998</c:v>
                </c:pt>
                <c:pt idx="5">
                  <c:v>-0.43728</c:v>
                </c:pt>
                <c:pt idx="6">
                  <c:v>-0.51202000000000003</c:v>
                </c:pt>
                <c:pt idx="7">
                  <c:v>-0.56540999999999997</c:v>
                </c:pt>
                <c:pt idx="8">
                  <c:v>-0.59653</c:v>
                </c:pt>
                <c:pt idx="9">
                  <c:v>-0.63036999999999999</c:v>
                </c:pt>
              </c:numCache>
            </c:numRef>
          </c:val>
          <c:smooth val="1"/>
          <c:extLst>
            <c:ext xmlns:c16="http://schemas.microsoft.com/office/drawing/2014/chart" uri="{C3380CC4-5D6E-409C-BE32-E72D297353CC}">
              <c16:uniqueId val="{00000000-692D-45BD-9881-488698C09F76}"/>
            </c:ext>
          </c:extLst>
        </c:ser>
        <c:ser>
          <c:idx val="1"/>
          <c:order val="1"/>
          <c:tx>
            <c:strRef>
              <c:f>'data-lW1Lp'!$C$17</c:f>
              <c:strCache>
                <c:ptCount val="1"/>
                <c:pt idx="0">
                  <c:v>London boroughs' Spending Power</c:v>
                </c:pt>
              </c:strCache>
            </c:strRef>
          </c:tx>
          <c:spPr>
            <a:ln w="28575" cap="rnd">
              <a:solidFill>
                <a:schemeClr val="accent2"/>
              </a:solidFill>
              <a:round/>
            </a:ln>
            <a:effectLst/>
          </c:spPr>
          <c:marker>
            <c:symbol val="none"/>
          </c:marker>
          <c:dLbls>
            <c:dLbl>
              <c:idx val="9"/>
              <c:layout>
                <c:manualLayout>
                  <c:x val="-3.0581039755352801E-3"/>
                  <c:y val="-1.3367757355204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2D-45BD-9881-488698C09F7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'data-lW1Lp'!$A$18:$A$27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'data-lW1Lp'!$C$18:$C$27</c:f>
              <c:numCache>
                <c:formatCode>0%</c:formatCode>
                <c:ptCount val="10"/>
                <c:pt idx="0">
                  <c:v>0</c:v>
                </c:pt>
                <c:pt idx="1">
                  <c:v>-6.9419999999999996E-2</c:v>
                </c:pt>
                <c:pt idx="2">
                  <c:v>-0.1244</c:v>
                </c:pt>
                <c:pt idx="3">
                  <c:v>-0.14591999999999999</c:v>
                </c:pt>
                <c:pt idx="4">
                  <c:v>-0.1895</c:v>
                </c:pt>
                <c:pt idx="5">
                  <c:v>-0.22322</c:v>
                </c:pt>
                <c:pt idx="6">
                  <c:v>-0.26186999999999999</c:v>
                </c:pt>
                <c:pt idx="7">
                  <c:v>-0.28539999999999999</c:v>
                </c:pt>
                <c:pt idx="8">
                  <c:v>-0.28670000000000001</c:v>
                </c:pt>
                <c:pt idx="9">
                  <c:v>-0.29176999999999997</c:v>
                </c:pt>
              </c:numCache>
            </c:numRef>
          </c:val>
          <c:smooth val="1"/>
          <c:extLst>
            <c:ext xmlns:c16="http://schemas.microsoft.com/office/drawing/2014/chart" uri="{C3380CC4-5D6E-409C-BE32-E72D297353CC}">
              <c16:uniqueId val="{00000001-692D-45BD-9881-488698C09F76}"/>
            </c:ext>
          </c:extLst>
        </c:ser>
        <c:ser>
          <c:idx val="2"/>
          <c:order val="2"/>
          <c:tx>
            <c:strRef>
              <c:f>'data-lW1Lp'!$D$17</c:f>
              <c:strCache>
                <c:ptCount val="1"/>
                <c:pt idx="0">
                  <c:v>Total Managed Expenditure</c:v>
                </c:pt>
              </c:strCache>
            </c:strRef>
          </c:tx>
          <c:spPr>
            <a:ln w="28575" cap="rnd">
              <a:solidFill>
                <a:schemeClr val="accent3"/>
              </a:solidFill>
              <a:round/>
            </a:ln>
            <a:effectLst/>
          </c:spPr>
          <c:marker>
            <c:symbol val="none"/>
          </c:marker>
          <c:cat>
            <c:numRef>
              <c:f>'data-lW1Lp'!$A$18:$A$27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'data-lW1Lp'!$D$18:$D$27</c:f>
              <c:numCache>
                <c:formatCode>0%</c:formatCode>
                <c:ptCount val="10"/>
                <c:pt idx="0">
                  <c:v>0</c:v>
                </c:pt>
                <c:pt idx="1">
                  <c:v>-1.013E-2</c:v>
                </c:pt>
                <c:pt idx="2">
                  <c:v>-6.1850000000000002E-2</c:v>
                </c:pt>
                <c:pt idx="3">
                  <c:v>-1.4999999999999999E-2</c:v>
                </c:pt>
                <c:pt idx="4">
                  <c:v>-4.2599999999999999E-3</c:v>
                </c:pt>
                <c:pt idx="5">
                  <c:v>1.0363000000000001E-2</c:v>
                </c:pt>
                <c:pt idx="6">
                  <c:v>2.0916000000000001E-2</c:v>
                </c:pt>
                <c:pt idx="7">
                  <c:v>2.7251999999999998E-2</c:v>
                </c:pt>
                <c:pt idx="8">
                  <c:v>3.4117000000000001E-2</c:v>
                </c:pt>
                <c:pt idx="9">
                  <c:v>2.9628000000000002E-2</c:v>
                </c:pt>
              </c:numCache>
            </c:numRef>
          </c:val>
          <c:smooth val="1"/>
          <c:extLst>
            <c:ext xmlns:c16="http://schemas.microsoft.com/office/drawing/2014/chart" uri="{C3380CC4-5D6E-409C-BE32-E72D297353CC}">
              <c16:uniqueId val="{00000002-692D-45BD-9881-488698C09F76}"/>
            </c:ext>
          </c:extLst>
        </c:ser>
        <c:dLbls>
          <c:showLegendKey val="0"/>
          <c:showVal val="0"/>
          <c:showCatName val="0"/>
          <c:showSerName val="0"/>
          <c:showPercent val="0"/>
          <c:showBubbleSize val="0"/>
        </c:dLbls>
        <c:smooth val="0"/>
        <c:axId val="1097935472"/>
        <c:axId val="1097268896"/>
      </c:lineChart>
      <c:catAx>
        <c:axId val="109793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97268896"/>
        <c:crosses val="autoZero"/>
        <c:auto val="1"/>
        <c:lblAlgn val="ctr"/>
        <c:lblOffset val="100"/>
        <c:noMultiLvlLbl val="0"/>
      </c:catAx>
      <c:valAx>
        <c:axId val="109726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09793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rial Nova"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C3CF6-0443-491E-816F-DB0751EC10D3}" type="doc">
      <dgm:prSet loTypeId="urn:microsoft.com/office/officeart/2005/8/layout/venn1" loCatId="relationship" qsTypeId="urn:microsoft.com/office/officeart/2005/8/quickstyle/simple1" qsCatId="simple" csTypeId="urn:microsoft.com/office/officeart/2005/8/colors/accent1_2" csCatId="accent1" phldr="1"/>
      <dgm:spPr/>
    </dgm:pt>
    <dgm:pt modelId="{F4BD965B-B8BD-4615-A7A0-400BA8E90F86}">
      <dgm:prSet phldrT="[Text]"/>
      <dgm:spPr/>
      <dgm:t>
        <a:bodyPr/>
        <a:lstStyle/>
        <a:p>
          <a:r>
            <a:rPr lang="en-GB" b="1">
              <a:latin typeface="Arial Nova" panose="020B0504020202020204" pitchFamily="34" charset="0"/>
            </a:rPr>
            <a:t>Planet</a:t>
          </a:r>
          <a:r>
            <a:rPr lang="en-GB">
              <a:latin typeface="Arial Nova" panose="020B0504020202020204" pitchFamily="34" charset="0"/>
            </a:rPr>
            <a:t>: Climate emergency</a:t>
          </a:r>
        </a:p>
      </dgm:t>
    </dgm:pt>
    <dgm:pt modelId="{6208089C-0911-4EA3-B180-410919DFC736}" type="parTrans" cxnId="{C902833A-88D8-4F80-B475-CC7C0E728372}">
      <dgm:prSet/>
      <dgm:spPr/>
      <dgm:t>
        <a:bodyPr/>
        <a:lstStyle/>
        <a:p>
          <a:endParaRPr lang="en-GB">
            <a:latin typeface="Arial Nova" panose="020B0504020202020204" pitchFamily="34" charset="0"/>
          </a:endParaRPr>
        </a:p>
      </dgm:t>
    </dgm:pt>
    <dgm:pt modelId="{1935C5CE-B269-450A-A444-A603068CC4FE}" type="sibTrans" cxnId="{C902833A-88D8-4F80-B475-CC7C0E728372}">
      <dgm:prSet/>
      <dgm:spPr/>
      <dgm:t>
        <a:bodyPr/>
        <a:lstStyle/>
        <a:p>
          <a:endParaRPr lang="en-GB">
            <a:latin typeface="Arial Nova" panose="020B0504020202020204" pitchFamily="34" charset="0"/>
          </a:endParaRPr>
        </a:p>
      </dgm:t>
    </dgm:pt>
    <dgm:pt modelId="{5AA4AA2F-87B1-41F2-8012-49AA3574F852}">
      <dgm:prSet phldrT="[Text]"/>
      <dgm:spPr/>
      <dgm:t>
        <a:bodyPr/>
        <a:lstStyle/>
        <a:p>
          <a:r>
            <a:rPr lang="en-GB" b="1">
              <a:latin typeface="Arial Nova" panose="020B0504020202020204" pitchFamily="34" charset="0"/>
            </a:rPr>
            <a:t>People</a:t>
          </a:r>
          <a:r>
            <a:rPr lang="en-GB">
              <a:latin typeface="Arial Nova" panose="020B0504020202020204" pitchFamily="34" charset="0"/>
            </a:rPr>
            <a:t>: Widening inequality</a:t>
          </a:r>
        </a:p>
      </dgm:t>
    </dgm:pt>
    <dgm:pt modelId="{50707C94-99CE-431C-AE40-DDC37BC08279}" type="parTrans" cxnId="{90873991-23F4-4785-864F-DA7163F01769}">
      <dgm:prSet/>
      <dgm:spPr/>
      <dgm:t>
        <a:bodyPr/>
        <a:lstStyle/>
        <a:p>
          <a:endParaRPr lang="en-GB">
            <a:latin typeface="Arial Nova" panose="020B0504020202020204" pitchFamily="34" charset="0"/>
          </a:endParaRPr>
        </a:p>
      </dgm:t>
    </dgm:pt>
    <dgm:pt modelId="{0B6E8323-9FD2-4E4E-A118-92ED2BBD0708}" type="sibTrans" cxnId="{90873991-23F4-4785-864F-DA7163F01769}">
      <dgm:prSet/>
      <dgm:spPr/>
      <dgm:t>
        <a:bodyPr/>
        <a:lstStyle/>
        <a:p>
          <a:endParaRPr lang="en-GB">
            <a:latin typeface="Arial Nova" panose="020B0504020202020204" pitchFamily="34" charset="0"/>
          </a:endParaRPr>
        </a:p>
      </dgm:t>
    </dgm:pt>
    <dgm:pt modelId="{385647E6-4308-4026-BAFA-16236611BA58}">
      <dgm:prSet phldrT="[Text]"/>
      <dgm:spPr/>
      <dgm:t>
        <a:bodyPr/>
        <a:lstStyle/>
        <a:p>
          <a:r>
            <a:rPr lang="en-GB" b="1">
              <a:latin typeface="Arial Nova" panose="020B0504020202020204" pitchFamily="34" charset="0"/>
            </a:rPr>
            <a:t>Funding</a:t>
          </a:r>
          <a:r>
            <a:rPr lang="en-GB">
              <a:latin typeface="Arial Nova" panose="020B0504020202020204" pitchFamily="34" charset="0"/>
            </a:rPr>
            <a:t>: Local authority budgets </a:t>
          </a:r>
        </a:p>
      </dgm:t>
    </dgm:pt>
    <dgm:pt modelId="{E4A646FE-DC7F-439A-9B5B-AB2872744E2A}" type="sibTrans" cxnId="{59DFDC8A-2DFC-4FE1-8600-71025458CCAA}">
      <dgm:prSet/>
      <dgm:spPr/>
      <dgm:t>
        <a:bodyPr/>
        <a:lstStyle/>
        <a:p>
          <a:endParaRPr lang="en-GB">
            <a:latin typeface="Arial Nova" panose="020B0504020202020204" pitchFamily="34" charset="0"/>
          </a:endParaRPr>
        </a:p>
      </dgm:t>
    </dgm:pt>
    <dgm:pt modelId="{9930897E-141F-4A15-B6FD-5E2C6A06F182}" type="parTrans" cxnId="{59DFDC8A-2DFC-4FE1-8600-71025458CCAA}">
      <dgm:prSet/>
      <dgm:spPr/>
      <dgm:t>
        <a:bodyPr/>
        <a:lstStyle/>
        <a:p>
          <a:endParaRPr lang="en-GB">
            <a:latin typeface="Arial Nova" panose="020B0504020202020204" pitchFamily="34" charset="0"/>
          </a:endParaRPr>
        </a:p>
      </dgm:t>
    </dgm:pt>
    <dgm:pt modelId="{3B075683-FB5E-478E-9070-B681A218BBED}" type="pres">
      <dgm:prSet presAssocID="{D3BC3CF6-0443-491E-816F-DB0751EC10D3}" presName="compositeShape" presStyleCnt="0">
        <dgm:presLayoutVars>
          <dgm:chMax val="7"/>
          <dgm:dir/>
          <dgm:resizeHandles val="exact"/>
        </dgm:presLayoutVars>
      </dgm:prSet>
      <dgm:spPr/>
    </dgm:pt>
    <dgm:pt modelId="{0D92E7BE-69E7-4356-8A6C-B09A603C2F45}" type="pres">
      <dgm:prSet presAssocID="{F4BD965B-B8BD-4615-A7A0-400BA8E90F86}" presName="circ1" presStyleLbl="vennNode1" presStyleIdx="0" presStyleCnt="3"/>
      <dgm:spPr/>
    </dgm:pt>
    <dgm:pt modelId="{C2C98E37-224A-48C6-AE8F-5D64E2CAA2DE}" type="pres">
      <dgm:prSet presAssocID="{F4BD965B-B8BD-4615-A7A0-400BA8E90F86}" presName="circ1Tx" presStyleLbl="revTx" presStyleIdx="0" presStyleCnt="0">
        <dgm:presLayoutVars>
          <dgm:chMax val="0"/>
          <dgm:chPref val="0"/>
          <dgm:bulletEnabled val="1"/>
        </dgm:presLayoutVars>
      </dgm:prSet>
      <dgm:spPr/>
    </dgm:pt>
    <dgm:pt modelId="{BD901AA0-A8B9-47E5-A8F8-A9333831759B}" type="pres">
      <dgm:prSet presAssocID="{5AA4AA2F-87B1-41F2-8012-49AA3574F852}" presName="circ2" presStyleLbl="vennNode1" presStyleIdx="1" presStyleCnt="3"/>
      <dgm:spPr/>
    </dgm:pt>
    <dgm:pt modelId="{999C0F54-2D92-4236-B452-57C547CBD2E9}" type="pres">
      <dgm:prSet presAssocID="{5AA4AA2F-87B1-41F2-8012-49AA3574F852}" presName="circ2Tx" presStyleLbl="revTx" presStyleIdx="0" presStyleCnt="0">
        <dgm:presLayoutVars>
          <dgm:chMax val="0"/>
          <dgm:chPref val="0"/>
          <dgm:bulletEnabled val="1"/>
        </dgm:presLayoutVars>
      </dgm:prSet>
      <dgm:spPr/>
    </dgm:pt>
    <dgm:pt modelId="{1CC0EED0-7E87-4778-90B7-76596D272946}" type="pres">
      <dgm:prSet presAssocID="{385647E6-4308-4026-BAFA-16236611BA58}" presName="circ3" presStyleLbl="vennNode1" presStyleIdx="2" presStyleCnt="3"/>
      <dgm:spPr/>
    </dgm:pt>
    <dgm:pt modelId="{2FC08B2F-56BF-45FE-80E8-9A6025FC1407}" type="pres">
      <dgm:prSet presAssocID="{385647E6-4308-4026-BAFA-16236611BA58}" presName="circ3Tx" presStyleLbl="revTx" presStyleIdx="0" presStyleCnt="0">
        <dgm:presLayoutVars>
          <dgm:chMax val="0"/>
          <dgm:chPref val="0"/>
          <dgm:bulletEnabled val="1"/>
        </dgm:presLayoutVars>
      </dgm:prSet>
      <dgm:spPr/>
    </dgm:pt>
  </dgm:ptLst>
  <dgm:cxnLst>
    <dgm:cxn modelId="{5A287A0F-6CC5-49BF-A280-02244F6F4E69}" type="presOf" srcId="{5AA4AA2F-87B1-41F2-8012-49AA3574F852}" destId="{BD901AA0-A8B9-47E5-A8F8-A9333831759B}" srcOrd="0" destOrd="0" presId="urn:microsoft.com/office/officeart/2005/8/layout/venn1"/>
    <dgm:cxn modelId="{5A74FC1C-CDCA-4DE7-9514-11F364FA5D31}" type="presOf" srcId="{5AA4AA2F-87B1-41F2-8012-49AA3574F852}" destId="{999C0F54-2D92-4236-B452-57C547CBD2E9}" srcOrd="1" destOrd="0" presId="urn:microsoft.com/office/officeart/2005/8/layout/venn1"/>
    <dgm:cxn modelId="{6DD87D25-151C-4DD3-9E5E-CAE498937E2F}" type="presOf" srcId="{F4BD965B-B8BD-4615-A7A0-400BA8E90F86}" destId="{0D92E7BE-69E7-4356-8A6C-B09A603C2F45}" srcOrd="0" destOrd="0" presId="urn:microsoft.com/office/officeart/2005/8/layout/venn1"/>
    <dgm:cxn modelId="{C902833A-88D8-4F80-B475-CC7C0E728372}" srcId="{D3BC3CF6-0443-491E-816F-DB0751EC10D3}" destId="{F4BD965B-B8BD-4615-A7A0-400BA8E90F86}" srcOrd="0" destOrd="0" parTransId="{6208089C-0911-4EA3-B180-410919DFC736}" sibTransId="{1935C5CE-B269-450A-A444-A603068CC4FE}"/>
    <dgm:cxn modelId="{66A11D45-1781-44D2-BFD5-F80F7B388560}" type="presOf" srcId="{D3BC3CF6-0443-491E-816F-DB0751EC10D3}" destId="{3B075683-FB5E-478E-9070-B681A218BBED}" srcOrd="0" destOrd="0" presId="urn:microsoft.com/office/officeart/2005/8/layout/venn1"/>
    <dgm:cxn modelId="{8EA3DD57-4D6D-469F-BE51-A677755FB453}" type="presOf" srcId="{385647E6-4308-4026-BAFA-16236611BA58}" destId="{2FC08B2F-56BF-45FE-80E8-9A6025FC1407}" srcOrd="1" destOrd="0" presId="urn:microsoft.com/office/officeart/2005/8/layout/venn1"/>
    <dgm:cxn modelId="{59DFDC8A-2DFC-4FE1-8600-71025458CCAA}" srcId="{D3BC3CF6-0443-491E-816F-DB0751EC10D3}" destId="{385647E6-4308-4026-BAFA-16236611BA58}" srcOrd="2" destOrd="0" parTransId="{9930897E-141F-4A15-B6FD-5E2C6A06F182}" sibTransId="{E4A646FE-DC7F-439A-9B5B-AB2872744E2A}"/>
    <dgm:cxn modelId="{90873991-23F4-4785-864F-DA7163F01769}" srcId="{D3BC3CF6-0443-491E-816F-DB0751EC10D3}" destId="{5AA4AA2F-87B1-41F2-8012-49AA3574F852}" srcOrd="1" destOrd="0" parTransId="{50707C94-99CE-431C-AE40-DDC37BC08279}" sibTransId="{0B6E8323-9FD2-4E4E-A118-92ED2BBD0708}"/>
    <dgm:cxn modelId="{FC4172C9-A0D3-425D-9061-D96062A9A92E}" type="presOf" srcId="{385647E6-4308-4026-BAFA-16236611BA58}" destId="{1CC0EED0-7E87-4778-90B7-76596D272946}" srcOrd="0" destOrd="0" presId="urn:microsoft.com/office/officeart/2005/8/layout/venn1"/>
    <dgm:cxn modelId="{BA4EEFD7-D54C-4430-8115-53370723AF0E}" type="presOf" srcId="{F4BD965B-B8BD-4615-A7A0-400BA8E90F86}" destId="{C2C98E37-224A-48C6-AE8F-5D64E2CAA2DE}" srcOrd="1" destOrd="0" presId="urn:microsoft.com/office/officeart/2005/8/layout/venn1"/>
    <dgm:cxn modelId="{FD40B3BB-8C7D-4BFC-90B7-9818F634CFEC}" type="presParOf" srcId="{3B075683-FB5E-478E-9070-B681A218BBED}" destId="{0D92E7BE-69E7-4356-8A6C-B09A603C2F45}" srcOrd="0" destOrd="0" presId="urn:microsoft.com/office/officeart/2005/8/layout/venn1"/>
    <dgm:cxn modelId="{39C71294-83D2-4A4B-8F29-2BC4C22AEDC3}" type="presParOf" srcId="{3B075683-FB5E-478E-9070-B681A218BBED}" destId="{C2C98E37-224A-48C6-AE8F-5D64E2CAA2DE}" srcOrd="1" destOrd="0" presId="urn:microsoft.com/office/officeart/2005/8/layout/venn1"/>
    <dgm:cxn modelId="{F5BC706E-C264-481B-A46E-515986BA222D}" type="presParOf" srcId="{3B075683-FB5E-478E-9070-B681A218BBED}" destId="{BD901AA0-A8B9-47E5-A8F8-A9333831759B}" srcOrd="2" destOrd="0" presId="urn:microsoft.com/office/officeart/2005/8/layout/venn1"/>
    <dgm:cxn modelId="{641F0D9F-5BD2-4231-8D4B-D8F45FABC4A9}" type="presParOf" srcId="{3B075683-FB5E-478E-9070-B681A218BBED}" destId="{999C0F54-2D92-4236-B452-57C547CBD2E9}" srcOrd="3" destOrd="0" presId="urn:microsoft.com/office/officeart/2005/8/layout/venn1"/>
    <dgm:cxn modelId="{37BAF89B-69D2-493B-825C-559285433791}" type="presParOf" srcId="{3B075683-FB5E-478E-9070-B681A218BBED}" destId="{1CC0EED0-7E87-4778-90B7-76596D272946}" srcOrd="4" destOrd="0" presId="urn:microsoft.com/office/officeart/2005/8/layout/venn1"/>
    <dgm:cxn modelId="{EBAAF84E-BFED-426D-A046-EA9EBADC854D}" type="presParOf" srcId="{3B075683-FB5E-478E-9070-B681A218BBED}" destId="{2FC08B2F-56BF-45FE-80E8-9A6025FC140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2E7BE-69E7-4356-8A6C-B09A603C2F45}">
      <dsp:nvSpPr>
        <dsp:cNvPr id="0" name=""/>
        <dsp:cNvSpPr/>
      </dsp:nvSpPr>
      <dsp:spPr>
        <a:xfrm>
          <a:off x="1931640" y="57263"/>
          <a:ext cx="2748627" cy="27486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b="1" kern="1200">
              <a:latin typeface="Arial Nova" panose="020B0504020202020204" pitchFamily="34" charset="0"/>
            </a:rPr>
            <a:t>Planet</a:t>
          </a:r>
          <a:r>
            <a:rPr lang="en-GB" sz="2700" kern="1200">
              <a:latin typeface="Arial Nova" panose="020B0504020202020204" pitchFamily="34" charset="0"/>
            </a:rPr>
            <a:t>: Climate emergency</a:t>
          </a:r>
        </a:p>
      </dsp:txBody>
      <dsp:txXfrm>
        <a:off x="2298124" y="538272"/>
        <a:ext cx="2015659" cy="1236882"/>
      </dsp:txXfrm>
    </dsp:sp>
    <dsp:sp modelId="{BD901AA0-A8B9-47E5-A8F8-A9333831759B}">
      <dsp:nvSpPr>
        <dsp:cNvPr id="0" name=""/>
        <dsp:cNvSpPr/>
      </dsp:nvSpPr>
      <dsp:spPr>
        <a:xfrm>
          <a:off x="2923437" y="1775154"/>
          <a:ext cx="2748627" cy="27486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b="1" kern="1200">
              <a:latin typeface="Arial Nova" panose="020B0504020202020204" pitchFamily="34" charset="0"/>
            </a:rPr>
            <a:t>People</a:t>
          </a:r>
          <a:r>
            <a:rPr lang="en-GB" sz="2700" kern="1200">
              <a:latin typeface="Arial Nova" panose="020B0504020202020204" pitchFamily="34" charset="0"/>
            </a:rPr>
            <a:t>: Widening inequality</a:t>
          </a:r>
        </a:p>
      </dsp:txBody>
      <dsp:txXfrm>
        <a:off x="3764059" y="2485216"/>
        <a:ext cx="1649176" cy="1511744"/>
      </dsp:txXfrm>
    </dsp:sp>
    <dsp:sp modelId="{1CC0EED0-7E87-4778-90B7-76596D272946}">
      <dsp:nvSpPr>
        <dsp:cNvPr id="0" name=""/>
        <dsp:cNvSpPr/>
      </dsp:nvSpPr>
      <dsp:spPr>
        <a:xfrm>
          <a:off x="939844" y="1775154"/>
          <a:ext cx="2748627" cy="27486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b="1" kern="1200">
              <a:latin typeface="Arial Nova" panose="020B0504020202020204" pitchFamily="34" charset="0"/>
            </a:rPr>
            <a:t>Funding</a:t>
          </a:r>
          <a:r>
            <a:rPr lang="en-GB" sz="2700" kern="1200">
              <a:latin typeface="Arial Nova" panose="020B0504020202020204" pitchFamily="34" charset="0"/>
            </a:rPr>
            <a:t>: Local authority budgets </a:t>
          </a:r>
        </a:p>
      </dsp:txBody>
      <dsp:txXfrm>
        <a:off x="1198673" y="2485216"/>
        <a:ext cx="1649176" cy="15117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5272A-6CE0-4E38-AD7F-37400439D588}"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2E043-3A9B-4CE2-9002-80AB28644D02}" type="slidenum">
              <a:rPr lang="en-GB" smtClean="0"/>
              <a:t>‹#›</a:t>
            </a:fld>
            <a:endParaRPr lang="en-GB"/>
          </a:p>
        </p:txBody>
      </p:sp>
    </p:spTree>
    <p:extLst>
      <p:ext uri="{BB962C8B-B14F-4D97-AF65-F5344CB8AC3E}">
        <p14:creationId xmlns:p14="http://schemas.microsoft.com/office/powerpoint/2010/main" val="93763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_sidebar_op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6A43C4-EA93-409A-A684-BE90AFB0C45F}"/>
              </a:ext>
            </a:extLst>
          </p:cNvPr>
          <p:cNvSpPr/>
          <p:nvPr userDrawn="1"/>
        </p:nvSpPr>
        <p:spPr>
          <a:xfrm>
            <a:off x="0" y="0"/>
            <a:ext cx="403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38626F93-C897-41FA-AD93-A5DC4022BC5C}"/>
              </a:ext>
            </a:extLst>
          </p:cNvPr>
          <p:cNvSpPr>
            <a:spLocks noGrp="1"/>
          </p:cNvSpPr>
          <p:nvPr>
            <p:ph type="title" hasCustomPrompt="1"/>
          </p:nvPr>
        </p:nvSpPr>
        <p:spPr>
          <a:xfrm>
            <a:off x="198150" y="500331"/>
            <a:ext cx="3606111" cy="388190"/>
          </a:xfrm>
        </p:spPr>
        <p:txBody>
          <a:bodyPr/>
          <a:lstStyle>
            <a:lvl1pPr>
              <a:defRPr sz="2000" cap="none" spc="0" baseline="0">
                <a:solidFill>
                  <a:schemeClr val="accent1"/>
                </a:solidFill>
                <a:latin typeface="Arial Nova" panose="020B0504020202020204" pitchFamily="34" charset="0"/>
              </a:defRPr>
            </a:lvl1pPr>
          </a:lstStyle>
          <a:p>
            <a:r>
              <a:rPr lang="en-US"/>
              <a:t>Section title or headline text, size 20</a:t>
            </a:r>
          </a:p>
        </p:txBody>
      </p:sp>
      <p:sp>
        <p:nvSpPr>
          <p:cNvPr id="5" name="Text Placeholder 5">
            <a:extLst>
              <a:ext uri="{FF2B5EF4-FFF2-40B4-BE49-F238E27FC236}">
                <a16:creationId xmlns:a16="http://schemas.microsoft.com/office/drawing/2014/main" id="{31D5E600-BC82-43E6-A5C7-B0F17D4B6525}"/>
              </a:ext>
            </a:extLst>
          </p:cNvPr>
          <p:cNvSpPr>
            <a:spLocks noGrp="1"/>
          </p:cNvSpPr>
          <p:nvPr>
            <p:ph type="body" sz="quarter" idx="10" hasCustomPrompt="1"/>
          </p:nvPr>
        </p:nvSpPr>
        <p:spPr>
          <a:xfrm>
            <a:off x="198409" y="215536"/>
            <a:ext cx="3605840" cy="258763"/>
          </a:xfrm>
        </p:spPr>
        <p:txBody>
          <a:bodyPr>
            <a:noAutofit/>
          </a:bodyPr>
          <a:lstStyle>
            <a:lvl1pPr>
              <a:defRPr sz="1400" cap="all" baseline="0">
                <a:solidFill>
                  <a:schemeClr val="bg1"/>
                </a:solidFill>
                <a:latin typeface="+mj-lt"/>
              </a:defRPr>
            </a:lvl1pPr>
          </a:lstStyle>
          <a:p>
            <a:pPr lvl="0"/>
            <a:r>
              <a:rPr lang="en-US"/>
              <a:t>CHAPTER TITLE</a:t>
            </a:r>
            <a:endParaRPr lang="en-GB"/>
          </a:p>
        </p:txBody>
      </p:sp>
      <p:sp>
        <p:nvSpPr>
          <p:cNvPr id="3" name="Text Placeholder 2">
            <a:extLst>
              <a:ext uri="{FF2B5EF4-FFF2-40B4-BE49-F238E27FC236}">
                <a16:creationId xmlns:a16="http://schemas.microsoft.com/office/drawing/2014/main" id="{E2D2791B-3D87-49EB-8B51-FBE9B23EF43B}"/>
              </a:ext>
            </a:extLst>
          </p:cNvPr>
          <p:cNvSpPr>
            <a:spLocks noGrp="1"/>
          </p:cNvSpPr>
          <p:nvPr>
            <p:ph type="body" sz="quarter" idx="12" hasCustomPrompt="1"/>
          </p:nvPr>
        </p:nvSpPr>
        <p:spPr>
          <a:xfrm>
            <a:off x="213394" y="1687877"/>
            <a:ext cx="3605212" cy="4954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Body text in a single column. The text should be size 16.</a:t>
            </a:r>
            <a:endParaRPr lang="en-GB"/>
          </a:p>
        </p:txBody>
      </p:sp>
    </p:spTree>
    <p:extLst>
      <p:ext uri="{BB962C8B-B14F-4D97-AF65-F5344CB8AC3E}">
        <p14:creationId xmlns:p14="http://schemas.microsoft.com/office/powerpoint/2010/main" val="19167210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866D-116F-4CB4-B758-3DEB3A4CEE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7B96F4-490F-45E6-8301-B5655CB11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6FAE69-22D5-4D63-9718-9DB417FFF01D}"/>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5" name="Footer Placeholder 4">
            <a:extLst>
              <a:ext uri="{FF2B5EF4-FFF2-40B4-BE49-F238E27FC236}">
                <a16:creationId xmlns:a16="http://schemas.microsoft.com/office/drawing/2014/main" id="{F59A295C-9A97-4CE7-9F2E-E06D368D5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FD04DE-F0A9-4DE0-A759-6CA787EF48F6}"/>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26113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10FC-44A9-4E68-A13A-71F68F09A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3C3AE-8A3E-40CC-B2D6-71D57AAE53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D9F600-C0BA-4722-9F9C-B8E5BB1B2FC9}"/>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5" name="Footer Placeholder 4">
            <a:extLst>
              <a:ext uri="{FF2B5EF4-FFF2-40B4-BE49-F238E27FC236}">
                <a16:creationId xmlns:a16="http://schemas.microsoft.com/office/drawing/2014/main" id="{9E07C50D-5EF4-4FA5-AB14-12EB3BA862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6DDC9C-3266-4F08-AF6B-78483DD1C963}"/>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404099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E4BF-1C2A-43B7-91BE-0BBD5E06C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F498D0-3F0F-4A71-B740-0319EBA92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EB362-09E9-41D6-BB91-A50C3E96EFF6}"/>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5" name="Footer Placeholder 4">
            <a:extLst>
              <a:ext uri="{FF2B5EF4-FFF2-40B4-BE49-F238E27FC236}">
                <a16:creationId xmlns:a16="http://schemas.microsoft.com/office/drawing/2014/main" id="{F6F5C95B-F195-4DE2-93DF-005CF008F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7ECBF5-A99C-482B-B7B4-A0459B4472D4}"/>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3052828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4E92-6CB9-410E-A97A-80308E99B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298D3E-8433-400F-B5E8-A08994445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295541-6092-46E4-8B97-9C49C67DEF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1843A1-E04F-4B25-A824-0FE0DC85D517}"/>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6" name="Footer Placeholder 5">
            <a:extLst>
              <a:ext uri="{FF2B5EF4-FFF2-40B4-BE49-F238E27FC236}">
                <a16:creationId xmlns:a16="http://schemas.microsoft.com/office/drawing/2014/main" id="{639FB820-2AE6-4FCE-A01D-07B4741563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0682E-E9F6-4CAF-AFD5-AD21D934DD17}"/>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2977211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C63A-4546-49FB-A91E-A368FD006E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642F11-F176-4C39-B8E2-DC80FE01D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0F531-AB6F-45BA-B339-98C4DCA81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32EC40-39C7-4BCB-B629-D754E87AF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B2E3F-3E72-4C81-8C96-A4B3875D14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C07A64-B97B-4248-988C-BC22B5DCC226}"/>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8" name="Footer Placeholder 7">
            <a:extLst>
              <a:ext uri="{FF2B5EF4-FFF2-40B4-BE49-F238E27FC236}">
                <a16:creationId xmlns:a16="http://schemas.microsoft.com/office/drawing/2014/main" id="{D6B1B951-9DF6-4C41-81A2-CA1832C66B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6319DE-1187-431A-BB6E-4E658DF70C45}"/>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305621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EC1E-365C-41F3-A5E2-BEDD0E8D1B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2B53AB-3845-4160-B55F-E144857AE97A}"/>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4" name="Footer Placeholder 3">
            <a:extLst>
              <a:ext uri="{FF2B5EF4-FFF2-40B4-BE49-F238E27FC236}">
                <a16:creationId xmlns:a16="http://schemas.microsoft.com/office/drawing/2014/main" id="{AFCB8B8D-E2EF-48C9-B68B-9AD8555CE4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B06BBA-BB72-46A2-A250-A5E6BCD6315B}"/>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1068680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4727E-8654-47A9-8426-C2FE62E79A8A}"/>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3" name="Footer Placeholder 2">
            <a:extLst>
              <a:ext uri="{FF2B5EF4-FFF2-40B4-BE49-F238E27FC236}">
                <a16:creationId xmlns:a16="http://schemas.microsoft.com/office/drawing/2014/main" id="{3D941A92-80A8-42A9-9093-70FF006462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5A2220-77E8-4A9F-A560-DDCD6D4BD265}"/>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842089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7243-6235-47FD-B6DA-3037DEC81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0BE6AB-7624-4359-92C2-F92A9FDB1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8C1124-1FC6-4A4E-A64E-E51EA11C8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8C17D-BCE1-431E-B25E-C7725565DF32}"/>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6" name="Footer Placeholder 5">
            <a:extLst>
              <a:ext uri="{FF2B5EF4-FFF2-40B4-BE49-F238E27FC236}">
                <a16:creationId xmlns:a16="http://schemas.microsoft.com/office/drawing/2014/main" id="{03594152-BC34-4272-AEE7-6F3E00C22F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EE40F-2054-411E-8979-89CFE731BD6C}"/>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389305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71E0-2921-4EC5-BA47-56CB4E059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A6F26A-BBD5-4A63-8E73-175B12043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5DA208-414A-4107-90EA-E46551A1C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FEEDA-392B-472E-9005-8F45E5030113}"/>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6" name="Footer Placeholder 5">
            <a:extLst>
              <a:ext uri="{FF2B5EF4-FFF2-40B4-BE49-F238E27FC236}">
                <a16:creationId xmlns:a16="http://schemas.microsoft.com/office/drawing/2014/main" id="{6799A2BD-6EA6-4557-90F5-40705CEC0D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E4E994-84D9-4BFE-80C8-60D354D2277C}"/>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136467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5B09-9781-407B-B70F-0D77C4E203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CCF2D-F4C0-4F4B-BEBA-8DA616BEF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646131-D92D-4329-949D-98206567C905}"/>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5" name="Footer Placeholder 4">
            <a:extLst>
              <a:ext uri="{FF2B5EF4-FFF2-40B4-BE49-F238E27FC236}">
                <a16:creationId xmlns:a16="http://schemas.microsoft.com/office/drawing/2014/main" id="{095B6027-56A9-41ED-8B8B-97CF033CF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3C236-4FA6-4BD1-9350-9B0AE0EAD7D3}"/>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352866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_topbar_op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0AF030-7350-4CFF-B44E-F88568DCC9C7}"/>
              </a:ext>
            </a:extLst>
          </p:cNvPr>
          <p:cNvSpPr/>
          <p:nvPr userDrawn="1"/>
        </p:nvSpPr>
        <p:spPr>
          <a:xfrm>
            <a:off x="0" y="0"/>
            <a:ext cx="12192000" cy="2027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617095C5-D438-4BCC-81F5-A196A1E4D993}"/>
              </a:ext>
            </a:extLst>
          </p:cNvPr>
          <p:cNvSpPr>
            <a:spLocks noGrp="1"/>
          </p:cNvSpPr>
          <p:nvPr>
            <p:ph type="body" sz="quarter" idx="12" hasCustomPrompt="1"/>
          </p:nvPr>
        </p:nvSpPr>
        <p:spPr>
          <a:xfrm>
            <a:off x="4297363" y="500063"/>
            <a:ext cx="7696200" cy="1354137"/>
          </a:xfrm>
        </p:spPr>
        <p:txBody>
          <a:bodyPr numCol="2"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Body text in two columns. The text should be size 16.</a:t>
            </a:r>
            <a:endParaRPr lang="en-GB"/>
          </a:p>
        </p:txBody>
      </p:sp>
      <p:sp>
        <p:nvSpPr>
          <p:cNvPr id="8" name="Title 1">
            <a:extLst>
              <a:ext uri="{FF2B5EF4-FFF2-40B4-BE49-F238E27FC236}">
                <a16:creationId xmlns:a16="http://schemas.microsoft.com/office/drawing/2014/main" id="{4C4E8AED-883F-4293-984B-B296071B29FB}"/>
              </a:ext>
            </a:extLst>
          </p:cNvPr>
          <p:cNvSpPr>
            <a:spLocks noGrp="1"/>
          </p:cNvSpPr>
          <p:nvPr>
            <p:ph type="title" hasCustomPrompt="1"/>
          </p:nvPr>
        </p:nvSpPr>
        <p:spPr>
          <a:xfrm>
            <a:off x="198150" y="500331"/>
            <a:ext cx="3606111" cy="388190"/>
          </a:xfrm>
        </p:spPr>
        <p:txBody>
          <a:bodyPr/>
          <a:lstStyle>
            <a:lvl1pPr>
              <a:defRPr sz="2000" cap="none" spc="0" baseline="0">
                <a:solidFill>
                  <a:schemeClr val="accent1"/>
                </a:solidFill>
                <a:latin typeface="Arial Nova" panose="020B0504020202020204" pitchFamily="34" charset="0"/>
              </a:defRPr>
            </a:lvl1pPr>
          </a:lstStyle>
          <a:p>
            <a:r>
              <a:rPr lang="en-US"/>
              <a:t>Section title or headline text, size 20</a:t>
            </a:r>
          </a:p>
        </p:txBody>
      </p:sp>
      <p:sp>
        <p:nvSpPr>
          <p:cNvPr id="9" name="Text Placeholder 5">
            <a:extLst>
              <a:ext uri="{FF2B5EF4-FFF2-40B4-BE49-F238E27FC236}">
                <a16:creationId xmlns:a16="http://schemas.microsoft.com/office/drawing/2014/main" id="{EFF9AD28-DE7A-4F14-9CDF-E37B384729F3}"/>
              </a:ext>
            </a:extLst>
          </p:cNvPr>
          <p:cNvSpPr>
            <a:spLocks noGrp="1"/>
          </p:cNvSpPr>
          <p:nvPr>
            <p:ph type="body" sz="quarter" idx="10" hasCustomPrompt="1"/>
          </p:nvPr>
        </p:nvSpPr>
        <p:spPr>
          <a:xfrm>
            <a:off x="198409" y="215536"/>
            <a:ext cx="3605840" cy="258763"/>
          </a:xfrm>
        </p:spPr>
        <p:txBody>
          <a:bodyPr>
            <a:noAutofit/>
          </a:bodyPr>
          <a:lstStyle>
            <a:lvl1pPr>
              <a:defRPr sz="1400" cap="all" baseline="0">
                <a:solidFill>
                  <a:schemeClr val="bg1"/>
                </a:solidFill>
                <a:latin typeface="+mj-lt"/>
              </a:defRPr>
            </a:lvl1pPr>
          </a:lstStyle>
          <a:p>
            <a:pPr lvl="0"/>
            <a:r>
              <a:rPr lang="en-US"/>
              <a:t>CHAPTER TITLE</a:t>
            </a:r>
            <a:endParaRPr lang="en-GB"/>
          </a:p>
        </p:txBody>
      </p:sp>
    </p:spTree>
    <p:extLst>
      <p:ext uri="{BB962C8B-B14F-4D97-AF65-F5344CB8AC3E}">
        <p14:creationId xmlns:p14="http://schemas.microsoft.com/office/powerpoint/2010/main" val="125967366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9E3FE8-3C62-47B3-BD83-387D9116D7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2E5F6F-540E-4AD5-85D0-379D0034E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615C21-C083-4638-8A21-C202E62A1168}"/>
              </a:ext>
            </a:extLst>
          </p:cNvPr>
          <p:cNvSpPr>
            <a:spLocks noGrp="1"/>
          </p:cNvSpPr>
          <p:nvPr>
            <p:ph type="dt" sz="half" idx="10"/>
          </p:nvPr>
        </p:nvSpPr>
        <p:spPr/>
        <p:txBody>
          <a:bodyPr/>
          <a:lstStyle/>
          <a:p>
            <a:fld id="{089D6E37-A58C-44CE-9A23-93F951B1802F}" type="datetimeFigureOut">
              <a:rPr lang="en-GB" smtClean="0"/>
              <a:t>07/06/2023</a:t>
            </a:fld>
            <a:endParaRPr lang="en-GB"/>
          </a:p>
        </p:txBody>
      </p:sp>
      <p:sp>
        <p:nvSpPr>
          <p:cNvPr id="5" name="Footer Placeholder 4">
            <a:extLst>
              <a:ext uri="{FF2B5EF4-FFF2-40B4-BE49-F238E27FC236}">
                <a16:creationId xmlns:a16="http://schemas.microsoft.com/office/drawing/2014/main" id="{DCA5B645-EF34-4B50-A5F8-063FDF234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250552-1441-4D35-B586-DECD62BD545B}"/>
              </a:ext>
            </a:extLst>
          </p:cNvPr>
          <p:cNvSpPr>
            <a:spLocks noGrp="1"/>
          </p:cNvSpPr>
          <p:nvPr>
            <p:ph type="sldNum" sz="quarter" idx="12"/>
          </p:nvPr>
        </p:nvSpPr>
        <p:spPr/>
        <p:txBody>
          <a:bodyPr/>
          <a:lstStyle/>
          <a:p>
            <a:fld id="{B50052E2-D127-4594-89BC-CACF89B0DDD1}" type="slidenum">
              <a:rPr lang="en-GB" smtClean="0"/>
              <a:t>‹#›</a:t>
            </a:fld>
            <a:endParaRPr lang="en-GB"/>
          </a:p>
        </p:txBody>
      </p:sp>
    </p:spTree>
    <p:extLst>
      <p:ext uri="{BB962C8B-B14F-4D97-AF65-F5344CB8AC3E}">
        <p14:creationId xmlns:p14="http://schemas.microsoft.com/office/powerpoint/2010/main" val="306003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ody_blank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0EB6D-5847-4189-950A-DCDDF1519F0A}"/>
              </a:ext>
            </a:extLst>
          </p:cNvPr>
          <p:cNvSpPr/>
          <p:nvPr userDrawn="1"/>
        </p:nvSpPr>
        <p:spPr>
          <a:xfrm>
            <a:off x="0" y="574766"/>
            <a:ext cx="11974286" cy="59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05861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content1_op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38626F93-C897-41FA-AD93-A5DC4022BC5C}"/>
              </a:ext>
            </a:extLst>
          </p:cNvPr>
          <p:cNvSpPr>
            <a:spLocks noGrp="1"/>
          </p:cNvSpPr>
          <p:nvPr>
            <p:ph type="title" hasCustomPrompt="1"/>
          </p:nvPr>
        </p:nvSpPr>
        <p:spPr>
          <a:xfrm>
            <a:off x="422034" y="500331"/>
            <a:ext cx="11345633" cy="388190"/>
          </a:xfrm>
        </p:spPr>
        <p:txBody>
          <a:bodyPr/>
          <a:lstStyle>
            <a:lvl1pPr>
              <a:defRPr sz="2400" baseline="0"/>
            </a:lvl1pPr>
          </a:lstStyle>
          <a:p>
            <a:r>
              <a:rPr lang="en-US"/>
              <a:t>SECTION TITLE, size 24</a:t>
            </a:r>
          </a:p>
        </p:txBody>
      </p:sp>
      <p:sp>
        <p:nvSpPr>
          <p:cNvPr id="5" name="Text Placeholder 5">
            <a:extLst>
              <a:ext uri="{FF2B5EF4-FFF2-40B4-BE49-F238E27FC236}">
                <a16:creationId xmlns:a16="http://schemas.microsoft.com/office/drawing/2014/main" id="{31D5E600-BC82-43E6-A5C7-B0F17D4B6525}"/>
              </a:ext>
            </a:extLst>
          </p:cNvPr>
          <p:cNvSpPr>
            <a:spLocks noGrp="1"/>
          </p:cNvSpPr>
          <p:nvPr>
            <p:ph type="body" sz="quarter" idx="10" hasCustomPrompt="1"/>
          </p:nvPr>
        </p:nvSpPr>
        <p:spPr>
          <a:xfrm>
            <a:off x="422275" y="215536"/>
            <a:ext cx="11345863" cy="258763"/>
          </a:xfrm>
        </p:spPr>
        <p:txBody>
          <a:bodyPr>
            <a:noAutofit/>
          </a:bodyPr>
          <a:lstStyle>
            <a:lvl1pPr>
              <a:defRPr sz="1400" cap="all" baseline="0">
                <a:latin typeface="+mj-lt"/>
              </a:defRPr>
            </a:lvl1pPr>
          </a:lstStyle>
          <a:p>
            <a:pPr lvl="0"/>
            <a:r>
              <a:rPr lang="en-US"/>
              <a:t>CHAPTER TITLE</a:t>
            </a:r>
            <a:endParaRPr lang="en-GB"/>
          </a:p>
        </p:txBody>
      </p:sp>
    </p:spTree>
    <p:extLst>
      <p:ext uri="{BB962C8B-B14F-4D97-AF65-F5344CB8AC3E}">
        <p14:creationId xmlns:p14="http://schemas.microsoft.com/office/powerpoint/2010/main" val="40359383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content2_op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B54F43-CD5B-4C05-9D64-1590A1BDBF24}"/>
              </a:ext>
            </a:extLst>
          </p:cNvPr>
          <p:cNvSpPr>
            <a:spLocks noGrp="1"/>
          </p:cNvSpPr>
          <p:nvPr>
            <p:ph type="body" sz="quarter" idx="11" hasCustomPrompt="1"/>
          </p:nvPr>
        </p:nvSpPr>
        <p:spPr>
          <a:xfrm>
            <a:off x="422275" y="1131888"/>
            <a:ext cx="4175125" cy="5003515"/>
          </a:xfrm>
        </p:spPr>
        <p:txBody>
          <a:bodyPr>
            <a:noAutofit/>
          </a:bodyPr>
          <a:lstStyle>
            <a:lvl1pPr>
              <a:defRPr/>
            </a:lvl1pPr>
          </a:lstStyle>
          <a:p>
            <a:pPr lvl="0"/>
            <a:r>
              <a:rPr lang="en-US"/>
              <a:t>Body text size 16</a:t>
            </a:r>
          </a:p>
        </p:txBody>
      </p:sp>
      <p:sp>
        <p:nvSpPr>
          <p:cNvPr id="2" name="Title 1"/>
          <p:cNvSpPr>
            <a:spLocks noGrp="1"/>
          </p:cNvSpPr>
          <p:nvPr>
            <p:ph type="title" hasCustomPrompt="1"/>
          </p:nvPr>
        </p:nvSpPr>
        <p:spPr>
          <a:xfrm>
            <a:off x="422034" y="500331"/>
            <a:ext cx="11345633" cy="388190"/>
          </a:xfrm>
        </p:spPr>
        <p:txBody>
          <a:bodyPr/>
          <a:lstStyle>
            <a:lvl1pPr>
              <a:defRPr sz="2400" baseline="0"/>
            </a:lvl1pPr>
          </a:lstStyle>
          <a:p>
            <a:r>
              <a:rPr lang="en-US"/>
              <a:t>SECTION TITLE, size 24</a:t>
            </a:r>
          </a:p>
        </p:txBody>
      </p:sp>
      <p:sp>
        <p:nvSpPr>
          <p:cNvPr id="4" name="Content Placeholder 3"/>
          <p:cNvSpPr>
            <a:spLocks noGrp="1"/>
          </p:cNvSpPr>
          <p:nvPr>
            <p:ph sz="half" idx="2"/>
          </p:nvPr>
        </p:nvSpPr>
        <p:spPr>
          <a:xfrm>
            <a:off x="4999667" y="1131403"/>
            <a:ext cx="6768000" cy="50040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780E5276-335C-4A88-A80B-EA61D9637C83}"/>
              </a:ext>
            </a:extLst>
          </p:cNvPr>
          <p:cNvSpPr>
            <a:spLocks noGrp="1"/>
          </p:cNvSpPr>
          <p:nvPr>
            <p:ph type="body" sz="quarter" idx="10" hasCustomPrompt="1"/>
          </p:nvPr>
        </p:nvSpPr>
        <p:spPr>
          <a:xfrm>
            <a:off x="422275" y="215536"/>
            <a:ext cx="11345863" cy="258763"/>
          </a:xfrm>
        </p:spPr>
        <p:txBody>
          <a:bodyPr>
            <a:noAutofit/>
          </a:bodyPr>
          <a:lstStyle>
            <a:lvl1pPr>
              <a:defRPr sz="1400" cap="all" baseline="0">
                <a:latin typeface="+mj-lt"/>
              </a:defRPr>
            </a:lvl1pPr>
          </a:lstStyle>
          <a:p>
            <a:pPr lvl="0"/>
            <a:r>
              <a:rPr lang="en-US"/>
              <a:t>CHAPTER TITLE</a:t>
            </a:r>
            <a:endParaRPr lang="en-GB"/>
          </a:p>
        </p:txBody>
      </p:sp>
    </p:spTree>
    <p:extLst>
      <p:ext uri="{BB962C8B-B14F-4D97-AF65-F5344CB8AC3E}">
        <p14:creationId xmlns:p14="http://schemas.microsoft.com/office/powerpoint/2010/main" val="32953535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dy_blank_op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7096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ea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18DC-CE93-4F88-9415-90CC57A948C4}"/>
              </a:ext>
            </a:extLst>
          </p:cNvPr>
          <p:cNvSpPr>
            <a:spLocks noGrp="1"/>
          </p:cNvSpPr>
          <p:nvPr>
            <p:ph type="title" hasCustomPrompt="1"/>
          </p:nvPr>
        </p:nvSpPr>
        <p:spPr/>
        <p:txBody>
          <a:bodyPr/>
          <a:lstStyle>
            <a:lvl1pPr>
              <a:defRPr>
                <a:solidFill>
                  <a:schemeClr val="tx2"/>
                </a:solidFill>
              </a:defRPr>
            </a:lvl1pPr>
          </a:lstStyle>
          <a:p>
            <a:r>
              <a:rPr lang="en-US"/>
              <a:t>CHAPTER TITLE</a:t>
            </a:r>
            <a:endParaRPr lang="en-GB"/>
          </a:p>
        </p:txBody>
      </p:sp>
      <p:sp>
        <p:nvSpPr>
          <p:cNvPr id="4" name="Text Placeholder 3">
            <a:extLst>
              <a:ext uri="{FF2B5EF4-FFF2-40B4-BE49-F238E27FC236}">
                <a16:creationId xmlns:a16="http://schemas.microsoft.com/office/drawing/2014/main" id="{1F547AFB-E3F5-4F2E-BB3C-753B5D0D823E}"/>
              </a:ext>
            </a:extLst>
          </p:cNvPr>
          <p:cNvSpPr>
            <a:spLocks noGrp="1"/>
          </p:cNvSpPr>
          <p:nvPr>
            <p:ph type="body" sz="quarter" idx="10" hasCustomPrompt="1"/>
          </p:nvPr>
        </p:nvSpPr>
        <p:spPr>
          <a:xfrm>
            <a:off x="446769" y="3623096"/>
            <a:ext cx="11298462" cy="698589"/>
          </a:xfrm>
        </p:spPr>
        <p:txBody>
          <a:bodyPr/>
          <a:lstStyle>
            <a:lvl1pPr>
              <a:defRPr>
                <a:solidFill>
                  <a:schemeClr val="tx2"/>
                </a:solidFill>
              </a:defRPr>
            </a:lvl1pPr>
          </a:lstStyle>
          <a:p>
            <a:pPr lvl="0"/>
            <a:r>
              <a:rPr lang="en-US"/>
              <a:t>OPTIONAL INFO ABOUT CHAPTER E.G. CONTENTS</a:t>
            </a:r>
            <a:endParaRPr lang="en-GB"/>
          </a:p>
        </p:txBody>
      </p:sp>
    </p:spTree>
    <p:extLst>
      <p:ext uri="{BB962C8B-B14F-4D97-AF65-F5344CB8AC3E}">
        <p14:creationId xmlns:p14="http://schemas.microsoft.com/office/powerpoint/2010/main" val="272030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18DC-CE93-4F88-9415-90CC57A948C4}"/>
              </a:ext>
            </a:extLst>
          </p:cNvPr>
          <p:cNvSpPr>
            <a:spLocks noGrp="1"/>
          </p:cNvSpPr>
          <p:nvPr>
            <p:ph type="title" hasCustomPrompt="1"/>
          </p:nvPr>
        </p:nvSpPr>
        <p:spPr/>
        <p:txBody>
          <a:bodyPr/>
          <a:lstStyle>
            <a:lvl1pPr>
              <a:defRPr/>
            </a:lvl1pPr>
          </a:lstStyle>
          <a:p>
            <a:r>
              <a:rPr lang="en-US"/>
              <a:t>PRESENTATION TITLE</a:t>
            </a:r>
            <a:endParaRPr lang="en-GB"/>
          </a:p>
        </p:txBody>
      </p:sp>
      <p:sp>
        <p:nvSpPr>
          <p:cNvPr id="4" name="Text Placeholder 3">
            <a:extLst>
              <a:ext uri="{FF2B5EF4-FFF2-40B4-BE49-F238E27FC236}">
                <a16:creationId xmlns:a16="http://schemas.microsoft.com/office/drawing/2014/main" id="{1F547AFB-E3F5-4F2E-BB3C-753B5D0D823E}"/>
              </a:ext>
            </a:extLst>
          </p:cNvPr>
          <p:cNvSpPr>
            <a:spLocks noGrp="1"/>
          </p:cNvSpPr>
          <p:nvPr>
            <p:ph type="body" sz="quarter" idx="10" hasCustomPrompt="1"/>
          </p:nvPr>
        </p:nvSpPr>
        <p:spPr>
          <a:xfrm>
            <a:off x="446769" y="4180742"/>
            <a:ext cx="11298462" cy="788073"/>
          </a:xfrm>
        </p:spPr>
        <p:txBody>
          <a:bodyPr/>
          <a:lstStyle>
            <a:lvl1pPr>
              <a:defRPr/>
            </a:lvl1pPr>
          </a:lstStyle>
          <a:p>
            <a:pPr lvl="0"/>
            <a:r>
              <a:rPr lang="en-US"/>
              <a:t>STATUS &amp; DATE</a:t>
            </a:r>
            <a:endParaRPr lang="en-GB"/>
          </a:p>
        </p:txBody>
      </p:sp>
    </p:spTree>
    <p:extLst>
      <p:ext uri="{BB962C8B-B14F-4D97-AF65-F5344CB8AC3E}">
        <p14:creationId xmlns:p14="http://schemas.microsoft.com/office/powerpoint/2010/main" val="125829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2D97E7-EEDB-44ED-9C3E-F5DA21CC285E}"/>
              </a:ext>
            </a:extLst>
          </p:cNvPr>
          <p:cNvSpPr>
            <a:spLocks noGrp="1"/>
          </p:cNvSpPr>
          <p:nvPr>
            <p:ph type="title" hasCustomPrompt="1"/>
          </p:nvPr>
        </p:nvSpPr>
        <p:spPr>
          <a:xfrm>
            <a:off x="446769" y="2893442"/>
            <a:ext cx="11298462" cy="341464"/>
          </a:xfrm>
          <a:prstGeom prst="rect">
            <a:avLst/>
          </a:prstGeom>
        </p:spPr>
        <p:txBody>
          <a:bodyPr/>
          <a:lstStyle>
            <a:lvl1pPr>
              <a:defRPr sz="1723" b="0" cap="none" spc="0" baseline="0">
                <a:latin typeface="+mj-lt"/>
              </a:defRPr>
            </a:lvl1pPr>
          </a:lstStyle>
          <a:p>
            <a:r>
              <a:rPr lang="en-US"/>
              <a:t>leadcontact@prdemail.com</a:t>
            </a:r>
            <a:endParaRPr lang="en-GB"/>
          </a:p>
        </p:txBody>
      </p:sp>
    </p:spTree>
    <p:extLst>
      <p:ext uri="{BB962C8B-B14F-4D97-AF65-F5344CB8AC3E}">
        <p14:creationId xmlns:p14="http://schemas.microsoft.com/office/powerpoint/2010/main" val="2284661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034" y="379564"/>
            <a:ext cx="3209687" cy="52382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422033" y="1708030"/>
            <a:ext cx="3209687" cy="459701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E23729A-9E68-4887-A087-E3D71238CD91}"/>
              </a:ext>
            </a:extLst>
          </p:cNvPr>
          <p:cNvSpPr txBox="1"/>
          <p:nvPr userDrawn="1"/>
        </p:nvSpPr>
        <p:spPr>
          <a:xfrm>
            <a:off x="6811401" y="6509656"/>
            <a:ext cx="4849283" cy="246221"/>
          </a:xfrm>
          <a:prstGeom prst="rect">
            <a:avLst/>
          </a:prstGeom>
          <a:noFill/>
        </p:spPr>
        <p:txBody>
          <a:bodyPr wrap="square" rIns="0" rtlCol="0">
            <a:spAutoFit/>
          </a:bodyPr>
          <a:lstStyle/>
          <a:p>
            <a:pPr algn="r"/>
            <a:r>
              <a:rPr lang="en-GB" sz="1000">
                <a:solidFill>
                  <a:schemeClr val="tx1">
                    <a:lumMod val="50000"/>
                    <a:lumOff val="50000"/>
                  </a:schemeClr>
                </a:solidFill>
                <a:latin typeface="Century Gothic" panose="020B0502020202020204" pitchFamily="34" charset="0"/>
              </a:rPr>
              <a:t>WF HOUSING COMMISSION – SESSION 4 </a:t>
            </a:r>
            <a:r>
              <a:rPr lang="en-GB" sz="1000">
                <a:solidFill>
                  <a:schemeClr val="tx1">
                    <a:lumMod val="50000"/>
                    <a:lumOff val="50000"/>
                  </a:schemeClr>
                </a:solidFill>
                <a:latin typeface="Century Gothic" panose="020B0502020202020204" pitchFamily="34" charset="0"/>
                <a:sym typeface="Wingdings" panose="05000000000000000000" pitchFamily="2" charset="2"/>
              </a:rPr>
              <a:t> </a:t>
            </a:r>
            <a:r>
              <a:rPr lang="en-GB" sz="1000">
                <a:solidFill>
                  <a:schemeClr val="tx1">
                    <a:lumMod val="50000"/>
                    <a:lumOff val="50000"/>
                  </a:schemeClr>
                </a:solidFill>
                <a:latin typeface="Century Gothic" panose="020B0502020202020204" pitchFamily="34" charset="0"/>
              </a:rPr>
              <a:t>prdweb.co.uk</a:t>
            </a:r>
          </a:p>
        </p:txBody>
      </p:sp>
      <p:sp>
        <p:nvSpPr>
          <p:cNvPr id="12" name="Oval 11">
            <a:extLst>
              <a:ext uri="{FF2B5EF4-FFF2-40B4-BE49-F238E27FC236}">
                <a16:creationId xmlns:a16="http://schemas.microsoft.com/office/drawing/2014/main" id="{B6759236-0738-4E28-8956-9082F9696CD7}"/>
              </a:ext>
            </a:extLst>
          </p:cNvPr>
          <p:cNvSpPr/>
          <p:nvPr userDrawn="1"/>
        </p:nvSpPr>
        <p:spPr>
          <a:xfrm>
            <a:off x="11767668" y="6467877"/>
            <a:ext cx="288000" cy="28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Slide Number Placeholder 3">
            <a:extLst>
              <a:ext uri="{FF2B5EF4-FFF2-40B4-BE49-F238E27FC236}">
                <a16:creationId xmlns:a16="http://schemas.microsoft.com/office/drawing/2014/main" id="{F9CE06DC-1431-489B-B4EB-A27AC0C8E177}"/>
              </a:ext>
            </a:extLst>
          </p:cNvPr>
          <p:cNvSpPr txBox="1">
            <a:spLocks/>
          </p:cNvSpPr>
          <p:nvPr userDrawn="1"/>
        </p:nvSpPr>
        <p:spPr>
          <a:xfrm>
            <a:off x="11660685" y="6499097"/>
            <a:ext cx="501967" cy="279114"/>
          </a:xfrm>
          <a:prstGeom prst="rect">
            <a:avLst/>
          </a:prstGeom>
        </p:spPr>
        <p:txBody>
          <a:bodyPr/>
          <a:lstStyle>
            <a:defPPr>
              <a:defRPr lang="en-US"/>
            </a:defPPr>
            <a:lvl1pPr marL="0" algn="ctr" defTabSz="914400" rtl="0" eaLnBrk="1" latinLnBrk="0" hangingPunct="1">
              <a:defRPr sz="9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B1EBE-4A1C-4B79-B0D7-D91F1D16C8D0}" type="slidenum">
              <a:rPr lang="en-GB" smtClean="0"/>
              <a:pPr/>
              <a:t>‹#›</a:t>
            </a:fld>
            <a:endParaRPr lang="en-GB"/>
          </a:p>
        </p:txBody>
      </p:sp>
    </p:spTree>
    <p:extLst>
      <p:ext uri="{BB962C8B-B14F-4D97-AF65-F5344CB8AC3E}">
        <p14:creationId xmlns:p14="http://schemas.microsoft.com/office/powerpoint/2010/main" val="2246969212"/>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0" r:id="rId3"/>
  </p:sldLayoutIdLst>
  <p:hf hdr="0" ftr="0" dt="0"/>
  <p:txStyles>
    <p:titleStyle>
      <a:lvl1pPr algn="l" defTabSz="914400" rtl="0" eaLnBrk="1" latinLnBrk="0" hangingPunct="1">
        <a:lnSpc>
          <a:spcPct val="90000"/>
        </a:lnSpc>
        <a:spcBef>
          <a:spcPct val="0"/>
        </a:spcBef>
        <a:buNone/>
        <a:defRPr lang="en-US" sz="2400" b="1" kern="1200" cap="all" spc="197" baseline="0" dirty="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034" y="379564"/>
            <a:ext cx="11345633" cy="52382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22033" y="1130060"/>
            <a:ext cx="11345633" cy="5174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E23729A-9E68-4887-A087-E3D71238CD91}"/>
              </a:ext>
            </a:extLst>
          </p:cNvPr>
          <p:cNvSpPr txBox="1"/>
          <p:nvPr userDrawn="1"/>
        </p:nvSpPr>
        <p:spPr>
          <a:xfrm>
            <a:off x="9505114" y="6514410"/>
            <a:ext cx="2262554" cy="262829"/>
          </a:xfrm>
          <a:prstGeom prst="rect">
            <a:avLst/>
          </a:prstGeom>
          <a:noFill/>
        </p:spPr>
        <p:txBody>
          <a:bodyPr wrap="square" rIns="0" rtlCol="0">
            <a:spAutoFit/>
          </a:bodyPr>
          <a:lstStyle/>
          <a:p>
            <a:pPr algn="r"/>
            <a:r>
              <a:rPr lang="en-GB" sz="1108">
                <a:solidFill>
                  <a:schemeClr val="tx1">
                    <a:lumMod val="50000"/>
                    <a:lumOff val="50000"/>
                  </a:schemeClr>
                </a:solidFill>
                <a:latin typeface="Century Gothic" panose="020B0502020202020204" pitchFamily="34" charset="0"/>
              </a:rPr>
              <a:t>prdweb.co.uk</a:t>
            </a:r>
          </a:p>
        </p:txBody>
      </p:sp>
      <p:sp>
        <p:nvSpPr>
          <p:cNvPr id="9" name="TextBox 8">
            <a:extLst>
              <a:ext uri="{FF2B5EF4-FFF2-40B4-BE49-F238E27FC236}">
                <a16:creationId xmlns:a16="http://schemas.microsoft.com/office/drawing/2014/main" id="{155CD8AA-819D-431E-960D-9902110065B1}"/>
              </a:ext>
            </a:extLst>
          </p:cNvPr>
          <p:cNvSpPr txBox="1"/>
          <p:nvPr userDrawn="1"/>
        </p:nvSpPr>
        <p:spPr>
          <a:xfrm>
            <a:off x="424332" y="6514410"/>
            <a:ext cx="4057782" cy="262829"/>
          </a:xfrm>
          <a:prstGeom prst="rect">
            <a:avLst/>
          </a:prstGeom>
          <a:noFill/>
        </p:spPr>
        <p:txBody>
          <a:bodyPr wrap="square" lIns="0" rtlCol="0">
            <a:spAutoFit/>
          </a:bodyPr>
          <a:lstStyle/>
          <a:p>
            <a:pPr algn="l"/>
            <a:r>
              <a:rPr lang="en-GB" sz="1108">
                <a:solidFill>
                  <a:schemeClr val="tx1">
                    <a:lumMod val="50000"/>
                    <a:lumOff val="50000"/>
                  </a:schemeClr>
                </a:solidFill>
                <a:latin typeface="Century Gothic" panose="020B0502020202020204" pitchFamily="34" charset="0"/>
              </a:rPr>
              <a:t>NAME OF PRESENTATION – EDIT IN SLIDE MASTER</a:t>
            </a:r>
          </a:p>
        </p:txBody>
      </p:sp>
      <p:cxnSp>
        <p:nvCxnSpPr>
          <p:cNvPr id="10" name="Straight Connector 9">
            <a:extLst>
              <a:ext uri="{FF2B5EF4-FFF2-40B4-BE49-F238E27FC236}">
                <a16:creationId xmlns:a16="http://schemas.microsoft.com/office/drawing/2014/main" id="{F9E12ADB-C15F-4993-81E4-72616C66319B}"/>
              </a:ext>
            </a:extLst>
          </p:cNvPr>
          <p:cNvCxnSpPr>
            <a:cxnSpLocks/>
          </p:cNvCxnSpPr>
          <p:nvPr userDrawn="1"/>
        </p:nvCxnSpPr>
        <p:spPr>
          <a:xfrm>
            <a:off x="28427" y="903383"/>
            <a:ext cx="11741538" cy="0"/>
          </a:xfrm>
          <a:prstGeom prst="line">
            <a:avLst/>
          </a:prstGeom>
          <a:ln w="19050" cap="rnd">
            <a:solidFill>
              <a:schemeClr val="tx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B6759236-0738-4E28-8956-9082F9696CD7}"/>
              </a:ext>
            </a:extLst>
          </p:cNvPr>
          <p:cNvSpPr/>
          <p:nvPr userDrawn="1"/>
        </p:nvSpPr>
        <p:spPr>
          <a:xfrm>
            <a:off x="5892115" y="6478436"/>
            <a:ext cx="288000" cy="28800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Slide Number Placeholder 3">
            <a:extLst>
              <a:ext uri="{FF2B5EF4-FFF2-40B4-BE49-F238E27FC236}">
                <a16:creationId xmlns:a16="http://schemas.microsoft.com/office/drawing/2014/main" id="{F9CE06DC-1431-489B-B4EB-A27AC0C8E177}"/>
              </a:ext>
            </a:extLst>
          </p:cNvPr>
          <p:cNvSpPr txBox="1">
            <a:spLocks/>
          </p:cNvSpPr>
          <p:nvPr userDrawn="1"/>
        </p:nvSpPr>
        <p:spPr>
          <a:xfrm>
            <a:off x="5785132" y="6509656"/>
            <a:ext cx="501967" cy="279114"/>
          </a:xfrm>
          <a:prstGeom prst="rect">
            <a:avLst/>
          </a:prstGeom>
        </p:spPr>
        <p:txBody>
          <a:bodyPr/>
          <a:lstStyle>
            <a:defPPr>
              <a:defRPr lang="en-US"/>
            </a:defPPr>
            <a:lvl1pPr marL="0" algn="ctr" defTabSz="914400" rtl="0" eaLnBrk="1" latinLnBrk="0" hangingPunct="1">
              <a:defRPr sz="900" b="1"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BB1EBE-4A1C-4B79-B0D7-D91F1D16C8D0}" type="slidenum">
              <a:rPr lang="en-GB" smtClean="0"/>
              <a:pPr/>
              <a:t>‹#›</a:t>
            </a:fld>
            <a:endParaRPr lang="en-GB"/>
          </a:p>
        </p:txBody>
      </p:sp>
    </p:spTree>
    <p:extLst>
      <p:ext uri="{BB962C8B-B14F-4D97-AF65-F5344CB8AC3E}">
        <p14:creationId xmlns:p14="http://schemas.microsoft.com/office/powerpoint/2010/main" val="7178987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Lst>
  <p:hf hdr="0" ftr="0" dt="0"/>
  <p:txStyles>
    <p:titleStyle>
      <a:lvl1pPr algn="l" defTabSz="914400" rtl="0" eaLnBrk="1" latinLnBrk="0" hangingPunct="1">
        <a:lnSpc>
          <a:spcPct val="90000"/>
        </a:lnSpc>
        <a:spcBef>
          <a:spcPct val="0"/>
        </a:spcBef>
        <a:buNone/>
        <a:defRPr lang="en-US" sz="2800" b="1" kern="1200" cap="all" spc="197" baseline="0" dirty="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48F8E-936C-494F-92BF-5F341266C8A6}"/>
              </a:ext>
            </a:extLst>
          </p:cNvPr>
          <p:cNvSpPr>
            <a:spLocks noGrp="1"/>
          </p:cNvSpPr>
          <p:nvPr>
            <p:ph type="title"/>
          </p:nvPr>
        </p:nvSpPr>
        <p:spPr>
          <a:xfrm>
            <a:off x="446769" y="2807181"/>
            <a:ext cx="11298462" cy="470859"/>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19AFF2-ED7D-47C8-9DFA-AFFF0FF94293}"/>
              </a:ext>
            </a:extLst>
          </p:cNvPr>
          <p:cNvSpPr>
            <a:spLocks noGrp="1"/>
          </p:cNvSpPr>
          <p:nvPr>
            <p:ph type="body" idx="1"/>
          </p:nvPr>
        </p:nvSpPr>
        <p:spPr>
          <a:xfrm>
            <a:off x="443077" y="3623095"/>
            <a:ext cx="11298462" cy="345055"/>
          </a:xfrm>
          <a:prstGeom prst="rect">
            <a:avLst/>
          </a:prstGeom>
        </p:spPr>
        <p:txBody>
          <a:bodyPr vert="horz" lIns="0" tIns="0" rIns="0" bIns="0" rtlCol="0">
            <a:noAutofit/>
          </a:bodyPr>
          <a:lstStyle/>
          <a:p>
            <a:pPr lvl="0"/>
            <a:r>
              <a:rPr lang="en-US"/>
              <a:t>Click to edit Master text styles</a:t>
            </a:r>
            <a:endParaRPr lang="en-GB"/>
          </a:p>
        </p:txBody>
      </p:sp>
      <p:cxnSp>
        <p:nvCxnSpPr>
          <p:cNvPr id="5" name="Straight Connector 4">
            <a:extLst>
              <a:ext uri="{FF2B5EF4-FFF2-40B4-BE49-F238E27FC236}">
                <a16:creationId xmlns:a16="http://schemas.microsoft.com/office/drawing/2014/main" id="{535C94C7-444E-4188-9C88-8D1D0BEF6833}"/>
              </a:ext>
            </a:extLst>
          </p:cNvPr>
          <p:cNvCxnSpPr>
            <a:cxnSpLocks/>
          </p:cNvCxnSpPr>
          <p:nvPr userDrawn="1"/>
        </p:nvCxnSpPr>
        <p:spPr>
          <a:xfrm>
            <a:off x="0" y="3429000"/>
            <a:ext cx="11741538" cy="0"/>
          </a:xfrm>
          <a:prstGeom prst="line">
            <a:avLst/>
          </a:prstGeom>
          <a:ln w="19050" cap="rnd">
            <a:solidFill>
              <a:schemeClr val="tx2"/>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33827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1125444" rtl="0" eaLnBrk="1" latinLnBrk="0" hangingPunct="1">
        <a:lnSpc>
          <a:spcPct val="90000"/>
        </a:lnSpc>
        <a:spcBef>
          <a:spcPct val="0"/>
        </a:spcBef>
        <a:buNone/>
        <a:defRPr sz="3600" b="1" kern="1200" cap="all" spc="197" baseline="0">
          <a:solidFill>
            <a:schemeClr val="tx2"/>
          </a:solidFill>
          <a:latin typeface="+mj-lt"/>
          <a:ea typeface="+mj-ea"/>
          <a:cs typeface="+mj-cs"/>
        </a:defRPr>
      </a:lvl1pPr>
    </p:titleStyle>
    <p:bodyStyle>
      <a:lvl1pPr marL="0" indent="0" algn="l" defTabSz="1125444" rtl="0" eaLnBrk="1" latinLnBrk="0" hangingPunct="1">
        <a:lnSpc>
          <a:spcPct val="90000"/>
        </a:lnSpc>
        <a:spcBef>
          <a:spcPts val="738"/>
        </a:spcBef>
        <a:spcAft>
          <a:spcPts val="738"/>
        </a:spcAft>
        <a:buFont typeface="Arial" panose="020B0604020202020204" pitchFamily="34" charset="0"/>
        <a:buNone/>
        <a:defRPr lang="en-GB" sz="2800" b="1" kern="1200" cap="all" spc="197" baseline="0" dirty="0">
          <a:solidFill>
            <a:schemeClr val="tx2"/>
          </a:solidFill>
          <a:latin typeface="+mj-lt"/>
          <a:ea typeface="+mj-ea"/>
          <a:cs typeface="+mj-cs"/>
        </a:defRPr>
      </a:lvl1pPr>
      <a:lvl2pPr marL="562722" indent="0" algn="l" defTabSz="1125444" rtl="0" eaLnBrk="1" latinLnBrk="0" hangingPunct="1">
        <a:lnSpc>
          <a:spcPct val="90000"/>
        </a:lnSpc>
        <a:spcBef>
          <a:spcPts val="615"/>
        </a:spcBef>
        <a:buFont typeface="Arial" panose="020B0604020202020204" pitchFamily="34" charset="0"/>
        <a:buNone/>
        <a:defRPr sz="2954" kern="1200">
          <a:solidFill>
            <a:schemeClr val="tx1"/>
          </a:solidFill>
          <a:latin typeface="+mn-lt"/>
          <a:ea typeface="+mn-ea"/>
          <a:cs typeface="+mn-cs"/>
        </a:defRPr>
      </a:lvl2pPr>
      <a:lvl3pPr marL="1125444" indent="0" algn="l" defTabSz="1125444" rtl="0" eaLnBrk="1" latinLnBrk="0" hangingPunct="1">
        <a:lnSpc>
          <a:spcPct val="90000"/>
        </a:lnSpc>
        <a:spcBef>
          <a:spcPts val="615"/>
        </a:spcBef>
        <a:buFont typeface="Arial" panose="020B0604020202020204" pitchFamily="34" charset="0"/>
        <a:buNone/>
        <a:defRPr sz="2462" kern="1200">
          <a:solidFill>
            <a:schemeClr val="tx1"/>
          </a:solidFill>
          <a:latin typeface="+mn-lt"/>
          <a:ea typeface="+mn-ea"/>
          <a:cs typeface="+mn-cs"/>
        </a:defRPr>
      </a:lvl3pPr>
      <a:lvl4pPr marL="1688165" indent="0" algn="l"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4pPr>
      <a:lvl5pPr marL="2250887" indent="0" algn="l"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48F8E-936C-494F-92BF-5F341266C8A6}"/>
              </a:ext>
            </a:extLst>
          </p:cNvPr>
          <p:cNvSpPr>
            <a:spLocks noGrp="1"/>
          </p:cNvSpPr>
          <p:nvPr>
            <p:ph type="title"/>
          </p:nvPr>
        </p:nvSpPr>
        <p:spPr>
          <a:xfrm>
            <a:off x="446769" y="2893441"/>
            <a:ext cx="11298462" cy="928051"/>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19AFF2-ED7D-47C8-9DFA-AFFF0FF94293}"/>
              </a:ext>
            </a:extLst>
          </p:cNvPr>
          <p:cNvSpPr>
            <a:spLocks noGrp="1"/>
          </p:cNvSpPr>
          <p:nvPr>
            <p:ph type="body" idx="1"/>
          </p:nvPr>
        </p:nvSpPr>
        <p:spPr>
          <a:xfrm>
            <a:off x="446769" y="4183581"/>
            <a:ext cx="11298462" cy="785231"/>
          </a:xfrm>
          <a:prstGeom prst="rect">
            <a:avLst/>
          </a:prstGeom>
        </p:spPr>
        <p:txBody>
          <a:bodyPr vert="horz" lIns="0" tIns="0" rIns="0" bIns="0" rtlCol="0">
            <a:noAutofit/>
          </a:bodyPr>
          <a:lstStyle/>
          <a:p>
            <a:pPr lvl="0"/>
            <a:r>
              <a:rPr lang="en-US"/>
              <a:t>Click to edit Master text styles</a:t>
            </a:r>
            <a:endParaRPr lang="en-GB"/>
          </a:p>
        </p:txBody>
      </p:sp>
      <p:cxnSp>
        <p:nvCxnSpPr>
          <p:cNvPr id="11" name="Straight Connector 10">
            <a:extLst>
              <a:ext uri="{FF2B5EF4-FFF2-40B4-BE49-F238E27FC236}">
                <a16:creationId xmlns:a16="http://schemas.microsoft.com/office/drawing/2014/main" id="{98D0AC8C-9A6D-4E58-9C38-4B6DD2BF2267}"/>
              </a:ext>
            </a:extLst>
          </p:cNvPr>
          <p:cNvCxnSpPr>
            <a:cxnSpLocks/>
          </p:cNvCxnSpPr>
          <p:nvPr userDrawn="1"/>
        </p:nvCxnSpPr>
        <p:spPr>
          <a:xfrm>
            <a:off x="0" y="2236877"/>
            <a:ext cx="11741538" cy="0"/>
          </a:xfrm>
          <a:prstGeom prst="line">
            <a:avLst/>
          </a:prstGeom>
          <a:ln w="19050" cap="rnd">
            <a:solidFill>
              <a:schemeClr val="bg2"/>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5133CCB-5A8B-49A6-9EA8-B1263E715542}"/>
              </a:ext>
            </a:extLst>
          </p:cNvPr>
          <p:cNvSpPr txBox="1"/>
          <p:nvPr userDrawn="1"/>
        </p:nvSpPr>
        <p:spPr>
          <a:xfrm>
            <a:off x="446769" y="6207601"/>
            <a:ext cx="11298462" cy="546881"/>
          </a:xfrm>
          <a:prstGeom prst="rect">
            <a:avLst/>
          </a:prstGeom>
          <a:noFill/>
        </p:spPr>
        <p:txBody>
          <a:bodyPr wrap="square" rIns="0" rtlCol="0">
            <a:spAutoFit/>
          </a:bodyPr>
          <a:lstStyle/>
          <a:p>
            <a:pPr algn="ctr"/>
            <a:r>
              <a:rPr lang="en-GB" sz="1108">
                <a:solidFill>
                  <a:schemeClr val="bg2"/>
                </a:solidFill>
                <a:latin typeface="Century Gothic" panose="020B0502020202020204" pitchFamily="34" charset="0"/>
              </a:rPr>
              <a:t>prdweb.co.uk</a:t>
            </a:r>
          </a:p>
          <a:p>
            <a:pPr algn="ctr"/>
            <a:endParaRPr lang="en-GB" sz="738">
              <a:solidFill>
                <a:schemeClr val="bg2"/>
              </a:solidFill>
              <a:latin typeface="Century Gothic" panose="020B0502020202020204" pitchFamily="34" charset="0"/>
            </a:endParaRPr>
          </a:p>
          <a:p>
            <a:pPr marL="0" marR="0" lvl="0" indent="0" algn="ctr" defTabSz="1125444" rtl="0" eaLnBrk="1" fontAlgn="auto" latinLnBrk="0" hangingPunct="1">
              <a:lnSpc>
                <a:spcPct val="100000"/>
              </a:lnSpc>
              <a:spcBef>
                <a:spcPts val="0"/>
              </a:spcBef>
              <a:spcAft>
                <a:spcPts val="0"/>
              </a:spcAft>
              <a:buClrTx/>
              <a:buSzTx/>
              <a:buFontTx/>
              <a:buNone/>
              <a:tabLst/>
              <a:defRPr/>
            </a:pPr>
            <a:r>
              <a:rPr lang="en-GB" sz="1108" spc="25">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Partnering Regeneration Development Ltd • Unit 1, 47A Great Guildford Street, London, SE1 0ES</a:t>
            </a:r>
            <a:endParaRPr lang="en-GB" sz="1108" spc="25">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37ACF6A-BACA-44C9-8C97-208DE4A01D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4975" y="493908"/>
            <a:ext cx="2042049" cy="1160744"/>
          </a:xfrm>
          <a:prstGeom prst="rect">
            <a:avLst/>
          </a:prstGeom>
        </p:spPr>
      </p:pic>
      <p:sp>
        <p:nvSpPr>
          <p:cNvPr id="9" name="Oval 8">
            <a:extLst>
              <a:ext uri="{FF2B5EF4-FFF2-40B4-BE49-F238E27FC236}">
                <a16:creationId xmlns:a16="http://schemas.microsoft.com/office/drawing/2014/main" id="{1FA57C7A-F684-43C0-91BF-5C24AA6336A2}"/>
              </a:ext>
            </a:extLst>
          </p:cNvPr>
          <p:cNvSpPr/>
          <p:nvPr userDrawn="1"/>
        </p:nvSpPr>
        <p:spPr>
          <a:xfrm>
            <a:off x="5952000" y="5862344"/>
            <a:ext cx="288000" cy="28800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9067055"/>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ctr" defTabSz="1125444" rtl="0" eaLnBrk="1" latinLnBrk="0" hangingPunct="1">
        <a:lnSpc>
          <a:spcPct val="90000"/>
        </a:lnSpc>
        <a:spcBef>
          <a:spcPct val="0"/>
        </a:spcBef>
        <a:buNone/>
        <a:defRPr sz="3600" b="1" kern="1200" cap="all" spc="197" baseline="0">
          <a:solidFill>
            <a:schemeClr val="bg2"/>
          </a:solidFill>
          <a:latin typeface="+mj-lt"/>
          <a:ea typeface="+mj-ea"/>
          <a:cs typeface="+mj-cs"/>
        </a:defRPr>
      </a:lvl1pPr>
    </p:titleStyle>
    <p:bodyStyle>
      <a:lvl1pPr marL="0" indent="0" algn="ctr" defTabSz="1125444" rtl="0" eaLnBrk="1" latinLnBrk="0" hangingPunct="1">
        <a:lnSpc>
          <a:spcPct val="90000"/>
        </a:lnSpc>
        <a:spcBef>
          <a:spcPts val="738"/>
        </a:spcBef>
        <a:spcAft>
          <a:spcPts val="738"/>
        </a:spcAft>
        <a:buFont typeface="Arial" panose="020B0604020202020204" pitchFamily="34" charset="0"/>
        <a:buNone/>
        <a:defRPr lang="en-GB" sz="2800" b="1" kern="1200" cap="all" spc="197" baseline="0" dirty="0">
          <a:solidFill>
            <a:schemeClr val="bg2"/>
          </a:solidFill>
          <a:latin typeface="+mj-lt"/>
          <a:ea typeface="+mj-ea"/>
          <a:cs typeface="+mj-cs"/>
        </a:defRPr>
      </a:lvl1pPr>
      <a:lvl2pPr marL="562722" indent="0" algn="l" defTabSz="1125444" rtl="0" eaLnBrk="1" latinLnBrk="0" hangingPunct="1">
        <a:lnSpc>
          <a:spcPct val="90000"/>
        </a:lnSpc>
        <a:spcBef>
          <a:spcPts val="615"/>
        </a:spcBef>
        <a:buFont typeface="Arial" panose="020B0604020202020204" pitchFamily="34" charset="0"/>
        <a:buNone/>
        <a:defRPr sz="2954" kern="1200">
          <a:solidFill>
            <a:schemeClr val="tx1"/>
          </a:solidFill>
          <a:latin typeface="+mn-lt"/>
          <a:ea typeface="+mn-ea"/>
          <a:cs typeface="+mn-cs"/>
        </a:defRPr>
      </a:lvl2pPr>
      <a:lvl3pPr marL="1125444" indent="0" algn="l" defTabSz="1125444" rtl="0" eaLnBrk="1" latinLnBrk="0" hangingPunct="1">
        <a:lnSpc>
          <a:spcPct val="90000"/>
        </a:lnSpc>
        <a:spcBef>
          <a:spcPts val="615"/>
        </a:spcBef>
        <a:buFont typeface="Arial" panose="020B0604020202020204" pitchFamily="34" charset="0"/>
        <a:buNone/>
        <a:defRPr sz="2462" kern="1200">
          <a:solidFill>
            <a:schemeClr val="tx1"/>
          </a:solidFill>
          <a:latin typeface="+mn-lt"/>
          <a:ea typeface="+mn-ea"/>
          <a:cs typeface="+mn-cs"/>
        </a:defRPr>
      </a:lvl3pPr>
      <a:lvl4pPr marL="1688165" indent="0" algn="l"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4pPr>
      <a:lvl5pPr marL="2250887" indent="0" algn="l"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19AFF2-ED7D-47C8-9DFA-AFFF0FF94293}"/>
              </a:ext>
            </a:extLst>
          </p:cNvPr>
          <p:cNvSpPr>
            <a:spLocks noGrp="1"/>
          </p:cNvSpPr>
          <p:nvPr>
            <p:ph type="body" idx="1"/>
          </p:nvPr>
        </p:nvSpPr>
        <p:spPr>
          <a:xfrm>
            <a:off x="443077" y="2770029"/>
            <a:ext cx="11298462" cy="276273"/>
          </a:xfrm>
          <a:prstGeom prst="rect">
            <a:avLst/>
          </a:prstGeom>
        </p:spPr>
        <p:txBody>
          <a:bodyPr vert="horz" lIns="0" tIns="0" rIns="0" bIns="0" rtlCol="0">
            <a:noAutofit/>
          </a:bodyPr>
          <a:lstStyle/>
          <a:p>
            <a:pPr lvl="0"/>
            <a:r>
              <a:rPr lang="en-US"/>
              <a:t>leadcontact@prdemail.co.uk</a:t>
            </a:r>
            <a:endParaRPr lang="en-GB"/>
          </a:p>
        </p:txBody>
      </p:sp>
      <p:cxnSp>
        <p:nvCxnSpPr>
          <p:cNvPr id="11" name="Straight Connector 10">
            <a:extLst>
              <a:ext uri="{FF2B5EF4-FFF2-40B4-BE49-F238E27FC236}">
                <a16:creationId xmlns:a16="http://schemas.microsoft.com/office/drawing/2014/main" id="{98D0AC8C-9A6D-4E58-9C38-4B6DD2BF2267}"/>
              </a:ext>
            </a:extLst>
          </p:cNvPr>
          <p:cNvCxnSpPr>
            <a:cxnSpLocks/>
          </p:cNvCxnSpPr>
          <p:nvPr userDrawn="1"/>
        </p:nvCxnSpPr>
        <p:spPr>
          <a:xfrm>
            <a:off x="0" y="2236877"/>
            <a:ext cx="11741538" cy="0"/>
          </a:xfrm>
          <a:prstGeom prst="line">
            <a:avLst/>
          </a:prstGeom>
          <a:ln w="19050" cap="rnd">
            <a:solidFill>
              <a:schemeClr val="bg2"/>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1F7D3FE0-8659-4F16-8F7E-90DB1B2032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4975" y="493908"/>
            <a:ext cx="2042049" cy="1160744"/>
          </a:xfrm>
          <a:prstGeom prst="rect">
            <a:avLst/>
          </a:prstGeom>
        </p:spPr>
      </p:pic>
    </p:spTree>
    <p:extLst>
      <p:ext uri="{BB962C8B-B14F-4D97-AF65-F5344CB8AC3E}">
        <p14:creationId xmlns:p14="http://schemas.microsoft.com/office/powerpoint/2010/main" val="114120541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1125444" rtl="0" eaLnBrk="1" latinLnBrk="0" hangingPunct="1">
        <a:lnSpc>
          <a:spcPct val="90000"/>
        </a:lnSpc>
        <a:spcBef>
          <a:spcPct val="0"/>
        </a:spcBef>
        <a:buNone/>
        <a:defRPr sz="3446" b="1" kern="1200" cap="all" spc="197" baseline="0">
          <a:solidFill>
            <a:schemeClr val="bg2"/>
          </a:solidFill>
          <a:latin typeface="+mj-lt"/>
          <a:ea typeface="+mj-ea"/>
          <a:cs typeface="+mj-cs"/>
        </a:defRPr>
      </a:lvl1pPr>
    </p:titleStyle>
    <p:bodyStyle>
      <a:lvl1pPr marL="0" indent="0" algn="ctr" defTabSz="1125444" rtl="0" eaLnBrk="1" latinLnBrk="0" hangingPunct="1">
        <a:lnSpc>
          <a:spcPct val="90000"/>
        </a:lnSpc>
        <a:spcBef>
          <a:spcPts val="738"/>
        </a:spcBef>
        <a:spcAft>
          <a:spcPts val="738"/>
        </a:spcAft>
        <a:buFont typeface="Arial" panose="020B0604020202020204" pitchFamily="34" charset="0"/>
        <a:buNone/>
        <a:defRPr lang="en-GB" sz="1723" b="0" kern="1200" cap="none" spc="0" baseline="0" dirty="0">
          <a:solidFill>
            <a:schemeClr val="bg2"/>
          </a:solidFill>
          <a:latin typeface="+mj-lt"/>
          <a:ea typeface="+mj-ea"/>
          <a:cs typeface="+mj-cs"/>
        </a:defRPr>
      </a:lvl1pPr>
      <a:lvl2pPr marL="562722" indent="0" algn="l" defTabSz="1125444" rtl="0" eaLnBrk="1" latinLnBrk="0" hangingPunct="1">
        <a:lnSpc>
          <a:spcPct val="90000"/>
        </a:lnSpc>
        <a:spcBef>
          <a:spcPts val="615"/>
        </a:spcBef>
        <a:buFont typeface="Arial" panose="020B0604020202020204" pitchFamily="34" charset="0"/>
        <a:buNone/>
        <a:defRPr sz="2954" kern="1200">
          <a:solidFill>
            <a:schemeClr val="tx1"/>
          </a:solidFill>
          <a:latin typeface="+mn-lt"/>
          <a:ea typeface="+mn-ea"/>
          <a:cs typeface="+mn-cs"/>
        </a:defRPr>
      </a:lvl2pPr>
      <a:lvl3pPr marL="1125444" indent="0" algn="l" defTabSz="1125444" rtl="0" eaLnBrk="1" latinLnBrk="0" hangingPunct="1">
        <a:lnSpc>
          <a:spcPct val="90000"/>
        </a:lnSpc>
        <a:spcBef>
          <a:spcPts val="615"/>
        </a:spcBef>
        <a:buFont typeface="Arial" panose="020B0604020202020204" pitchFamily="34" charset="0"/>
        <a:buNone/>
        <a:defRPr sz="2462" kern="1200">
          <a:solidFill>
            <a:schemeClr val="tx1"/>
          </a:solidFill>
          <a:latin typeface="+mn-lt"/>
          <a:ea typeface="+mn-ea"/>
          <a:cs typeface="+mn-cs"/>
        </a:defRPr>
      </a:lvl3pPr>
      <a:lvl4pPr marL="1688165" indent="0" algn="l"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4pPr>
      <a:lvl5pPr marL="2250887" indent="0" algn="l" defTabSz="1125444" rtl="0" eaLnBrk="1" latinLnBrk="0" hangingPunct="1">
        <a:lnSpc>
          <a:spcPct val="90000"/>
        </a:lnSpc>
        <a:spcBef>
          <a:spcPts val="615"/>
        </a:spcBef>
        <a:buFont typeface="Arial" panose="020B0604020202020204" pitchFamily="34" charset="0"/>
        <a:buNone/>
        <a:defRPr sz="2215"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DF94C-8D3E-4D83-A4B6-00EFE75E8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C6AB45-92DF-42EB-AEB6-998155F33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FD372-C240-45E9-8149-356BF3A7E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D6E37-A58C-44CE-9A23-93F951B1802F}" type="datetimeFigureOut">
              <a:rPr lang="en-GB" smtClean="0"/>
              <a:t>07/06/2023</a:t>
            </a:fld>
            <a:endParaRPr lang="en-GB"/>
          </a:p>
        </p:txBody>
      </p:sp>
      <p:sp>
        <p:nvSpPr>
          <p:cNvPr id="5" name="Footer Placeholder 4">
            <a:extLst>
              <a:ext uri="{FF2B5EF4-FFF2-40B4-BE49-F238E27FC236}">
                <a16:creationId xmlns:a16="http://schemas.microsoft.com/office/drawing/2014/main" id="{25560146-FCB2-4E59-98CB-0097249EB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A0366A-4820-4E27-8303-59F57B24F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052E2-D127-4594-89BC-CACF89B0DDD1}" type="slidenum">
              <a:rPr lang="en-GB" smtClean="0"/>
              <a:t>‹#›</a:t>
            </a:fld>
            <a:endParaRPr lang="en-GB"/>
          </a:p>
        </p:txBody>
      </p:sp>
    </p:spTree>
    <p:extLst>
      <p:ext uri="{BB962C8B-B14F-4D97-AF65-F5344CB8AC3E}">
        <p14:creationId xmlns:p14="http://schemas.microsoft.com/office/powerpoint/2010/main" val="28406809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490C-10D8-4762-AE2E-227F00C5DC5F}"/>
              </a:ext>
            </a:extLst>
          </p:cNvPr>
          <p:cNvSpPr>
            <a:spLocks noGrp="1"/>
          </p:cNvSpPr>
          <p:nvPr>
            <p:ph type="title"/>
          </p:nvPr>
        </p:nvSpPr>
        <p:spPr/>
        <p:txBody>
          <a:bodyPr/>
          <a:lstStyle/>
          <a:p>
            <a:r>
              <a:rPr lang="en-GB"/>
              <a:t>Framing the recommendations</a:t>
            </a:r>
          </a:p>
        </p:txBody>
      </p:sp>
      <p:sp>
        <p:nvSpPr>
          <p:cNvPr id="3" name="Text Placeholder 2">
            <a:extLst>
              <a:ext uri="{FF2B5EF4-FFF2-40B4-BE49-F238E27FC236}">
                <a16:creationId xmlns:a16="http://schemas.microsoft.com/office/drawing/2014/main" id="{52853A39-6BC0-42C3-A3AF-4DC605F46093}"/>
              </a:ext>
            </a:extLst>
          </p:cNvPr>
          <p:cNvSpPr>
            <a:spLocks noGrp="1"/>
          </p:cNvSpPr>
          <p:nvPr>
            <p:ph type="body" sz="quarter" idx="10"/>
          </p:nvPr>
        </p:nvSpPr>
        <p:spPr/>
        <p:txBody>
          <a:bodyPr/>
          <a:lstStyle/>
          <a:p>
            <a:r>
              <a:rPr lang="en-GB"/>
              <a:t>Waltham forest housing commission – session 4</a:t>
            </a:r>
          </a:p>
        </p:txBody>
      </p:sp>
    </p:spTree>
    <p:extLst>
      <p:ext uri="{BB962C8B-B14F-4D97-AF65-F5344CB8AC3E}">
        <p14:creationId xmlns:p14="http://schemas.microsoft.com/office/powerpoint/2010/main" val="64417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8DDD-E4BA-4D73-80EC-3154AC585ACC}"/>
              </a:ext>
            </a:extLst>
          </p:cNvPr>
          <p:cNvSpPr>
            <a:spLocks noGrp="1"/>
          </p:cNvSpPr>
          <p:nvPr>
            <p:ph type="title"/>
          </p:nvPr>
        </p:nvSpPr>
        <p:spPr/>
        <p:txBody>
          <a:bodyPr/>
          <a:lstStyle/>
          <a:p>
            <a:r>
              <a:rPr lang="en-GB"/>
              <a:t>2. Framing the recommendations</a:t>
            </a:r>
          </a:p>
        </p:txBody>
      </p:sp>
      <p:sp>
        <p:nvSpPr>
          <p:cNvPr id="3" name="Text Placeholder 2">
            <a:extLst>
              <a:ext uri="{FF2B5EF4-FFF2-40B4-BE49-F238E27FC236}">
                <a16:creationId xmlns:a16="http://schemas.microsoft.com/office/drawing/2014/main" id="{16B19B41-EDD7-4C02-A3E0-38308DEA827F}"/>
              </a:ext>
            </a:extLst>
          </p:cNvPr>
          <p:cNvSpPr>
            <a:spLocks noGrp="1"/>
          </p:cNvSpPr>
          <p:nvPr>
            <p:ph type="body" sz="quarter" idx="10"/>
          </p:nvPr>
        </p:nvSpPr>
        <p:spPr/>
        <p:txBody>
          <a:bodyPr/>
          <a:lstStyle/>
          <a:p>
            <a:r>
              <a:rPr lang="en-GB">
                <a:solidFill>
                  <a:schemeClr val="bg1"/>
                </a:solidFill>
              </a:rPr>
              <a:t>the delivery context has shifted and business as usual may no longer be possible (or desirable).</a:t>
            </a:r>
          </a:p>
          <a:p>
            <a:r>
              <a:rPr lang="en-GB">
                <a:solidFill>
                  <a:schemeClr val="bg1"/>
                </a:solidFill>
              </a:rPr>
              <a:t>Acknowledging these constraints can help to frame the commission’s recommendations and aid prioritisation</a:t>
            </a:r>
          </a:p>
        </p:txBody>
      </p:sp>
    </p:spTree>
    <p:extLst>
      <p:ext uri="{BB962C8B-B14F-4D97-AF65-F5344CB8AC3E}">
        <p14:creationId xmlns:p14="http://schemas.microsoft.com/office/powerpoint/2010/main" val="382989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9388-923C-8354-0E8A-EAFC768AEFC1}"/>
              </a:ext>
            </a:extLst>
          </p:cNvPr>
          <p:cNvSpPr>
            <a:spLocks noGrp="1"/>
          </p:cNvSpPr>
          <p:nvPr>
            <p:ph type="title"/>
          </p:nvPr>
        </p:nvSpPr>
        <p:spPr/>
        <p:txBody>
          <a:bodyPr/>
          <a:lstStyle/>
          <a:p>
            <a:r>
              <a:rPr lang="en-GB"/>
              <a:t>Constraints on the impact of the Commission’s recommendations </a:t>
            </a:r>
          </a:p>
        </p:txBody>
      </p:sp>
      <p:sp>
        <p:nvSpPr>
          <p:cNvPr id="3" name="Text Placeholder 2">
            <a:extLst>
              <a:ext uri="{FF2B5EF4-FFF2-40B4-BE49-F238E27FC236}">
                <a16:creationId xmlns:a16="http://schemas.microsoft.com/office/drawing/2014/main" id="{6C545AF2-3690-F2CD-23D1-A24B39EB6165}"/>
              </a:ext>
            </a:extLst>
          </p:cNvPr>
          <p:cNvSpPr>
            <a:spLocks noGrp="1"/>
          </p:cNvSpPr>
          <p:nvPr>
            <p:ph type="body" sz="quarter" idx="10"/>
          </p:nvPr>
        </p:nvSpPr>
        <p:spPr/>
        <p:txBody>
          <a:bodyPr/>
          <a:lstStyle/>
          <a:p>
            <a:r>
              <a:rPr lang="en-GB"/>
              <a:t>2: FRAMING THE Recommendations</a:t>
            </a:r>
          </a:p>
          <a:p>
            <a:endParaRPr lang="en-GB"/>
          </a:p>
        </p:txBody>
      </p:sp>
      <p:sp>
        <p:nvSpPr>
          <p:cNvPr id="4" name="Text Placeholder 3">
            <a:extLst>
              <a:ext uri="{FF2B5EF4-FFF2-40B4-BE49-F238E27FC236}">
                <a16:creationId xmlns:a16="http://schemas.microsoft.com/office/drawing/2014/main" id="{4AE88CEC-2B31-CC78-AF85-6E4EDE2EC440}"/>
              </a:ext>
            </a:extLst>
          </p:cNvPr>
          <p:cNvSpPr>
            <a:spLocks noGrp="1"/>
          </p:cNvSpPr>
          <p:nvPr>
            <p:ph type="body" sz="quarter" idx="12"/>
          </p:nvPr>
        </p:nvSpPr>
        <p:spPr/>
        <p:txBody>
          <a:bodyPr/>
          <a:lstStyle/>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Failure to acknowledge the wider systemic challenges risks setting Waltham Forest up to fail.</a:t>
            </a:r>
          </a:p>
          <a:p>
            <a:pPr marL="285750" indent="-285750">
              <a:buFont typeface="Arial" panose="020B0604020202020204" pitchFamily="34" charset="0"/>
              <a:buChar char="•"/>
            </a:pPr>
            <a:r>
              <a:rPr lang="en-GB"/>
              <a:t>From the evidence, we believe there are three constraints that will affect housing (and wider) priorities in Waltham Forest. </a:t>
            </a:r>
          </a:p>
          <a:p>
            <a:pPr marL="285750" indent="-285750">
              <a:buFont typeface="Arial" panose="020B0604020202020204" pitchFamily="34" charset="0"/>
              <a:buChar char="•"/>
            </a:pPr>
            <a:r>
              <a:rPr lang="en-GB"/>
              <a:t>We believe that these factors need to be considered alongside deliverability and viability when ranking recommendations.</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graphicFrame>
        <p:nvGraphicFramePr>
          <p:cNvPr id="9" name="Diagram 8">
            <a:extLst>
              <a:ext uri="{FF2B5EF4-FFF2-40B4-BE49-F238E27FC236}">
                <a16:creationId xmlns:a16="http://schemas.microsoft.com/office/drawing/2014/main" id="{2E724743-838A-7801-F266-6C885BF9223E}"/>
              </a:ext>
            </a:extLst>
          </p:cNvPr>
          <p:cNvGraphicFramePr/>
          <p:nvPr>
            <p:extLst>
              <p:ext uri="{D42A27DB-BD31-4B8C-83A1-F6EECF244321}">
                <p14:modId xmlns:p14="http://schemas.microsoft.com/office/powerpoint/2010/main" val="4276663435"/>
              </p:ext>
            </p:extLst>
          </p:nvPr>
        </p:nvGraphicFramePr>
        <p:xfrm>
          <a:off x="3230591" y="1014892"/>
          <a:ext cx="6611909" cy="4581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1992CE7C-2FB4-7CB9-E6A6-C3C083475508}"/>
              </a:ext>
            </a:extLst>
          </p:cNvPr>
          <p:cNvSpPr txBox="1"/>
          <p:nvPr/>
        </p:nvSpPr>
        <p:spPr>
          <a:xfrm>
            <a:off x="9156700" y="1733540"/>
            <a:ext cx="2847306" cy="3416320"/>
          </a:xfrm>
          <a:prstGeom prst="rect">
            <a:avLst/>
          </a:prstGeom>
          <a:solidFill>
            <a:schemeClr val="bg1">
              <a:lumMod val="95000"/>
            </a:schemeClr>
          </a:solidFill>
        </p:spPr>
        <p:txBody>
          <a:bodyPr wrap="square" rtlCol="0">
            <a:spAutoFit/>
          </a:bodyPr>
          <a:lstStyle/>
          <a:p>
            <a:r>
              <a:rPr lang="en-GB" b="1">
                <a:solidFill>
                  <a:schemeClr val="accent1"/>
                </a:solidFill>
                <a:latin typeface="Arial Nova" panose="020B0504020202020204" pitchFamily="34" charset="0"/>
              </a:rPr>
              <a:t>Action restricted by:</a:t>
            </a:r>
          </a:p>
          <a:p>
            <a:endParaRPr lang="en-GB">
              <a:latin typeface="Arial Nova" panose="020B0504020202020204" pitchFamily="34" charset="0"/>
            </a:endParaRPr>
          </a:p>
          <a:p>
            <a:pPr marL="285750" indent="-285750">
              <a:buFont typeface="Arial" panose="020B0604020202020204" pitchFamily="34" charset="0"/>
              <a:buChar char="•"/>
            </a:pPr>
            <a:r>
              <a:rPr lang="en-GB">
                <a:latin typeface="Arial Nova" panose="020B0504020202020204" pitchFamily="34" charset="0"/>
              </a:rPr>
              <a:t>Available local policy levers</a:t>
            </a:r>
          </a:p>
          <a:p>
            <a:pPr marL="285750" indent="-285750">
              <a:buFont typeface="Arial" panose="020B0604020202020204" pitchFamily="34" charset="0"/>
              <a:buChar char="•"/>
            </a:pPr>
            <a:r>
              <a:rPr lang="en-GB">
                <a:latin typeface="Arial Nova" panose="020B0504020202020204" pitchFamily="34" charset="0"/>
              </a:rPr>
              <a:t>National policy</a:t>
            </a:r>
          </a:p>
          <a:p>
            <a:pPr marL="285750" indent="-285750">
              <a:buFont typeface="Arial" panose="020B0604020202020204" pitchFamily="34" charset="0"/>
              <a:buChar char="•"/>
            </a:pPr>
            <a:r>
              <a:rPr lang="en-GB">
                <a:latin typeface="Arial Nova" panose="020B0504020202020204" pitchFamily="34" charset="0"/>
              </a:rPr>
              <a:t>Regional policy</a:t>
            </a:r>
          </a:p>
          <a:p>
            <a:pPr marL="285750" indent="-285750">
              <a:buFont typeface="Arial" panose="020B0604020202020204" pitchFamily="34" charset="0"/>
              <a:buChar char="•"/>
            </a:pPr>
            <a:r>
              <a:rPr lang="en-GB">
                <a:latin typeface="Arial Nova" panose="020B0504020202020204" pitchFamily="34" charset="0"/>
              </a:rPr>
              <a:t>Certainty/stability of funding</a:t>
            </a:r>
          </a:p>
          <a:p>
            <a:pPr marL="285750" indent="-285750">
              <a:buFont typeface="Arial" panose="020B0604020202020204" pitchFamily="34" charset="0"/>
              <a:buChar char="•"/>
            </a:pPr>
            <a:r>
              <a:rPr lang="en-GB">
                <a:latin typeface="Arial Nova" panose="020B0504020202020204" pitchFamily="34" charset="0"/>
              </a:rPr>
              <a:t>Wider economic/financial context </a:t>
            </a:r>
          </a:p>
          <a:p>
            <a:pPr marL="285750" indent="-285750">
              <a:buFont typeface="Arial" panose="020B0604020202020204" pitchFamily="34" charset="0"/>
              <a:buChar char="•"/>
            </a:pPr>
            <a:endParaRPr lang="en-GB">
              <a:latin typeface="Arial Nova" panose="020B0504020202020204" pitchFamily="34" charset="0"/>
            </a:endParaRPr>
          </a:p>
        </p:txBody>
      </p:sp>
    </p:spTree>
    <p:extLst>
      <p:ext uri="{BB962C8B-B14F-4D97-AF65-F5344CB8AC3E}">
        <p14:creationId xmlns:p14="http://schemas.microsoft.com/office/powerpoint/2010/main" val="266004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E41E-5A99-69BB-E222-25B698030C52}"/>
              </a:ext>
            </a:extLst>
          </p:cNvPr>
          <p:cNvSpPr>
            <a:spLocks noGrp="1"/>
          </p:cNvSpPr>
          <p:nvPr>
            <p:ph type="title"/>
          </p:nvPr>
        </p:nvSpPr>
        <p:spPr/>
        <p:txBody>
          <a:bodyPr/>
          <a:lstStyle/>
          <a:p>
            <a:r>
              <a:rPr lang="en-GB"/>
              <a:t>1. Climate emergency</a:t>
            </a:r>
          </a:p>
        </p:txBody>
      </p:sp>
      <p:sp>
        <p:nvSpPr>
          <p:cNvPr id="3" name="Text Placeholder 2">
            <a:extLst>
              <a:ext uri="{FF2B5EF4-FFF2-40B4-BE49-F238E27FC236}">
                <a16:creationId xmlns:a16="http://schemas.microsoft.com/office/drawing/2014/main" id="{0F6440F1-987A-CE8C-2957-5D92310C99D7}"/>
              </a:ext>
            </a:extLst>
          </p:cNvPr>
          <p:cNvSpPr>
            <a:spLocks noGrp="1"/>
          </p:cNvSpPr>
          <p:nvPr>
            <p:ph type="body" sz="quarter" idx="10"/>
          </p:nvPr>
        </p:nvSpPr>
        <p:spPr/>
        <p:txBody>
          <a:bodyPr/>
          <a:lstStyle/>
          <a:p>
            <a:r>
              <a:rPr lang="en-GB"/>
              <a:t>2: FRAMING THE Recommendations</a:t>
            </a:r>
          </a:p>
        </p:txBody>
      </p:sp>
      <p:sp>
        <p:nvSpPr>
          <p:cNvPr id="4" name="Text Placeholder 3">
            <a:extLst>
              <a:ext uri="{FF2B5EF4-FFF2-40B4-BE49-F238E27FC236}">
                <a16:creationId xmlns:a16="http://schemas.microsoft.com/office/drawing/2014/main" id="{11DE8D29-BB27-5BB1-9E86-567397CFA609}"/>
              </a:ext>
            </a:extLst>
          </p:cNvPr>
          <p:cNvSpPr>
            <a:spLocks noGrp="1"/>
          </p:cNvSpPr>
          <p:nvPr>
            <p:ph type="body" sz="quarter" idx="12"/>
          </p:nvPr>
        </p:nvSpPr>
        <p:spPr>
          <a:xfrm>
            <a:off x="213394" y="1344977"/>
            <a:ext cx="3605212" cy="4954587"/>
          </a:xfrm>
        </p:spPr>
        <p:txBody>
          <a:bodyPr/>
          <a:lstStyle/>
          <a:p>
            <a:pPr marL="285750" indent="-285750">
              <a:buFont typeface="Arial" panose="020B0604020202020204" pitchFamily="34" charset="0"/>
              <a:buChar char="•"/>
            </a:pPr>
            <a:r>
              <a:rPr lang="en-GB"/>
              <a:t>Waltham Forest have declared a climate emergency and have ambitious targets for decarbonisation.  </a:t>
            </a:r>
          </a:p>
          <a:p>
            <a:pPr marL="285750" indent="-285750">
              <a:buFont typeface="Arial" panose="020B0604020202020204" pitchFamily="34" charset="0"/>
              <a:buChar char="•"/>
            </a:pPr>
            <a:r>
              <a:rPr lang="en-GB"/>
              <a:t>The latest IPPC report shows the scale of the pace of decarbonisation required to meet temperature increase commitments e.g. the Paris Agreement and the inadequacy of current policies. </a:t>
            </a:r>
          </a:p>
          <a:p>
            <a:pPr marL="285750" indent="-285750">
              <a:buFont typeface="Arial" panose="020B0604020202020204" pitchFamily="34" charset="0"/>
              <a:buChar char="•"/>
            </a:pPr>
            <a:r>
              <a:rPr lang="en-GB"/>
              <a:t>Currently around half of all emissions are from domestic use.</a:t>
            </a:r>
          </a:p>
          <a:p>
            <a:endParaRPr lang="en-GB"/>
          </a:p>
        </p:txBody>
      </p:sp>
      <p:pic>
        <p:nvPicPr>
          <p:cNvPr id="6" name="Picture 5">
            <a:extLst>
              <a:ext uri="{FF2B5EF4-FFF2-40B4-BE49-F238E27FC236}">
                <a16:creationId xmlns:a16="http://schemas.microsoft.com/office/drawing/2014/main" id="{DA695F27-4C07-EE5E-A990-1F7E0CF0A51E}"/>
              </a:ext>
            </a:extLst>
          </p:cNvPr>
          <p:cNvPicPr>
            <a:picLocks noChangeAspect="1"/>
          </p:cNvPicPr>
          <p:nvPr/>
        </p:nvPicPr>
        <p:blipFill rotWithShape="1">
          <a:blip r:embed="rId2"/>
          <a:srcRect l="1710" b="1755"/>
          <a:stretch/>
        </p:blipFill>
        <p:spPr>
          <a:xfrm>
            <a:off x="4637834" y="114336"/>
            <a:ext cx="6807200" cy="4076664"/>
          </a:xfrm>
          <a:prstGeom prst="rect">
            <a:avLst/>
          </a:prstGeom>
        </p:spPr>
      </p:pic>
      <p:sp>
        <p:nvSpPr>
          <p:cNvPr id="7" name="Oval 6">
            <a:extLst>
              <a:ext uri="{FF2B5EF4-FFF2-40B4-BE49-F238E27FC236}">
                <a16:creationId xmlns:a16="http://schemas.microsoft.com/office/drawing/2014/main" id="{8BB7CF69-05F4-5B36-C7C9-BFCFC03C26F2}"/>
              </a:ext>
            </a:extLst>
          </p:cNvPr>
          <p:cNvSpPr/>
          <p:nvPr/>
        </p:nvSpPr>
        <p:spPr>
          <a:xfrm>
            <a:off x="4956027" y="4479763"/>
            <a:ext cx="1910285" cy="1910285"/>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8" name="Oval 7">
            <a:extLst>
              <a:ext uri="{FF2B5EF4-FFF2-40B4-BE49-F238E27FC236}">
                <a16:creationId xmlns:a16="http://schemas.microsoft.com/office/drawing/2014/main" id="{70BD09F5-808B-7361-46A7-53A9A57ADC1F}"/>
              </a:ext>
            </a:extLst>
          </p:cNvPr>
          <p:cNvSpPr/>
          <p:nvPr/>
        </p:nvSpPr>
        <p:spPr>
          <a:xfrm>
            <a:off x="7086292" y="4479763"/>
            <a:ext cx="1910285" cy="1910285"/>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9" name="Oval 8">
            <a:extLst>
              <a:ext uri="{FF2B5EF4-FFF2-40B4-BE49-F238E27FC236}">
                <a16:creationId xmlns:a16="http://schemas.microsoft.com/office/drawing/2014/main" id="{8AAE67C1-4DEC-7345-3C8C-985D741D8E61}"/>
              </a:ext>
            </a:extLst>
          </p:cNvPr>
          <p:cNvSpPr/>
          <p:nvPr/>
        </p:nvSpPr>
        <p:spPr>
          <a:xfrm>
            <a:off x="9216557" y="4479763"/>
            <a:ext cx="1910285" cy="1910285"/>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10" name="TextBox 9">
            <a:extLst>
              <a:ext uri="{FF2B5EF4-FFF2-40B4-BE49-F238E27FC236}">
                <a16:creationId xmlns:a16="http://schemas.microsoft.com/office/drawing/2014/main" id="{B4FBAB93-644C-1590-D63B-1B611497E163}"/>
              </a:ext>
            </a:extLst>
          </p:cNvPr>
          <p:cNvSpPr txBox="1"/>
          <p:nvPr/>
        </p:nvSpPr>
        <p:spPr>
          <a:xfrm>
            <a:off x="5052790" y="4911685"/>
            <a:ext cx="1716758" cy="1046440"/>
          </a:xfrm>
          <a:prstGeom prst="rect">
            <a:avLst/>
          </a:prstGeom>
          <a:noFill/>
        </p:spPr>
        <p:txBody>
          <a:bodyPr wrap="square" rtlCol="0">
            <a:spAutoFit/>
          </a:bodyPr>
          <a:lstStyle/>
          <a:p>
            <a:pPr algn="ctr"/>
            <a:r>
              <a:rPr lang="en-GB" sz="1400" b="1">
                <a:solidFill>
                  <a:srgbClr val="FF8A8B"/>
                </a:solidFill>
                <a:latin typeface="Arial Nova"/>
              </a:rPr>
              <a:t>24% </a:t>
            </a:r>
            <a:r>
              <a:rPr lang="en-GB" sz="1200">
                <a:solidFill>
                  <a:srgbClr val="1C1E1D"/>
                </a:solidFill>
                <a:latin typeface="Arial Nova"/>
              </a:rPr>
              <a:t>of the borough’s affordable housing would require retrofitting to achieve EPC Band C</a:t>
            </a:r>
            <a:endParaRPr lang="en-GB" sz="1400">
              <a:solidFill>
                <a:srgbClr val="1C1E1D"/>
              </a:solidFill>
              <a:latin typeface="Arial Nova"/>
            </a:endParaRPr>
          </a:p>
        </p:txBody>
      </p:sp>
      <p:sp>
        <p:nvSpPr>
          <p:cNvPr id="11" name="TextBox 10">
            <a:extLst>
              <a:ext uri="{FF2B5EF4-FFF2-40B4-BE49-F238E27FC236}">
                <a16:creationId xmlns:a16="http://schemas.microsoft.com/office/drawing/2014/main" id="{C68A379B-EF08-F3DD-B5C7-2EE73C94CF67}"/>
              </a:ext>
            </a:extLst>
          </p:cNvPr>
          <p:cNvSpPr txBox="1"/>
          <p:nvPr/>
        </p:nvSpPr>
        <p:spPr>
          <a:xfrm>
            <a:off x="7183055" y="4907925"/>
            <a:ext cx="1716758" cy="1046440"/>
          </a:xfrm>
          <a:prstGeom prst="rect">
            <a:avLst/>
          </a:prstGeom>
          <a:noFill/>
        </p:spPr>
        <p:txBody>
          <a:bodyPr wrap="square" rtlCol="0">
            <a:spAutoFit/>
          </a:bodyPr>
          <a:lstStyle/>
          <a:p>
            <a:pPr algn="ctr"/>
            <a:r>
              <a:rPr lang="en-GB" sz="1400" b="1">
                <a:solidFill>
                  <a:srgbClr val="FF8A8B"/>
                </a:solidFill>
                <a:latin typeface="Arial Nova"/>
              </a:rPr>
              <a:t>£30m </a:t>
            </a:r>
            <a:r>
              <a:rPr lang="en-GB" sz="1200">
                <a:solidFill>
                  <a:srgbClr val="1C1E1D"/>
                </a:solidFill>
                <a:latin typeface="Arial Nova"/>
              </a:rPr>
              <a:t>estimated cost of retrofitting existing affordable housing properties to achieve a band C EPC rating  </a:t>
            </a:r>
            <a:endParaRPr lang="en-GB" sz="1400">
              <a:solidFill>
                <a:srgbClr val="1C1E1D"/>
              </a:solidFill>
              <a:latin typeface="Arial Nova"/>
            </a:endParaRPr>
          </a:p>
        </p:txBody>
      </p:sp>
      <p:sp>
        <p:nvSpPr>
          <p:cNvPr id="12" name="TextBox 11">
            <a:extLst>
              <a:ext uri="{FF2B5EF4-FFF2-40B4-BE49-F238E27FC236}">
                <a16:creationId xmlns:a16="http://schemas.microsoft.com/office/drawing/2014/main" id="{BB011699-DBAB-9C14-2C76-20A1E84E6783}"/>
              </a:ext>
            </a:extLst>
          </p:cNvPr>
          <p:cNvSpPr txBox="1"/>
          <p:nvPr/>
        </p:nvSpPr>
        <p:spPr>
          <a:xfrm>
            <a:off x="9313320" y="4944201"/>
            <a:ext cx="1716758" cy="861774"/>
          </a:xfrm>
          <a:prstGeom prst="rect">
            <a:avLst/>
          </a:prstGeom>
          <a:noFill/>
        </p:spPr>
        <p:txBody>
          <a:bodyPr wrap="square" rtlCol="0">
            <a:spAutoFit/>
          </a:bodyPr>
          <a:lstStyle/>
          <a:p>
            <a:pPr algn="ctr"/>
            <a:r>
              <a:rPr lang="en-GB" sz="1400" b="1">
                <a:solidFill>
                  <a:srgbClr val="FF8A8B"/>
                </a:solidFill>
                <a:latin typeface="Arial Nova"/>
              </a:rPr>
              <a:t>£245m </a:t>
            </a:r>
            <a:r>
              <a:rPr lang="en-GB" sz="1200">
                <a:solidFill>
                  <a:srgbClr val="1C1E1D"/>
                </a:solidFill>
                <a:latin typeface="Arial Nova"/>
              </a:rPr>
              <a:t>estimated cost to reach net zero in existing affordable housing stock by 2050</a:t>
            </a:r>
            <a:endParaRPr lang="en-GB" sz="1400">
              <a:solidFill>
                <a:srgbClr val="1C1E1D"/>
              </a:solidFill>
              <a:latin typeface="Arial Nova"/>
            </a:endParaRPr>
          </a:p>
        </p:txBody>
      </p:sp>
    </p:spTree>
    <p:extLst>
      <p:ext uri="{BB962C8B-B14F-4D97-AF65-F5344CB8AC3E}">
        <p14:creationId xmlns:p14="http://schemas.microsoft.com/office/powerpoint/2010/main" val="253455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E41E-5A99-69BB-E222-25B698030C52}"/>
              </a:ext>
            </a:extLst>
          </p:cNvPr>
          <p:cNvSpPr>
            <a:spLocks noGrp="1"/>
          </p:cNvSpPr>
          <p:nvPr>
            <p:ph type="title"/>
          </p:nvPr>
        </p:nvSpPr>
        <p:spPr/>
        <p:txBody>
          <a:bodyPr/>
          <a:lstStyle/>
          <a:p>
            <a:r>
              <a:rPr lang="en-GB"/>
              <a:t>2. Widening inequality</a:t>
            </a:r>
          </a:p>
        </p:txBody>
      </p:sp>
      <p:sp>
        <p:nvSpPr>
          <p:cNvPr id="3" name="Text Placeholder 2">
            <a:extLst>
              <a:ext uri="{FF2B5EF4-FFF2-40B4-BE49-F238E27FC236}">
                <a16:creationId xmlns:a16="http://schemas.microsoft.com/office/drawing/2014/main" id="{0F6440F1-987A-CE8C-2957-5D92310C99D7}"/>
              </a:ext>
            </a:extLst>
          </p:cNvPr>
          <p:cNvSpPr>
            <a:spLocks noGrp="1"/>
          </p:cNvSpPr>
          <p:nvPr>
            <p:ph type="body" sz="quarter" idx="10"/>
          </p:nvPr>
        </p:nvSpPr>
        <p:spPr/>
        <p:txBody>
          <a:bodyPr/>
          <a:lstStyle/>
          <a:p>
            <a:r>
              <a:rPr lang="en-GB"/>
              <a:t>2: FRAMING THE Recommendations</a:t>
            </a:r>
          </a:p>
          <a:p>
            <a:endParaRPr lang="en-GB"/>
          </a:p>
        </p:txBody>
      </p:sp>
      <p:sp>
        <p:nvSpPr>
          <p:cNvPr id="4" name="Text Placeholder 3">
            <a:extLst>
              <a:ext uri="{FF2B5EF4-FFF2-40B4-BE49-F238E27FC236}">
                <a16:creationId xmlns:a16="http://schemas.microsoft.com/office/drawing/2014/main" id="{11DE8D29-BB27-5BB1-9E86-567397CFA609}"/>
              </a:ext>
            </a:extLst>
          </p:cNvPr>
          <p:cNvSpPr>
            <a:spLocks noGrp="1"/>
          </p:cNvSpPr>
          <p:nvPr>
            <p:ph type="body" sz="quarter" idx="12"/>
          </p:nvPr>
        </p:nvSpPr>
        <p:spPr>
          <a:xfrm>
            <a:off x="198599" y="1129703"/>
            <a:ext cx="3605212" cy="4954587"/>
          </a:xfrm>
        </p:spPr>
        <p:txBody>
          <a:bodyPr/>
          <a:lstStyle/>
          <a:p>
            <a:pPr marL="285750" indent="-285750">
              <a:buFont typeface="Arial" panose="020B0604020202020204" pitchFamily="34" charset="0"/>
              <a:buChar char="•"/>
            </a:pPr>
            <a:r>
              <a:rPr lang="en-GB"/>
              <a:t>In addition to climate emergency, growing inequality is likely to be the defining challenge of the next decade and beyond. </a:t>
            </a:r>
          </a:p>
          <a:p>
            <a:pPr marL="285750" indent="-285750">
              <a:buFont typeface="Arial" panose="020B0604020202020204" pitchFamily="34" charset="0"/>
              <a:buChar char="•"/>
            </a:pPr>
            <a:r>
              <a:rPr lang="en-GB"/>
              <a:t>Income inequality in London has been growing since 2015. The gap between the richest 10% and poorest 10% has been consistently double the rest of the country. </a:t>
            </a:r>
          </a:p>
          <a:p>
            <a:pPr marL="285750" indent="-285750">
              <a:buFont typeface="Arial" panose="020B0604020202020204" pitchFamily="34" charset="0"/>
              <a:buChar char="•"/>
            </a:pPr>
            <a:r>
              <a:rPr lang="en-GB"/>
              <a:t>The evidence suggest that negative housing outcomes are disproportionately impacting ethnic minority communities in the borough.  </a:t>
            </a:r>
          </a:p>
          <a:p>
            <a:pPr marL="285750" indent="-285750">
              <a:buFont typeface="Arial" panose="020B0604020202020204" pitchFamily="34" charset="0"/>
              <a:buChar char="•"/>
            </a:pPr>
            <a:r>
              <a:rPr lang="en-GB"/>
              <a:t>This is also tenure-specific with typically worse outcomes for those in PRS and social rented accommodation. </a:t>
            </a:r>
          </a:p>
        </p:txBody>
      </p:sp>
      <p:pic>
        <p:nvPicPr>
          <p:cNvPr id="5" name="Picture 4" descr="Map&#10;&#10;Description automatically generated">
            <a:extLst>
              <a:ext uri="{FF2B5EF4-FFF2-40B4-BE49-F238E27FC236}">
                <a16:creationId xmlns:a16="http://schemas.microsoft.com/office/drawing/2014/main" id="{BB885340-F6D9-8440-C50D-FFEADDD37EE2}"/>
              </a:ext>
            </a:extLst>
          </p:cNvPr>
          <p:cNvPicPr>
            <a:picLocks noChangeAspect="1"/>
          </p:cNvPicPr>
          <p:nvPr/>
        </p:nvPicPr>
        <p:blipFill rotWithShape="1">
          <a:blip r:embed="rId2">
            <a:extLst>
              <a:ext uri="{28A0092B-C50C-407E-A947-70E740481C1C}">
                <a14:useLocalDpi xmlns:a14="http://schemas.microsoft.com/office/drawing/2010/main" val="0"/>
              </a:ext>
            </a:extLst>
          </a:blip>
          <a:srcRect l="2851" r="55745"/>
          <a:stretch/>
        </p:blipFill>
        <p:spPr>
          <a:xfrm>
            <a:off x="4287224" y="1129703"/>
            <a:ext cx="3000146" cy="5123896"/>
          </a:xfrm>
          <a:prstGeom prst="rect">
            <a:avLst/>
          </a:prstGeom>
        </p:spPr>
      </p:pic>
      <p:pic>
        <p:nvPicPr>
          <p:cNvPr id="6" name="Picture 5" descr="Map&#10;&#10;Description automatically generated">
            <a:extLst>
              <a:ext uri="{FF2B5EF4-FFF2-40B4-BE49-F238E27FC236}">
                <a16:creationId xmlns:a16="http://schemas.microsoft.com/office/drawing/2014/main" id="{EC3504B6-EBCE-6155-B487-80562D7EF2EE}"/>
              </a:ext>
            </a:extLst>
          </p:cNvPr>
          <p:cNvPicPr>
            <a:picLocks noChangeAspect="1"/>
          </p:cNvPicPr>
          <p:nvPr/>
        </p:nvPicPr>
        <p:blipFill rotWithShape="1">
          <a:blip r:embed="rId2">
            <a:extLst>
              <a:ext uri="{28A0092B-C50C-407E-A947-70E740481C1C}">
                <a14:useLocalDpi xmlns:a14="http://schemas.microsoft.com/office/drawing/2010/main" val="0"/>
              </a:ext>
            </a:extLst>
          </a:blip>
          <a:srcRect l="50369" t="54574" r="37875" b="8527"/>
          <a:stretch/>
        </p:blipFill>
        <p:spPr>
          <a:xfrm>
            <a:off x="4373488" y="647347"/>
            <a:ext cx="926284" cy="2056071"/>
          </a:xfrm>
          <a:prstGeom prst="rect">
            <a:avLst/>
          </a:prstGeom>
        </p:spPr>
      </p:pic>
      <p:sp>
        <p:nvSpPr>
          <p:cNvPr id="9" name="TextBox 8">
            <a:extLst>
              <a:ext uri="{FF2B5EF4-FFF2-40B4-BE49-F238E27FC236}">
                <a16:creationId xmlns:a16="http://schemas.microsoft.com/office/drawing/2014/main" id="{AE3B5020-FDAC-44A9-D572-6131A020FD17}"/>
              </a:ext>
            </a:extLst>
          </p:cNvPr>
          <p:cNvSpPr txBox="1"/>
          <p:nvPr/>
        </p:nvSpPr>
        <p:spPr>
          <a:xfrm>
            <a:off x="4287224" y="215536"/>
            <a:ext cx="323405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a:solidFill>
                  <a:srgbClr val="1C1E1D"/>
                </a:solidFill>
                <a:highlight>
                  <a:srgbClr val="FCFCFF"/>
                </a:highlight>
                <a:latin typeface="Arial Nova"/>
              </a:rPr>
              <a:t>IMD, 2019</a:t>
            </a:r>
            <a:endParaRPr kumimoji="0" lang="en-GB" b="0" i="1" u="none" strike="noStrike" kern="1200" cap="none" spc="0" normalizeH="0" baseline="0" noProof="0">
              <a:ln>
                <a:noFill/>
              </a:ln>
              <a:solidFill>
                <a:srgbClr val="1C1E1D"/>
              </a:solidFill>
              <a:effectLst/>
              <a:highlight>
                <a:srgbClr val="FCFCFF"/>
              </a:highlight>
              <a:uLnTx/>
              <a:uFillTx/>
              <a:latin typeface="Arial Nova"/>
              <a:ea typeface="+mn-ea"/>
              <a:cs typeface="+mn-cs"/>
            </a:endParaRPr>
          </a:p>
        </p:txBody>
      </p:sp>
      <p:graphicFrame>
        <p:nvGraphicFramePr>
          <p:cNvPr id="11" name="Chart 10">
            <a:extLst>
              <a:ext uri="{FF2B5EF4-FFF2-40B4-BE49-F238E27FC236}">
                <a16:creationId xmlns:a16="http://schemas.microsoft.com/office/drawing/2014/main" id="{B174DEE3-3D0F-9E17-46D5-963187E83EBE}"/>
              </a:ext>
            </a:extLst>
          </p:cNvPr>
          <p:cNvGraphicFramePr>
            <a:graphicFrameLocks/>
          </p:cNvGraphicFramePr>
          <p:nvPr>
            <p:extLst>
              <p:ext uri="{D42A27DB-BD31-4B8C-83A1-F6EECF244321}">
                <p14:modId xmlns:p14="http://schemas.microsoft.com/office/powerpoint/2010/main" val="1644101015"/>
              </p:ext>
            </p:extLst>
          </p:nvPr>
        </p:nvGraphicFramePr>
        <p:xfrm>
          <a:off x="7406606" y="646423"/>
          <a:ext cx="4785394" cy="56071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5A91C055-AFF3-38BD-CE55-28834DF75ED7}"/>
              </a:ext>
            </a:extLst>
          </p:cNvPr>
          <p:cNvSpPr txBox="1"/>
          <p:nvPr/>
        </p:nvSpPr>
        <p:spPr>
          <a:xfrm>
            <a:off x="7759097" y="215536"/>
            <a:ext cx="408041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a:solidFill>
                  <a:srgbClr val="1C1E1D"/>
                </a:solidFill>
                <a:highlight>
                  <a:srgbClr val="FCFCFF"/>
                </a:highlight>
                <a:latin typeface="Arial Nova"/>
              </a:rPr>
              <a:t>Ratio of household income at the 90th percentile to 10th percentile (after housing costs)</a:t>
            </a:r>
          </a:p>
        </p:txBody>
      </p:sp>
    </p:spTree>
    <p:extLst>
      <p:ext uri="{BB962C8B-B14F-4D97-AF65-F5344CB8AC3E}">
        <p14:creationId xmlns:p14="http://schemas.microsoft.com/office/powerpoint/2010/main" val="87229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E41E-5A99-69BB-E222-25B698030C52}"/>
              </a:ext>
            </a:extLst>
          </p:cNvPr>
          <p:cNvSpPr>
            <a:spLocks noGrp="1"/>
          </p:cNvSpPr>
          <p:nvPr>
            <p:ph type="title"/>
          </p:nvPr>
        </p:nvSpPr>
        <p:spPr/>
        <p:txBody>
          <a:bodyPr/>
          <a:lstStyle/>
          <a:p>
            <a:r>
              <a:rPr lang="en-GB"/>
              <a:t>3. Public finances</a:t>
            </a:r>
          </a:p>
        </p:txBody>
      </p:sp>
      <p:sp>
        <p:nvSpPr>
          <p:cNvPr id="3" name="Text Placeholder 2">
            <a:extLst>
              <a:ext uri="{FF2B5EF4-FFF2-40B4-BE49-F238E27FC236}">
                <a16:creationId xmlns:a16="http://schemas.microsoft.com/office/drawing/2014/main" id="{0F6440F1-987A-CE8C-2957-5D92310C99D7}"/>
              </a:ext>
            </a:extLst>
          </p:cNvPr>
          <p:cNvSpPr>
            <a:spLocks noGrp="1"/>
          </p:cNvSpPr>
          <p:nvPr>
            <p:ph type="body" sz="quarter" idx="10"/>
          </p:nvPr>
        </p:nvSpPr>
        <p:spPr/>
        <p:txBody>
          <a:bodyPr/>
          <a:lstStyle/>
          <a:p>
            <a:r>
              <a:rPr lang="en-GB" dirty="0"/>
              <a:t>2: FRAMING THE Recommendations</a:t>
            </a:r>
          </a:p>
          <a:p>
            <a:endParaRPr lang="en-GB" dirty="0"/>
          </a:p>
        </p:txBody>
      </p:sp>
      <p:sp>
        <p:nvSpPr>
          <p:cNvPr id="4" name="Text Placeholder 3">
            <a:extLst>
              <a:ext uri="{FF2B5EF4-FFF2-40B4-BE49-F238E27FC236}">
                <a16:creationId xmlns:a16="http://schemas.microsoft.com/office/drawing/2014/main" id="{11DE8D29-BB27-5BB1-9E86-567397CFA609}"/>
              </a:ext>
            </a:extLst>
          </p:cNvPr>
          <p:cNvSpPr>
            <a:spLocks noGrp="1"/>
          </p:cNvSpPr>
          <p:nvPr>
            <p:ph type="body" sz="quarter" idx="12"/>
          </p:nvPr>
        </p:nvSpPr>
        <p:spPr>
          <a:xfrm>
            <a:off x="199037" y="1079973"/>
            <a:ext cx="3605212" cy="4954587"/>
          </a:xfrm>
        </p:spPr>
        <p:txBody>
          <a:bodyPr/>
          <a:lstStyle/>
          <a:p>
            <a:pPr marL="285750" indent="-285750">
              <a:buFont typeface="Arial" panose="020B0604020202020204" pitchFamily="34" charset="0"/>
              <a:buChar char="•"/>
            </a:pPr>
            <a:r>
              <a:rPr lang="en-GB"/>
              <a:t>£4bn cut from core funding for local services in London between 2010 and 2020.</a:t>
            </a:r>
          </a:p>
          <a:p>
            <a:pPr marL="285750" indent="-285750">
              <a:buFont typeface="Arial" panose="020B0604020202020204" pitchFamily="34" charset="0"/>
              <a:buChar char="•"/>
            </a:pPr>
            <a:r>
              <a:rPr lang="en-GB"/>
              <a:t>At the same time, London’s population has grown by around 900,000 people (11.2%) since 2010. </a:t>
            </a:r>
          </a:p>
          <a:p>
            <a:pPr marL="285750" indent="-285750">
              <a:buFont typeface="Arial" panose="020B0604020202020204" pitchFamily="34" charset="0"/>
              <a:buChar char="•"/>
            </a:pPr>
            <a:r>
              <a:rPr lang="en-GB"/>
              <a:t>Social care is accounting for a higher proportion of spend leaving less money in real terms for other important statutory services.</a:t>
            </a:r>
          </a:p>
          <a:p>
            <a:pPr marL="285750" indent="-285750">
              <a:buFont typeface="Arial" panose="020B0604020202020204" pitchFamily="34" charset="0"/>
              <a:buChar char="•"/>
            </a:pPr>
            <a:r>
              <a:rPr lang="en-GB"/>
              <a:t>As Session 2 demonstrated, affordable housing delivery has relied on a buoyant housing market to make schemes viable and maximise developer contributions.</a:t>
            </a:r>
          </a:p>
          <a:p>
            <a:pPr marL="285750" indent="-285750">
              <a:buFont typeface="Arial" panose="020B0604020202020204" pitchFamily="34" charset="0"/>
              <a:buChar char="•"/>
            </a:pPr>
            <a:r>
              <a:rPr lang="en-GB"/>
              <a:t>Opportunities with institutional investors/patient capital who also need to demonstrate how funds are also helping to address people/planet challenges. </a:t>
            </a:r>
          </a:p>
        </p:txBody>
      </p:sp>
      <p:graphicFrame>
        <p:nvGraphicFramePr>
          <p:cNvPr id="5" name="Chart 4">
            <a:extLst>
              <a:ext uri="{FF2B5EF4-FFF2-40B4-BE49-F238E27FC236}">
                <a16:creationId xmlns:a16="http://schemas.microsoft.com/office/drawing/2014/main" id="{C722CEE7-0635-EB60-F652-799DD8DD5259}"/>
              </a:ext>
            </a:extLst>
          </p:cNvPr>
          <p:cNvGraphicFramePr>
            <a:graphicFrameLocks/>
          </p:cNvGraphicFramePr>
          <p:nvPr>
            <p:extLst>
              <p:ext uri="{D42A27DB-BD31-4B8C-83A1-F6EECF244321}">
                <p14:modId xmlns:p14="http://schemas.microsoft.com/office/powerpoint/2010/main" val="185218086"/>
              </p:ext>
            </p:extLst>
          </p:nvPr>
        </p:nvGraphicFramePr>
        <p:xfrm>
          <a:off x="4271298" y="707126"/>
          <a:ext cx="3842359" cy="57002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E5DECAC-810F-0286-1343-96667D9BEE3C}"/>
              </a:ext>
            </a:extLst>
          </p:cNvPr>
          <p:cNvGraphicFramePr>
            <a:graphicFrameLocks/>
          </p:cNvGraphicFramePr>
          <p:nvPr>
            <p:extLst>
              <p:ext uri="{D42A27DB-BD31-4B8C-83A1-F6EECF244321}">
                <p14:modId xmlns:p14="http://schemas.microsoft.com/office/powerpoint/2010/main" val="1743617612"/>
              </p:ext>
            </p:extLst>
          </p:nvPr>
        </p:nvGraphicFramePr>
        <p:xfrm>
          <a:off x="8402099" y="259015"/>
          <a:ext cx="3605213" cy="66040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F937AA0-F5CC-2234-88A7-0F2853D32E2A}"/>
              </a:ext>
            </a:extLst>
          </p:cNvPr>
          <p:cNvSpPr txBox="1"/>
          <p:nvPr/>
        </p:nvSpPr>
        <p:spPr>
          <a:xfrm>
            <a:off x="8508508" y="215536"/>
            <a:ext cx="3605838" cy="461665"/>
          </a:xfrm>
          <a:prstGeom prst="rect">
            <a:avLst/>
          </a:prstGeom>
          <a:noFill/>
        </p:spPr>
        <p:txBody>
          <a:bodyPr wrap="square" rtlCol="0">
            <a:spAutoFit/>
          </a:bodyPr>
          <a:lstStyle/>
          <a:p>
            <a:r>
              <a:rPr lang="en-GB" sz="1200" i="1">
                <a:solidFill>
                  <a:srgbClr val="1C1E1D"/>
                </a:solidFill>
                <a:latin typeface="Arial Nova"/>
              </a:rPr>
              <a:t>Funding and delivery of additional affordable housing in England, 2015/16-2020/21</a:t>
            </a:r>
          </a:p>
        </p:txBody>
      </p:sp>
      <p:sp>
        <p:nvSpPr>
          <p:cNvPr id="9" name="Oval 8">
            <a:extLst>
              <a:ext uri="{FF2B5EF4-FFF2-40B4-BE49-F238E27FC236}">
                <a16:creationId xmlns:a16="http://schemas.microsoft.com/office/drawing/2014/main" id="{CE72828E-8441-6555-3929-CC218B0B1B0F}"/>
              </a:ext>
            </a:extLst>
          </p:cNvPr>
          <p:cNvSpPr/>
          <p:nvPr/>
        </p:nvSpPr>
        <p:spPr>
          <a:xfrm>
            <a:off x="8850109" y="5014687"/>
            <a:ext cx="1209675" cy="1209675"/>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Nova"/>
              <a:ea typeface="+mn-ea"/>
              <a:cs typeface="+mn-cs"/>
            </a:endParaRPr>
          </a:p>
        </p:txBody>
      </p:sp>
      <p:sp>
        <p:nvSpPr>
          <p:cNvPr id="10" name="Oval 9">
            <a:extLst>
              <a:ext uri="{FF2B5EF4-FFF2-40B4-BE49-F238E27FC236}">
                <a16:creationId xmlns:a16="http://schemas.microsoft.com/office/drawing/2014/main" id="{767076D5-0443-1D3A-A2EB-46C85DF45DD8}"/>
              </a:ext>
            </a:extLst>
          </p:cNvPr>
          <p:cNvSpPr/>
          <p:nvPr/>
        </p:nvSpPr>
        <p:spPr>
          <a:xfrm>
            <a:off x="10314275" y="5014687"/>
            <a:ext cx="1209675" cy="1209675"/>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Nova"/>
              <a:ea typeface="+mn-ea"/>
              <a:cs typeface="+mn-cs"/>
            </a:endParaRPr>
          </a:p>
        </p:txBody>
      </p:sp>
      <p:sp>
        <p:nvSpPr>
          <p:cNvPr id="11" name="TextBox 10">
            <a:extLst>
              <a:ext uri="{FF2B5EF4-FFF2-40B4-BE49-F238E27FC236}">
                <a16:creationId xmlns:a16="http://schemas.microsoft.com/office/drawing/2014/main" id="{D1E5FB02-1DF8-09AE-965A-CCEA6DA72ADD}"/>
              </a:ext>
            </a:extLst>
          </p:cNvPr>
          <p:cNvSpPr txBox="1"/>
          <p:nvPr/>
        </p:nvSpPr>
        <p:spPr>
          <a:xfrm>
            <a:off x="8847261" y="5373302"/>
            <a:ext cx="1209675" cy="492443"/>
          </a:xfrm>
          <a:prstGeom prst="rect">
            <a:avLst/>
          </a:prstGeom>
          <a:noFill/>
        </p:spPr>
        <p:txBody>
          <a:bodyPr wrap="square" rtlCol="0">
            <a:spAutoFit/>
          </a:bodyPr>
          <a:lstStyle/>
          <a:p>
            <a:pPr algn="ctr"/>
            <a:r>
              <a:rPr lang="en-GB" sz="1400" b="1">
                <a:solidFill>
                  <a:srgbClr val="FF8A8B"/>
                </a:solidFill>
                <a:latin typeface="Arial Nova"/>
              </a:rPr>
              <a:t>47% </a:t>
            </a:r>
          </a:p>
          <a:p>
            <a:pPr algn="ctr"/>
            <a:r>
              <a:rPr lang="en-GB" sz="1200">
                <a:solidFill>
                  <a:srgbClr val="1C1E1D"/>
                </a:solidFill>
                <a:latin typeface="Arial Nova"/>
              </a:rPr>
              <a:t>by RPs</a:t>
            </a:r>
            <a:endParaRPr lang="en-GB" sz="1400">
              <a:solidFill>
                <a:srgbClr val="1C1E1D"/>
              </a:solidFill>
              <a:latin typeface="Arial Nova"/>
            </a:endParaRPr>
          </a:p>
        </p:txBody>
      </p:sp>
      <p:sp>
        <p:nvSpPr>
          <p:cNvPr id="12" name="TextBox 11">
            <a:extLst>
              <a:ext uri="{FF2B5EF4-FFF2-40B4-BE49-F238E27FC236}">
                <a16:creationId xmlns:a16="http://schemas.microsoft.com/office/drawing/2014/main" id="{72E14776-2532-D8FD-24C1-399A29D1592B}"/>
              </a:ext>
            </a:extLst>
          </p:cNvPr>
          <p:cNvSpPr txBox="1"/>
          <p:nvPr/>
        </p:nvSpPr>
        <p:spPr>
          <a:xfrm>
            <a:off x="10311427" y="5355564"/>
            <a:ext cx="1209675" cy="492443"/>
          </a:xfrm>
          <a:prstGeom prst="rect">
            <a:avLst/>
          </a:prstGeom>
          <a:noFill/>
        </p:spPr>
        <p:txBody>
          <a:bodyPr wrap="square" rtlCol="0">
            <a:spAutoFit/>
          </a:bodyPr>
          <a:lstStyle/>
          <a:p>
            <a:pPr algn="ctr"/>
            <a:r>
              <a:rPr lang="en-GB" sz="1400" b="1">
                <a:solidFill>
                  <a:srgbClr val="FF8A8B"/>
                </a:solidFill>
                <a:latin typeface="Arial Nova"/>
              </a:rPr>
              <a:t>41% </a:t>
            </a:r>
          </a:p>
          <a:p>
            <a:pPr algn="ctr"/>
            <a:r>
              <a:rPr lang="en-GB" sz="1200">
                <a:solidFill>
                  <a:srgbClr val="1C1E1D"/>
                </a:solidFill>
                <a:latin typeface="Arial Nova"/>
              </a:rPr>
              <a:t>by S106</a:t>
            </a:r>
            <a:endParaRPr lang="en-GB" sz="1400">
              <a:solidFill>
                <a:srgbClr val="1C1E1D"/>
              </a:solidFill>
              <a:latin typeface="Arial Nova"/>
            </a:endParaRPr>
          </a:p>
        </p:txBody>
      </p:sp>
      <p:sp>
        <p:nvSpPr>
          <p:cNvPr id="13" name="TextBox 12">
            <a:extLst>
              <a:ext uri="{FF2B5EF4-FFF2-40B4-BE49-F238E27FC236}">
                <a16:creationId xmlns:a16="http://schemas.microsoft.com/office/drawing/2014/main" id="{570F4FA3-1A36-40F8-E361-CDEA2179CDB7}"/>
              </a:ext>
            </a:extLst>
          </p:cNvPr>
          <p:cNvSpPr txBox="1"/>
          <p:nvPr/>
        </p:nvSpPr>
        <p:spPr>
          <a:xfrm>
            <a:off x="4507819" y="215536"/>
            <a:ext cx="3605838" cy="461665"/>
          </a:xfrm>
          <a:prstGeom prst="rect">
            <a:avLst/>
          </a:prstGeom>
          <a:noFill/>
        </p:spPr>
        <p:txBody>
          <a:bodyPr wrap="square" rtlCol="0">
            <a:spAutoFit/>
          </a:bodyPr>
          <a:lstStyle/>
          <a:p>
            <a:r>
              <a:rPr lang="en-GB" sz="1200" i="1">
                <a:solidFill>
                  <a:srgbClr val="1C1E1D"/>
                </a:solidFill>
                <a:latin typeface="Arial Nova"/>
              </a:rPr>
              <a:t>Change in London Borough funding, spending power and expenditure, 2010-2019</a:t>
            </a:r>
          </a:p>
        </p:txBody>
      </p:sp>
    </p:spTree>
    <p:extLst>
      <p:ext uri="{BB962C8B-B14F-4D97-AF65-F5344CB8AC3E}">
        <p14:creationId xmlns:p14="http://schemas.microsoft.com/office/powerpoint/2010/main" val="49710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9388-923C-8354-0E8A-EAFC768AEFC1}"/>
              </a:ext>
            </a:extLst>
          </p:cNvPr>
          <p:cNvSpPr>
            <a:spLocks noGrp="1"/>
          </p:cNvSpPr>
          <p:nvPr>
            <p:ph type="title"/>
          </p:nvPr>
        </p:nvSpPr>
        <p:spPr/>
        <p:txBody>
          <a:bodyPr/>
          <a:lstStyle/>
          <a:p>
            <a:r>
              <a:rPr lang="en-GB" dirty="0">
                <a:latin typeface="Arial Nova"/>
              </a:rPr>
              <a:t>Provocations for Recommendations</a:t>
            </a:r>
            <a:endParaRPr lang="en-GB" dirty="0"/>
          </a:p>
        </p:txBody>
      </p:sp>
      <p:sp>
        <p:nvSpPr>
          <p:cNvPr id="3" name="Text Placeholder 2">
            <a:extLst>
              <a:ext uri="{FF2B5EF4-FFF2-40B4-BE49-F238E27FC236}">
                <a16:creationId xmlns:a16="http://schemas.microsoft.com/office/drawing/2014/main" id="{6C545AF2-3690-F2CD-23D1-A24B39EB6165}"/>
              </a:ext>
            </a:extLst>
          </p:cNvPr>
          <p:cNvSpPr>
            <a:spLocks noGrp="1"/>
          </p:cNvSpPr>
          <p:nvPr>
            <p:ph type="body" sz="quarter" idx="10"/>
          </p:nvPr>
        </p:nvSpPr>
        <p:spPr/>
        <p:txBody>
          <a:bodyPr/>
          <a:lstStyle/>
          <a:p>
            <a:r>
              <a:rPr lang="en-GB" dirty="0"/>
              <a:t>2: FRAMING THE Recommendations</a:t>
            </a:r>
          </a:p>
          <a:p>
            <a:endParaRPr lang="en-GB" dirty="0"/>
          </a:p>
        </p:txBody>
      </p:sp>
      <p:sp>
        <p:nvSpPr>
          <p:cNvPr id="4" name="Text Placeholder 3">
            <a:extLst>
              <a:ext uri="{FF2B5EF4-FFF2-40B4-BE49-F238E27FC236}">
                <a16:creationId xmlns:a16="http://schemas.microsoft.com/office/drawing/2014/main" id="{4AE88CEC-2B31-CC78-AF85-6E4EDE2EC440}"/>
              </a:ext>
            </a:extLst>
          </p:cNvPr>
          <p:cNvSpPr>
            <a:spLocks noGrp="1"/>
          </p:cNvSpPr>
          <p:nvPr>
            <p:ph type="body" sz="quarter" idx="12"/>
          </p:nvPr>
        </p:nvSpPr>
        <p:spPr/>
        <p:txBody>
          <a:bodyPr/>
          <a:lstStyle/>
          <a:p>
            <a:endParaRPr lang="en-GB"/>
          </a:p>
        </p:txBody>
      </p:sp>
      <p:sp>
        <p:nvSpPr>
          <p:cNvPr id="5" name="TextBox 4">
            <a:extLst>
              <a:ext uri="{FF2B5EF4-FFF2-40B4-BE49-F238E27FC236}">
                <a16:creationId xmlns:a16="http://schemas.microsoft.com/office/drawing/2014/main" id="{C48956A8-9C5C-9D50-A722-A96488A93BE7}"/>
              </a:ext>
            </a:extLst>
          </p:cNvPr>
          <p:cNvSpPr txBox="1"/>
          <p:nvPr/>
        </p:nvSpPr>
        <p:spPr>
          <a:xfrm>
            <a:off x="4235635" y="163312"/>
            <a:ext cx="7746205" cy="6401753"/>
          </a:xfrm>
          <a:prstGeom prst="rect">
            <a:avLst/>
          </a:prstGeom>
          <a:noFill/>
        </p:spPr>
        <p:txBody>
          <a:bodyPr wrap="square" lIns="91440" tIns="45720" rIns="91440" bIns="45720" rtlCol="0" anchor="t">
            <a:spAutoFit/>
          </a:bodyPr>
          <a:lstStyle/>
          <a:p>
            <a:pPr marL="342900" indent="-342900">
              <a:spcBef>
                <a:spcPts val="600"/>
              </a:spcBef>
              <a:spcAft>
                <a:spcPts val="600"/>
              </a:spcAft>
              <a:buFont typeface="Arial"/>
              <a:buChar char="•"/>
            </a:pPr>
            <a:r>
              <a:rPr lang="en-GB" sz="2000" b="1" dirty="0">
                <a:solidFill>
                  <a:schemeClr val="accent1"/>
                </a:solidFill>
              </a:rPr>
              <a:t>How do we capitalise upon the positive evolution and rapid delivery of the last decade? </a:t>
            </a:r>
            <a:r>
              <a:rPr lang="en-GB" sz="2000" dirty="0"/>
              <a:t>Does this provide a mandate to innovate and work differently?</a:t>
            </a:r>
          </a:p>
          <a:p>
            <a:pPr marL="342900" indent="-342900">
              <a:spcBef>
                <a:spcPts val="600"/>
              </a:spcBef>
              <a:spcAft>
                <a:spcPts val="600"/>
              </a:spcAft>
              <a:buFont typeface="Arial"/>
              <a:buChar char="•"/>
            </a:pPr>
            <a:r>
              <a:rPr lang="en-GB" sz="2000" b="1" dirty="0">
                <a:solidFill>
                  <a:schemeClr val="accent1"/>
                </a:solidFill>
                <a:cs typeface="Arial"/>
              </a:rPr>
              <a:t>What is the 'business as usual' scenario? </a:t>
            </a:r>
          </a:p>
          <a:p>
            <a:pPr marL="800100" lvl="1" indent="-342900">
              <a:spcBef>
                <a:spcPts val="600"/>
              </a:spcBef>
              <a:spcAft>
                <a:spcPts val="600"/>
              </a:spcAft>
              <a:buFont typeface="Arial"/>
              <a:buChar char="•"/>
            </a:pPr>
            <a:r>
              <a:rPr lang="en-GB" sz="2000" dirty="0">
                <a:cs typeface="Arial"/>
              </a:rPr>
              <a:t>Can we rely on the market to deliver what we need? If we can, how to we make this happen more quickly?</a:t>
            </a:r>
          </a:p>
          <a:p>
            <a:pPr marL="342900" indent="-342900">
              <a:spcBef>
                <a:spcPts val="600"/>
              </a:spcBef>
              <a:spcAft>
                <a:spcPts val="600"/>
              </a:spcAft>
              <a:buFont typeface="Arial"/>
              <a:buChar char="•"/>
            </a:pPr>
            <a:r>
              <a:rPr lang="en-GB" sz="2000" b="1" dirty="0">
                <a:solidFill>
                  <a:schemeClr val="accent1"/>
                </a:solidFill>
                <a:cs typeface="Arial"/>
              </a:rPr>
              <a:t>What are the specific outcomes upon which we need to focus to deliver change? </a:t>
            </a:r>
            <a:r>
              <a:rPr lang="en-GB" sz="2000" dirty="0">
                <a:cs typeface="Arial"/>
              </a:rPr>
              <a:t>Can these be measured? What is realistic in the current context?</a:t>
            </a:r>
          </a:p>
          <a:p>
            <a:pPr marL="342900" indent="-342900">
              <a:spcBef>
                <a:spcPts val="600"/>
              </a:spcBef>
              <a:spcAft>
                <a:spcPts val="600"/>
              </a:spcAft>
              <a:buFont typeface="Arial"/>
              <a:buChar char="•"/>
            </a:pPr>
            <a:r>
              <a:rPr lang="en-GB" sz="2000" b="1" dirty="0">
                <a:solidFill>
                  <a:schemeClr val="accent1"/>
                </a:solidFill>
                <a:cs typeface="Arial"/>
              </a:rPr>
              <a:t>How do we create recommendations which more explicitly respond to the twin challenge of rising inequality and climate emergency? </a:t>
            </a:r>
            <a:endParaRPr lang="en-GB" sz="1600" b="1" dirty="0">
              <a:solidFill>
                <a:schemeClr val="accent1"/>
              </a:solidFill>
            </a:endParaRPr>
          </a:p>
          <a:p>
            <a:pPr marL="342900" indent="-342900">
              <a:spcBef>
                <a:spcPts val="600"/>
              </a:spcBef>
              <a:spcAft>
                <a:spcPts val="600"/>
              </a:spcAft>
              <a:buFont typeface="Arial"/>
              <a:buChar char="•"/>
            </a:pPr>
            <a:r>
              <a:rPr lang="en-GB" sz="2000" b="1" dirty="0">
                <a:solidFill>
                  <a:schemeClr val="accent1"/>
                </a:solidFill>
                <a:cs typeface="Arial"/>
              </a:rPr>
              <a:t>How do we use housing to deliver improved quality of life and experience within the borough?</a:t>
            </a:r>
          </a:p>
          <a:p>
            <a:pPr marL="342900" indent="-342900">
              <a:spcBef>
                <a:spcPts val="600"/>
              </a:spcBef>
              <a:spcAft>
                <a:spcPts val="600"/>
              </a:spcAft>
              <a:buFont typeface="Arial"/>
              <a:buChar char="•"/>
            </a:pPr>
            <a:r>
              <a:rPr lang="en-GB" sz="2000" b="1" dirty="0">
                <a:solidFill>
                  <a:schemeClr val="accent1"/>
                </a:solidFill>
                <a:cs typeface="Arial"/>
              </a:rPr>
              <a:t>What is the impact of national legislation? </a:t>
            </a:r>
            <a:r>
              <a:rPr lang="en-GB" sz="2000" dirty="0">
                <a:cs typeface="Arial"/>
              </a:rPr>
              <a:t>What needs to change? </a:t>
            </a:r>
          </a:p>
          <a:p>
            <a:pPr marL="342900" indent="-342900">
              <a:spcBef>
                <a:spcPts val="600"/>
              </a:spcBef>
              <a:spcAft>
                <a:spcPts val="600"/>
              </a:spcAft>
              <a:buFont typeface="Arial"/>
              <a:buChar char="•"/>
            </a:pPr>
            <a:r>
              <a:rPr lang="en-GB" sz="2000" b="1" dirty="0">
                <a:solidFill>
                  <a:schemeClr val="accent1"/>
                </a:solidFill>
                <a:cs typeface="Arial"/>
              </a:rPr>
              <a:t>What is our single biggest priority?</a:t>
            </a:r>
          </a:p>
        </p:txBody>
      </p:sp>
    </p:spTree>
    <p:extLst>
      <p:ext uri="{BB962C8B-B14F-4D97-AF65-F5344CB8AC3E}">
        <p14:creationId xmlns:p14="http://schemas.microsoft.com/office/powerpoint/2010/main" val="405875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8DDD-E4BA-4D73-80EC-3154AC585ACC}"/>
              </a:ext>
            </a:extLst>
          </p:cNvPr>
          <p:cNvSpPr>
            <a:spLocks noGrp="1"/>
          </p:cNvSpPr>
          <p:nvPr>
            <p:ph type="title"/>
          </p:nvPr>
        </p:nvSpPr>
        <p:spPr/>
        <p:txBody>
          <a:bodyPr/>
          <a:lstStyle/>
          <a:p>
            <a:r>
              <a:rPr lang="en-GB"/>
              <a:t>1. RECAP OF THE EVIDENCE</a:t>
            </a:r>
          </a:p>
        </p:txBody>
      </p:sp>
      <p:sp>
        <p:nvSpPr>
          <p:cNvPr id="3" name="Text Placeholder 2">
            <a:extLst>
              <a:ext uri="{FF2B5EF4-FFF2-40B4-BE49-F238E27FC236}">
                <a16:creationId xmlns:a16="http://schemas.microsoft.com/office/drawing/2014/main" id="{16B19B41-EDD7-4C02-A3E0-38308DEA827F}"/>
              </a:ext>
            </a:extLst>
          </p:cNvPr>
          <p:cNvSpPr>
            <a:spLocks noGrp="1"/>
          </p:cNvSpPr>
          <p:nvPr>
            <p:ph type="body" sz="quarter" idx="10"/>
          </p:nvPr>
        </p:nvSpPr>
        <p:spPr/>
        <p:txBody>
          <a:bodyPr/>
          <a:lstStyle/>
          <a:p>
            <a:r>
              <a:rPr lang="en-GB">
                <a:solidFill>
                  <a:schemeClr val="bg1"/>
                </a:solidFill>
              </a:rPr>
              <a:t>WALTHAM FOREST HAS A STRONG DELIVERY RECORD WHICH HAS secured new homes for over 1,500 residents on the housing waiting list</a:t>
            </a:r>
          </a:p>
          <a:p>
            <a:r>
              <a:rPr lang="en-GB">
                <a:solidFill>
                  <a:schemeClr val="bg1"/>
                </a:solidFill>
              </a:rPr>
              <a:t>Despite this, factors beyond the borough’s control mean that challenges are becoming more acute </a:t>
            </a:r>
          </a:p>
        </p:txBody>
      </p:sp>
    </p:spTree>
    <p:extLst>
      <p:ext uri="{BB962C8B-B14F-4D97-AF65-F5344CB8AC3E}">
        <p14:creationId xmlns:p14="http://schemas.microsoft.com/office/powerpoint/2010/main" val="362213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3F72-1FF2-4011-B9EC-64753D13AA1A}"/>
              </a:ext>
            </a:extLst>
          </p:cNvPr>
          <p:cNvSpPr>
            <a:spLocks noGrp="1"/>
          </p:cNvSpPr>
          <p:nvPr>
            <p:ph type="title"/>
          </p:nvPr>
        </p:nvSpPr>
        <p:spPr/>
        <p:txBody>
          <a:bodyPr/>
          <a:lstStyle/>
          <a:p>
            <a:r>
              <a:rPr lang="en-GB"/>
              <a:t>A strong record of meeting top-down housing targets… </a:t>
            </a:r>
          </a:p>
        </p:txBody>
      </p:sp>
      <p:sp>
        <p:nvSpPr>
          <p:cNvPr id="3" name="Text Placeholder 2">
            <a:extLst>
              <a:ext uri="{FF2B5EF4-FFF2-40B4-BE49-F238E27FC236}">
                <a16:creationId xmlns:a16="http://schemas.microsoft.com/office/drawing/2014/main" id="{39A81835-A761-4FDD-9031-C99A66E12F68}"/>
              </a:ext>
            </a:extLst>
          </p:cNvPr>
          <p:cNvSpPr>
            <a:spLocks noGrp="1"/>
          </p:cNvSpPr>
          <p:nvPr>
            <p:ph type="body" sz="quarter" idx="10"/>
          </p:nvPr>
        </p:nvSpPr>
        <p:spPr/>
        <p:txBody>
          <a:bodyPr/>
          <a:lstStyle/>
          <a:p>
            <a:r>
              <a:rPr lang="en-GB"/>
              <a:t>1. Evidence recap</a:t>
            </a:r>
          </a:p>
        </p:txBody>
      </p:sp>
      <p:sp>
        <p:nvSpPr>
          <p:cNvPr id="4" name="Text Placeholder 3">
            <a:extLst>
              <a:ext uri="{FF2B5EF4-FFF2-40B4-BE49-F238E27FC236}">
                <a16:creationId xmlns:a16="http://schemas.microsoft.com/office/drawing/2014/main" id="{4F4133BE-B062-4DFB-8180-A0E380B22C8E}"/>
              </a:ext>
            </a:extLst>
          </p:cNvPr>
          <p:cNvSpPr>
            <a:spLocks noGrp="1"/>
          </p:cNvSpPr>
          <p:nvPr>
            <p:ph type="body" sz="quarter" idx="12"/>
          </p:nvPr>
        </p:nvSpPr>
        <p:spPr/>
        <p:txBody>
          <a:bodyPr/>
          <a:lstStyle/>
          <a:p>
            <a:pPr marL="285750" indent="-285750" algn="just">
              <a:buFont typeface="Arial" panose="020B0604020202020204" pitchFamily="34" charset="0"/>
              <a:buChar char="•"/>
            </a:pPr>
            <a:r>
              <a:rPr lang="en-GB"/>
              <a:t>93% of average housing target delivered since 2011 vs 89% in London as a whole</a:t>
            </a:r>
          </a:p>
          <a:p>
            <a:pPr marL="285750" indent="-285750" algn="just">
              <a:buFont typeface="Arial" panose="020B0604020202020204" pitchFamily="34" charset="0"/>
              <a:buChar char="•"/>
            </a:pPr>
            <a:r>
              <a:rPr lang="en-GB"/>
              <a:t>6,834 additional residents (+25%) in high growth neighbourhoods between 2011 and 2022</a:t>
            </a:r>
          </a:p>
          <a:p>
            <a:pPr marL="285750" indent="-285750" algn="just">
              <a:buFont typeface="Arial" panose="020B0604020202020204" pitchFamily="34" charset="0"/>
              <a:buChar char="•"/>
            </a:pPr>
            <a:r>
              <a:rPr lang="en-GB"/>
              <a:t>Also enabled by significant intensification of the existing stock</a:t>
            </a:r>
          </a:p>
        </p:txBody>
      </p:sp>
      <p:graphicFrame>
        <p:nvGraphicFramePr>
          <p:cNvPr id="5" name="Chart 4">
            <a:extLst>
              <a:ext uri="{FF2B5EF4-FFF2-40B4-BE49-F238E27FC236}">
                <a16:creationId xmlns:a16="http://schemas.microsoft.com/office/drawing/2014/main" id="{DBB8CF87-F8A2-225C-40F5-0812E81F68F4}"/>
              </a:ext>
            </a:extLst>
          </p:cNvPr>
          <p:cNvGraphicFramePr>
            <a:graphicFrameLocks/>
          </p:cNvGraphicFramePr>
          <p:nvPr>
            <p:extLst>
              <p:ext uri="{D42A27DB-BD31-4B8C-83A1-F6EECF244321}">
                <p14:modId xmlns:p14="http://schemas.microsoft.com/office/powerpoint/2010/main" val="2251154652"/>
              </p:ext>
            </p:extLst>
          </p:nvPr>
        </p:nvGraphicFramePr>
        <p:xfrm>
          <a:off x="3314700" y="613195"/>
          <a:ext cx="8775700" cy="60031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D08B7A8-50B4-27DA-3970-4BB674EF5C4E}"/>
              </a:ext>
            </a:extLst>
          </p:cNvPr>
          <p:cNvSpPr txBox="1"/>
          <p:nvPr/>
        </p:nvSpPr>
        <p:spPr>
          <a:xfrm>
            <a:off x="4762500" y="223332"/>
            <a:ext cx="7667055" cy="276999"/>
          </a:xfrm>
          <a:prstGeom prst="rect">
            <a:avLst/>
          </a:prstGeom>
          <a:noFill/>
        </p:spPr>
        <p:txBody>
          <a:bodyPr wrap="square">
            <a:spAutoFit/>
          </a:bodyPr>
          <a:lstStyle>
            <a:defPPr>
              <a:defRPr lang="en-US"/>
            </a:defPPr>
            <a:lvl1pPr>
              <a:defRPr sz="1050" i="1"/>
            </a:lvl1pPr>
          </a:lstStyle>
          <a:p>
            <a:r>
              <a:rPr lang="en-GB" sz="1200">
                <a:solidFill>
                  <a:srgbClr val="1C1E1D"/>
                </a:solidFill>
                <a:latin typeface="Arial Nova"/>
              </a:rPr>
              <a:t>Waltham Forest performance against target relative to London, 2011-22</a:t>
            </a:r>
          </a:p>
        </p:txBody>
      </p:sp>
    </p:spTree>
    <p:extLst>
      <p:ext uri="{BB962C8B-B14F-4D97-AF65-F5344CB8AC3E}">
        <p14:creationId xmlns:p14="http://schemas.microsoft.com/office/powerpoint/2010/main" val="125243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3F72-1FF2-4011-B9EC-64753D13AA1A}"/>
              </a:ext>
            </a:extLst>
          </p:cNvPr>
          <p:cNvSpPr>
            <a:spLocks noGrp="1"/>
          </p:cNvSpPr>
          <p:nvPr>
            <p:ph type="title"/>
          </p:nvPr>
        </p:nvSpPr>
        <p:spPr/>
        <p:txBody>
          <a:bodyPr/>
          <a:lstStyle/>
          <a:p>
            <a:r>
              <a:rPr lang="en-GB"/>
              <a:t>…While securing the most diverse tenure delivery in London </a:t>
            </a:r>
          </a:p>
        </p:txBody>
      </p:sp>
      <p:sp>
        <p:nvSpPr>
          <p:cNvPr id="3" name="Text Placeholder 2">
            <a:extLst>
              <a:ext uri="{FF2B5EF4-FFF2-40B4-BE49-F238E27FC236}">
                <a16:creationId xmlns:a16="http://schemas.microsoft.com/office/drawing/2014/main" id="{39A81835-A761-4FDD-9031-C99A66E12F68}"/>
              </a:ext>
            </a:extLst>
          </p:cNvPr>
          <p:cNvSpPr>
            <a:spLocks noGrp="1"/>
          </p:cNvSpPr>
          <p:nvPr>
            <p:ph type="body" sz="quarter" idx="10"/>
          </p:nvPr>
        </p:nvSpPr>
        <p:spPr/>
        <p:txBody>
          <a:bodyPr/>
          <a:lstStyle/>
          <a:p>
            <a:r>
              <a:rPr lang="en-GB"/>
              <a:t>1. EVIDENCE RECAP</a:t>
            </a:r>
          </a:p>
        </p:txBody>
      </p:sp>
      <p:sp>
        <p:nvSpPr>
          <p:cNvPr id="4" name="Text Placeholder 3">
            <a:extLst>
              <a:ext uri="{FF2B5EF4-FFF2-40B4-BE49-F238E27FC236}">
                <a16:creationId xmlns:a16="http://schemas.microsoft.com/office/drawing/2014/main" id="{4F4133BE-B062-4DFB-8180-A0E380B22C8E}"/>
              </a:ext>
            </a:extLst>
          </p:cNvPr>
          <p:cNvSpPr>
            <a:spLocks noGrp="1"/>
          </p:cNvSpPr>
          <p:nvPr>
            <p:ph type="body" sz="quarter" idx="12"/>
          </p:nvPr>
        </p:nvSpPr>
        <p:spPr/>
        <p:txBody>
          <a:bodyPr/>
          <a:lstStyle/>
          <a:p>
            <a:pPr marL="285750" indent="-285750" algn="just">
              <a:buFont typeface="Arial" panose="020B0604020202020204" pitchFamily="34" charset="0"/>
              <a:buChar char="•"/>
            </a:pPr>
            <a:r>
              <a:rPr lang="en-GB"/>
              <a:t>Over a third (35.17%) of homes delivered since 2011 have been social rent or intermediate.</a:t>
            </a:r>
          </a:p>
          <a:p>
            <a:pPr marL="285750" indent="-285750" algn="just">
              <a:buFont typeface="Arial" panose="020B0604020202020204" pitchFamily="34" charset="0"/>
              <a:buChar char="•"/>
            </a:pPr>
            <a:r>
              <a:rPr lang="en-GB"/>
              <a:t>This is the highest proportion in London, and is significantly higher than the London average.</a:t>
            </a:r>
          </a:p>
          <a:p>
            <a:pPr marL="285750" indent="-285750" algn="just">
              <a:buFont typeface="Arial" panose="020B0604020202020204" pitchFamily="34" charset="0"/>
              <a:buChar char="•"/>
            </a:pPr>
            <a:r>
              <a:rPr lang="en-GB"/>
              <a:t>New development has secured homes for 1.5k people who were on the housing waiting list. Most of these residents had been on the housing waiting list for 3 years or more.  </a:t>
            </a:r>
          </a:p>
          <a:p>
            <a:pPr marL="285750" indent="-285750" algn="just">
              <a:buFont typeface="Arial" panose="020B0604020202020204" pitchFamily="34" charset="0"/>
              <a:buChar char="•"/>
            </a:pPr>
            <a:endParaRPr lang="en-GB"/>
          </a:p>
        </p:txBody>
      </p:sp>
      <p:cxnSp>
        <p:nvCxnSpPr>
          <p:cNvPr id="5" name="Connector: Elbow 4">
            <a:extLst>
              <a:ext uri="{FF2B5EF4-FFF2-40B4-BE49-F238E27FC236}">
                <a16:creationId xmlns:a16="http://schemas.microsoft.com/office/drawing/2014/main" id="{F70A8E0B-B414-57E5-575D-B87BADE15B5D}"/>
              </a:ext>
            </a:extLst>
          </p:cNvPr>
          <p:cNvCxnSpPr>
            <a:cxnSpLocks/>
          </p:cNvCxnSpPr>
          <p:nvPr/>
        </p:nvCxnSpPr>
        <p:spPr>
          <a:xfrm>
            <a:off x="6510815" y="744571"/>
            <a:ext cx="2072571" cy="1685571"/>
          </a:xfrm>
          <a:prstGeom prst="bentConnector3">
            <a:avLst>
              <a:gd name="adj1" fmla="val 38970"/>
            </a:avLst>
          </a:prstGeom>
          <a:noFill/>
          <a:ln w="38100" cap="flat" cmpd="sng" algn="ctr">
            <a:solidFill>
              <a:srgbClr val="FF8A8B"/>
            </a:solidFill>
            <a:prstDash val="solid"/>
            <a:miter lim="800000"/>
          </a:ln>
          <a:effectLst/>
        </p:spPr>
      </p:cxnSp>
      <p:graphicFrame>
        <p:nvGraphicFramePr>
          <p:cNvPr id="6" name="Chart 5">
            <a:extLst>
              <a:ext uri="{FF2B5EF4-FFF2-40B4-BE49-F238E27FC236}">
                <a16:creationId xmlns:a16="http://schemas.microsoft.com/office/drawing/2014/main" id="{C5F86B0A-4759-D2D1-BDD4-EC3FB14A485F}"/>
              </a:ext>
            </a:extLst>
          </p:cNvPr>
          <p:cNvGraphicFramePr>
            <a:graphicFrameLocks/>
          </p:cNvGraphicFramePr>
          <p:nvPr>
            <p:extLst>
              <p:ext uri="{D42A27DB-BD31-4B8C-83A1-F6EECF244321}">
                <p14:modId xmlns:p14="http://schemas.microsoft.com/office/powerpoint/2010/main" val="949125578"/>
              </p:ext>
            </p:extLst>
          </p:nvPr>
        </p:nvGraphicFramePr>
        <p:xfrm>
          <a:off x="6640769" y="509321"/>
          <a:ext cx="4368837" cy="2693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CBA16B1-AF80-DE96-AE67-B21245B82295}"/>
              </a:ext>
            </a:extLst>
          </p:cNvPr>
          <p:cNvGraphicFramePr>
            <a:graphicFrameLocks/>
          </p:cNvGraphicFramePr>
          <p:nvPr>
            <p:extLst>
              <p:ext uri="{D42A27DB-BD31-4B8C-83A1-F6EECF244321}">
                <p14:modId xmlns:p14="http://schemas.microsoft.com/office/powerpoint/2010/main" val="386100043"/>
              </p:ext>
            </p:extLst>
          </p:nvPr>
        </p:nvGraphicFramePr>
        <p:xfrm>
          <a:off x="4132220" y="367019"/>
          <a:ext cx="3446738" cy="652717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Connector: Elbow 7">
            <a:extLst>
              <a:ext uri="{FF2B5EF4-FFF2-40B4-BE49-F238E27FC236}">
                <a16:creationId xmlns:a16="http://schemas.microsoft.com/office/drawing/2014/main" id="{9228A60B-16F9-AF74-2E22-F584C595B1E6}"/>
              </a:ext>
            </a:extLst>
          </p:cNvPr>
          <p:cNvCxnSpPr>
            <a:cxnSpLocks/>
          </p:cNvCxnSpPr>
          <p:nvPr/>
        </p:nvCxnSpPr>
        <p:spPr>
          <a:xfrm rot="16200000" flipH="1">
            <a:off x="5663766" y="3835403"/>
            <a:ext cx="2055520" cy="457848"/>
          </a:xfrm>
          <a:prstGeom prst="bentConnector3">
            <a:avLst>
              <a:gd name="adj1" fmla="val -4679"/>
            </a:avLst>
          </a:prstGeom>
          <a:noFill/>
          <a:ln w="38100" cap="flat" cmpd="sng" algn="ctr">
            <a:solidFill>
              <a:srgbClr val="FDCA4B"/>
            </a:solidFill>
            <a:prstDash val="solid"/>
            <a:miter lim="800000"/>
          </a:ln>
          <a:effectLst/>
        </p:spPr>
      </p:cxnSp>
      <p:graphicFrame>
        <p:nvGraphicFramePr>
          <p:cNvPr id="9" name="Chart 8">
            <a:extLst>
              <a:ext uri="{FF2B5EF4-FFF2-40B4-BE49-F238E27FC236}">
                <a16:creationId xmlns:a16="http://schemas.microsoft.com/office/drawing/2014/main" id="{C0732133-8D85-122C-FDB3-72E65ACC1982}"/>
              </a:ext>
            </a:extLst>
          </p:cNvPr>
          <p:cNvGraphicFramePr>
            <a:graphicFrameLocks/>
          </p:cNvGraphicFramePr>
          <p:nvPr>
            <p:extLst>
              <p:ext uri="{D42A27DB-BD31-4B8C-83A1-F6EECF244321}">
                <p14:modId xmlns:p14="http://schemas.microsoft.com/office/powerpoint/2010/main" val="2412732929"/>
              </p:ext>
            </p:extLst>
          </p:nvPr>
        </p:nvGraphicFramePr>
        <p:xfrm>
          <a:off x="6825631" y="3677955"/>
          <a:ext cx="4282448" cy="282826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4DD6A95F-C880-E036-DA21-F2D92129FA91}"/>
              </a:ext>
            </a:extLst>
          </p:cNvPr>
          <p:cNvSpPr txBox="1"/>
          <p:nvPr/>
        </p:nvSpPr>
        <p:spPr>
          <a:xfrm>
            <a:off x="4288223" y="0"/>
            <a:ext cx="3023577" cy="646331"/>
          </a:xfrm>
          <a:prstGeom prst="rect">
            <a:avLst/>
          </a:prstGeom>
          <a:noFill/>
        </p:spPr>
        <p:txBody>
          <a:bodyPr wrap="square">
            <a:spAutoFit/>
          </a:bodyPr>
          <a:lstStyle>
            <a:defPPr>
              <a:defRPr lang="en-US"/>
            </a:defPPr>
            <a:lvl1pPr>
              <a:defRPr sz="1050" i="1"/>
            </a:lvl1pPr>
          </a:lstStyle>
          <a:p>
            <a:r>
              <a:rPr lang="en-GB" sz="1200">
                <a:solidFill>
                  <a:srgbClr val="1C1E1D"/>
                </a:solidFill>
                <a:latin typeface="Arial Nova" panose="020B0504020202020204" pitchFamily="34" charset="0"/>
              </a:rPr>
              <a:t>Proportion of affordable (low cost rent and intermediate) housing delivered, 2011/12 – 2021/22 (%)</a:t>
            </a:r>
          </a:p>
        </p:txBody>
      </p:sp>
      <p:sp>
        <p:nvSpPr>
          <p:cNvPr id="11" name="TextBox 10">
            <a:extLst>
              <a:ext uri="{FF2B5EF4-FFF2-40B4-BE49-F238E27FC236}">
                <a16:creationId xmlns:a16="http://schemas.microsoft.com/office/drawing/2014/main" id="{CCB4F0A2-7083-B089-12C8-77434F5778DD}"/>
              </a:ext>
            </a:extLst>
          </p:cNvPr>
          <p:cNvSpPr txBox="1"/>
          <p:nvPr/>
        </p:nvSpPr>
        <p:spPr>
          <a:xfrm>
            <a:off x="7578958" y="3328974"/>
            <a:ext cx="2775794" cy="415498"/>
          </a:xfrm>
          <a:prstGeom prst="rect">
            <a:avLst/>
          </a:prstGeom>
          <a:noFill/>
        </p:spPr>
        <p:txBody>
          <a:bodyPr wrap="square">
            <a:spAutoFit/>
          </a:bodyPr>
          <a:lstStyle>
            <a:defPPr>
              <a:defRPr lang="en-US"/>
            </a:defPPr>
            <a:lvl1pPr>
              <a:defRPr sz="1050" i="1"/>
            </a:lvl1pPr>
          </a:lstStyle>
          <a:p>
            <a:r>
              <a:rPr lang="en-GB">
                <a:solidFill>
                  <a:srgbClr val="1C1E1D"/>
                </a:solidFill>
                <a:latin typeface="Arial Nova"/>
              </a:rPr>
              <a:t>Proportion of housing delivered 2011/12 – 2021/22 by type, London</a:t>
            </a:r>
          </a:p>
        </p:txBody>
      </p:sp>
      <p:sp>
        <p:nvSpPr>
          <p:cNvPr id="12" name="TextBox 11">
            <a:extLst>
              <a:ext uri="{FF2B5EF4-FFF2-40B4-BE49-F238E27FC236}">
                <a16:creationId xmlns:a16="http://schemas.microsoft.com/office/drawing/2014/main" id="{134B9FEC-77AF-8183-7BA2-3558CB397425}"/>
              </a:ext>
            </a:extLst>
          </p:cNvPr>
          <p:cNvSpPr txBox="1"/>
          <p:nvPr/>
        </p:nvSpPr>
        <p:spPr>
          <a:xfrm>
            <a:off x="7488971" y="0"/>
            <a:ext cx="2775794" cy="646331"/>
          </a:xfrm>
          <a:prstGeom prst="rect">
            <a:avLst/>
          </a:prstGeom>
          <a:noFill/>
        </p:spPr>
        <p:txBody>
          <a:bodyPr wrap="square">
            <a:spAutoFit/>
          </a:bodyPr>
          <a:lstStyle>
            <a:defPPr>
              <a:defRPr lang="en-US"/>
            </a:defPPr>
            <a:lvl1pPr>
              <a:defRPr sz="1050" i="1"/>
            </a:lvl1pPr>
          </a:lstStyle>
          <a:p>
            <a:r>
              <a:rPr lang="en-GB" sz="1200">
                <a:solidFill>
                  <a:srgbClr val="1C1E1D"/>
                </a:solidFill>
                <a:latin typeface="Arial Nova" panose="020B0504020202020204" pitchFamily="34" charset="0"/>
              </a:rPr>
              <a:t>Proportion of housing delivered 2011/12 – 2021/22 by type, Waltham Forest</a:t>
            </a:r>
          </a:p>
        </p:txBody>
      </p:sp>
      <p:cxnSp>
        <p:nvCxnSpPr>
          <p:cNvPr id="13" name="Straight Connector 12">
            <a:extLst>
              <a:ext uri="{FF2B5EF4-FFF2-40B4-BE49-F238E27FC236}">
                <a16:creationId xmlns:a16="http://schemas.microsoft.com/office/drawing/2014/main" id="{5F471EAA-C2D8-5FD1-F703-9F86A83AF7B2}"/>
              </a:ext>
            </a:extLst>
          </p:cNvPr>
          <p:cNvCxnSpPr>
            <a:cxnSpLocks/>
          </p:cNvCxnSpPr>
          <p:nvPr/>
        </p:nvCxnSpPr>
        <p:spPr>
          <a:xfrm>
            <a:off x="6901978" y="5092085"/>
            <a:ext cx="1173986" cy="0"/>
          </a:xfrm>
          <a:prstGeom prst="line">
            <a:avLst/>
          </a:prstGeom>
          <a:noFill/>
          <a:ln w="38100" cap="flat" cmpd="sng" algn="ctr">
            <a:solidFill>
              <a:srgbClr val="FDCA4B"/>
            </a:solidFill>
            <a:prstDash val="solid"/>
            <a:miter lim="800000"/>
          </a:ln>
          <a:effectLst/>
        </p:spPr>
      </p:cxnSp>
      <p:sp>
        <p:nvSpPr>
          <p:cNvPr id="14" name="TextBox 13">
            <a:extLst>
              <a:ext uri="{FF2B5EF4-FFF2-40B4-BE49-F238E27FC236}">
                <a16:creationId xmlns:a16="http://schemas.microsoft.com/office/drawing/2014/main" id="{15F7FA76-63E7-8C50-8040-8A0299972B89}"/>
              </a:ext>
            </a:extLst>
          </p:cNvPr>
          <p:cNvSpPr txBox="1"/>
          <p:nvPr/>
        </p:nvSpPr>
        <p:spPr>
          <a:xfrm>
            <a:off x="8486358" y="1480421"/>
            <a:ext cx="639801" cy="430887"/>
          </a:xfrm>
          <a:prstGeom prst="rect">
            <a:avLst/>
          </a:prstGeom>
          <a:noFill/>
        </p:spPr>
        <p:txBody>
          <a:bodyPr wrap="square" rtlCol="0">
            <a:spAutoFit/>
          </a:bodyPr>
          <a:lstStyle/>
          <a:p>
            <a:pPr algn="ctr"/>
            <a:r>
              <a:rPr lang="en-GB" sz="1100" b="1">
                <a:solidFill>
                  <a:srgbClr val="1C1E1D"/>
                </a:solidFill>
                <a:latin typeface="Arial Nova" panose="020B0504020202020204" pitchFamily="34" charset="0"/>
              </a:rPr>
              <a:t>9,164 homes</a:t>
            </a:r>
          </a:p>
        </p:txBody>
      </p:sp>
    </p:spTree>
    <p:extLst>
      <p:ext uri="{BB962C8B-B14F-4D97-AF65-F5344CB8AC3E}">
        <p14:creationId xmlns:p14="http://schemas.microsoft.com/office/powerpoint/2010/main" val="395619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CC181D-76F4-0000-EED9-9634330AEC71}"/>
              </a:ext>
            </a:extLst>
          </p:cNvPr>
          <p:cNvSpPr/>
          <p:nvPr/>
        </p:nvSpPr>
        <p:spPr>
          <a:xfrm>
            <a:off x="7649186" y="6368170"/>
            <a:ext cx="4025900" cy="489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0C00643-B57A-83DD-8858-B300DD6B7711}"/>
              </a:ext>
            </a:extLst>
          </p:cNvPr>
          <p:cNvSpPr>
            <a:spLocks noGrp="1"/>
          </p:cNvSpPr>
          <p:nvPr>
            <p:ph type="title"/>
          </p:nvPr>
        </p:nvSpPr>
        <p:spPr/>
        <p:txBody>
          <a:bodyPr/>
          <a:lstStyle/>
          <a:p>
            <a:r>
              <a:rPr lang="en-GB"/>
              <a:t>However, this has coincided with rapid shifts across London and the UK housing market </a:t>
            </a:r>
          </a:p>
        </p:txBody>
      </p:sp>
      <p:sp>
        <p:nvSpPr>
          <p:cNvPr id="3" name="Text Placeholder 2">
            <a:extLst>
              <a:ext uri="{FF2B5EF4-FFF2-40B4-BE49-F238E27FC236}">
                <a16:creationId xmlns:a16="http://schemas.microsoft.com/office/drawing/2014/main" id="{523321AB-3FA6-986E-6FA7-546F4A7012EE}"/>
              </a:ext>
            </a:extLst>
          </p:cNvPr>
          <p:cNvSpPr>
            <a:spLocks noGrp="1"/>
          </p:cNvSpPr>
          <p:nvPr>
            <p:ph type="body" sz="quarter" idx="10"/>
          </p:nvPr>
        </p:nvSpPr>
        <p:spPr/>
        <p:txBody>
          <a:bodyPr/>
          <a:lstStyle/>
          <a:p>
            <a:r>
              <a:rPr lang="en-GB"/>
              <a:t>1. Evidence recap</a:t>
            </a:r>
          </a:p>
          <a:p>
            <a:endParaRPr lang="en-GB"/>
          </a:p>
        </p:txBody>
      </p:sp>
      <p:sp>
        <p:nvSpPr>
          <p:cNvPr id="4" name="Text Placeholder 3">
            <a:extLst>
              <a:ext uri="{FF2B5EF4-FFF2-40B4-BE49-F238E27FC236}">
                <a16:creationId xmlns:a16="http://schemas.microsoft.com/office/drawing/2014/main" id="{1078F88D-18BD-31E8-7401-C3D5B37B8A77}"/>
              </a:ext>
            </a:extLst>
          </p:cNvPr>
          <p:cNvSpPr>
            <a:spLocks noGrp="1"/>
          </p:cNvSpPr>
          <p:nvPr>
            <p:ph type="body" sz="quarter" idx="12"/>
          </p:nvPr>
        </p:nvSpPr>
        <p:spPr>
          <a:xfrm>
            <a:off x="199037" y="1835029"/>
            <a:ext cx="3605212" cy="4954587"/>
          </a:xfrm>
        </p:spPr>
        <p:txBody>
          <a:bodyPr/>
          <a:lstStyle/>
          <a:p>
            <a:pPr marL="171450" indent="-171450" algn="just">
              <a:buFont typeface="Arial" panose="020B0604020202020204" pitchFamily="34" charset="0"/>
              <a:buChar char="•"/>
            </a:pPr>
            <a:r>
              <a:rPr lang="en-GB"/>
              <a:t>London’s housing market has undergone rapid change over the last ten years, most notably in Waltham Forest.</a:t>
            </a:r>
          </a:p>
          <a:p>
            <a:pPr marL="171450" indent="-171450" algn="just">
              <a:buFont typeface="Arial" panose="020B0604020202020204" pitchFamily="34" charset="0"/>
              <a:buChar char="•"/>
            </a:pPr>
            <a:r>
              <a:rPr lang="en-GB"/>
              <a:t> Whilst Waltham Forest started and remains cheaper than other areas, the borough has experienced the fastest house price growth in the capital (growing by 118% since 2011 vs 65% in London).</a:t>
            </a:r>
          </a:p>
          <a:p>
            <a:pPr marL="171450" indent="-171450" algn="just">
              <a:buFont typeface="Arial" panose="020B0604020202020204" pitchFamily="34" charset="0"/>
              <a:buChar char="•"/>
            </a:pPr>
            <a:r>
              <a:rPr lang="en-GB"/>
              <a:t>This has been sustained by a decade of historically low interest rates. </a:t>
            </a:r>
          </a:p>
          <a:p>
            <a:pPr marL="171450" indent="-171450" algn="just">
              <a:buFont typeface="Arial" panose="020B0604020202020204" pitchFamily="34" charset="0"/>
              <a:buChar char="•"/>
            </a:pPr>
            <a:endParaRPr lang="en-GB"/>
          </a:p>
        </p:txBody>
      </p:sp>
      <p:graphicFrame>
        <p:nvGraphicFramePr>
          <p:cNvPr id="5" name="Chart 4">
            <a:extLst>
              <a:ext uri="{FF2B5EF4-FFF2-40B4-BE49-F238E27FC236}">
                <a16:creationId xmlns:a16="http://schemas.microsoft.com/office/drawing/2014/main" id="{5DC986D0-B879-EA91-FDB3-5A408E0A871A}"/>
              </a:ext>
            </a:extLst>
          </p:cNvPr>
          <p:cNvGraphicFramePr>
            <a:graphicFrameLocks/>
          </p:cNvGraphicFramePr>
          <p:nvPr>
            <p:extLst>
              <p:ext uri="{D42A27DB-BD31-4B8C-83A1-F6EECF244321}">
                <p14:modId xmlns:p14="http://schemas.microsoft.com/office/powerpoint/2010/main" val="2207606446"/>
              </p:ext>
            </p:extLst>
          </p:nvPr>
        </p:nvGraphicFramePr>
        <p:xfrm>
          <a:off x="4548909" y="215536"/>
          <a:ext cx="6890326" cy="25021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E053506-622E-DEF4-CB04-EB5604169AEC}"/>
              </a:ext>
            </a:extLst>
          </p:cNvPr>
          <p:cNvSpPr txBox="1"/>
          <p:nvPr/>
        </p:nvSpPr>
        <p:spPr>
          <a:xfrm>
            <a:off x="4427028" y="84731"/>
            <a:ext cx="4443178" cy="276999"/>
          </a:xfrm>
          <a:prstGeom prst="rect">
            <a:avLst/>
          </a:prstGeom>
          <a:noFill/>
        </p:spPr>
        <p:txBody>
          <a:bodyPr wrap="square" rtlCol="0">
            <a:spAutoFit/>
          </a:bodyPr>
          <a:lstStyle/>
          <a:p>
            <a:r>
              <a:rPr lang="en-GB" sz="1200" i="1">
                <a:solidFill>
                  <a:srgbClr val="1C1E1D"/>
                </a:solidFill>
                <a:latin typeface="Arial Nova"/>
              </a:rPr>
              <a:t>Mean house price change in Outer London, 2011-2021</a:t>
            </a:r>
          </a:p>
        </p:txBody>
      </p:sp>
      <p:pic>
        <p:nvPicPr>
          <p:cNvPr id="7" name="Picture 6" descr="A picture containing flower, plant&#10;&#10;Description automatically generated">
            <a:extLst>
              <a:ext uri="{FF2B5EF4-FFF2-40B4-BE49-F238E27FC236}">
                <a16:creationId xmlns:a16="http://schemas.microsoft.com/office/drawing/2014/main" id="{537379C2-ECE9-149D-E5EF-399180E5F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538" y="2730252"/>
            <a:ext cx="4658088" cy="4091686"/>
          </a:xfrm>
          <a:prstGeom prst="rect">
            <a:avLst/>
          </a:prstGeom>
        </p:spPr>
      </p:pic>
      <p:sp>
        <p:nvSpPr>
          <p:cNvPr id="8" name="TextBox 2">
            <a:extLst>
              <a:ext uri="{FF2B5EF4-FFF2-40B4-BE49-F238E27FC236}">
                <a16:creationId xmlns:a16="http://schemas.microsoft.com/office/drawing/2014/main" id="{B0ADBD6C-B371-5741-559E-F8529201749F}"/>
              </a:ext>
            </a:extLst>
          </p:cNvPr>
          <p:cNvSpPr txBox="1"/>
          <p:nvPr/>
        </p:nvSpPr>
        <p:spPr>
          <a:xfrm>
            <a:off x="4427028" y="2571498"/>
            <a:ext cx="59155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i="1">
                <a:latin typeface="Arial Nova" panose="020B0504020202020204" pitchFamily="34" charset="0"/>
              </a:rPr>
              <a:t>Change in value of residential mortgage loans outstanding, Q4 2013 – Q4 2021</a:t>
            </a:r>
          </a:p>
        </p:txBody>
      </p:sp>
      <p:pic>
        <p:nvPicPr>
          <p:cNvPr id="9" name="Picture 8" descr="Table&#10;&#10;Description automatically generated with medium confidence">
            <a:extLst>
              <a:ext uri="{FF2B5EF4-FFF2-40B4-BE49-F238E27FC236}">
                <a16:creationId xmlns:a16="http://schemas.microsoft.com/office/drawing/2014/main" id="{8E2DD470-2F83-602B-6488-1E355DE61837}"/>
              </a:ext>
            </a:extLst>
          </p:cNvPr>
          <p:cNvPicPr>
            <a:picLocks noChangeAspect="1"/>
          </p:cNvPicPr>
          <p:nvPr/>
        </p:nvPicPr>
        <p:blipFill rotWithShape="1">
          <a:blip r:embed="rId4">
            <a:extLst>
              <a:ext uri="{28A0092B-C50C-407E-A947-70E740481C1C}">
                <a14:useLocalDpi xmlns:a14="http://schemas.microsoft.com/office/drawing/2010/main" val="0"/>
              </a:ext>
            </a:extLst>
          </a:blip>
          <a:srcRect r="33432"/>
          <a:stretch/>
        </p:blipFill>
        <p:spPr>
          <a:xfrm>
            <a:off x="9662136" y="4312323"/>
            <a:ext cx="1557991" cy="2055847"/>
          </a:xfrm>
          <a:prstGeom prst="rect">
            <a:avLst/>
          </a:prstGeom>
        </p:spPr>
      </p:pic>
    </p:spTree>
    <p:extLst>
      <p:ext uri="{BB962C8B-B14F-4D97-AF65-F5344CB8AC3E}">
        <p14:creationId xmlns:p14="http://schemas.microsoft.com/office/powerpoint/2010/main" val="6487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F8F667-B4F7-F833-BD98-30B668BA57CC}"/>
              </a:ext>
            </a:extLst>
          </p:cNvPr>
          <p:cNvSpPr>
            <a:spLocks noGrp="1"/>
          </p:cNvSpPr>
          <p:nvPr>
            <p:ph type="body" sz="quarter" idx="12"/>
          </p:nvPr>
        </p:nvSpPr>
        <p:spPr/>
        <p:txBody>
          <a:bodyPr numCol="1"/>
          <a:lstStyle/>
          <a:p>
            <a:pPr marL="285750" indent="-285750">
              <a:buFont typeface="Arial" panose="020B0604020202020204" pitchFamily="34" charset="0"/>
              <a:buChar char="•"/>
            </a:pPr>
            <a:r>
              <a:rPr lang="en-GB"/>
              <a:t>Using essential expenditure modelling, market rent in new-builds in high-growth areas is unaffordable for the average LBWF resident based on median earnings.</a:t>
            </a:r>
          </a:p>
          <a:p>
            <a:pPr marL="285750" indent="-285750">
              <a:buFont typeface="Arial" panose="020B0604020202020204" pitchFamily="34" charset="0"/>
              <a:buChar char="•"/>
            </a:pPr>
            <a:r>
              <a:rPr lang="en-GB"/>
              <a:t>The unaffordability of market rate housing increases the importance of tenure diversity in catering for needs across the income distribution. </a:t>
            </a:r>
          </a:p>
          <a:p>
            <a:pPr marL="285750" indent="-285750">
              <a:buFont typeface="Arial" panose="020B0604020202020204" pitchFamily="34" charset="0"/>
              <a:buChar char="•"/>
            </a:pPr>
            <a:endParaRPr lang="en-GB"/>
          </a:p>
        </p:txBody>
      </p:sp>
      <p:sp>
        <p:nvSpPr>
          <p:cNvPr id="3" name="Title 2">
            <a:extLst>
              <a:ext uri="{FF2B5EF4-FFF2-40B4-BE49-F238E27FC236}">
                <a16:creationId xmlns:a16="http://schemas.microsoft.com/office/drawing/2014/main" id="{2E9F50F5-0111-CAB8-3A28-65E51A668576}"/>
              </a:ext>
            </a:extLst>
          </p:cNvPr>
          <p:cNvSpPr>
            <a:spLocks noGrp="1"/>
          </p:cNvSpPr>
          <p:nvPr>
            <p:ph type="title"/>
          </p:nvPr>
        </p:nvSpPr>
        <p:spPr/>
        <p:txBody>
          <a:bodyPr/>
          <a:lstStyle/>
          <a:p>
            <a:r>
              <a:rPr lang="en-GB"/>
              <a:t>Now, much new-build market housing is unaffordable to the average resident </a:t>
            </a:r>
          </a:p>
        </p:txBody>
      </p:sp>
      <p:sp>
        <p:nvSpPr>
          <p:cNvPr id="4" name="Text Placeholder 3">
            <a:extLst>
              <a:ext uri="{FF2B5EF4-FFF2-40B4-BE49-F238E27FC236}">
                <a16:creationId xmlns:a16="http://schemas.microsoft.com/office/drawing/2014/main" id="{85C51AFF-BE31-A4EB-5CEE-FED123E26962}"/>
              </a:ext>
            </a:extLst>
          </p:cNvPr>
          <p:cNvSpPr>
            <a:spLocks noGrp="1"/>
          </p:cNvSpPr>
          <p:nvPr>
            <p:ph type="body" sz="quarter" idx="10"/>
          </p:nvPr>
        </p:nvSpPr>
        <p:spPr/>
        <p:txBody>
          <a:bodyPr/>
          <a:lstStyle/>
          <a:p>
            <a:r>
              <a:rPr lang="en-GB"/>
              <a:t>1. Evidence recap</a:t>
            </a:r>
          </a:p>
          <a:p>
            <a:endParaRPr lang="en-GB"/>
          </a:p>
        </p:txBody>
      </p:sp>
      <p:sp>
        <p:nvSpPr>
          <p:cNvPr id="18" name="Text Placeholder 4">
            <a:extLst>
              <a:ext uri="{FF2B5EF4-FFF2-40B4-BE49-F238E27FC236}">
                <a16:creationId xmlns:a16="http://schemas.microsoft.com/office/drawing/2014/main" id="{15C16A1F-2DDA-A1FD-7E36-30B11B8BF224}"/>
              </a:ext>
            </a:extLst>
          </p:cNvPr>
          <p:cNvSpPr txBox="1">
            <a:spLocks/>
          </p:cNvSpPr>
          <p:nvPr/>
        </p:nvSpPr>
        <p:spPr>
          <a:xfrm>
            <a:off x="1411335" y="6143401"/>
            <a:ext cx="2831774" cy="496341"/>
          </a:xfrm>
          <a:prstGeom prst="rect">
            <a:avLst/>
          </a:prstGeom>
        </p:spPr>
        <p:txBody>
          <a:bodyPr vert="horz" lIns="0" tIns="0" rIns="0" bIns="0" rtlCol="0" anchor="b">
            <a:no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800" kern="1200">
                <a:solidFill>
                  <a:schemeClr val="bg1">
                    <a:lumMod val="50000"/>
                  </a:schemeClr>
                </a:solidFill>
                <a:latin typeface="Arial Nova" panose="020B05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900" kern="1200">
                <a:solidFill>
                  <a:schemeClr val="bg1">
                    <a:lumMod val="65000"/>
                  </a:schemeClr>
                </a:solidFill>
                <a:latin typeface="Arial Nova" panose="020B05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900" kern="1200">
                <a:solidFill>
                  <a:schemeClr val="bg1">
                    <a:lumMod val="65000"/>
                  </a:schemeClr>
                </a:solidFill>
                <a:latin typeface="Arial Nova" panose="020B05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bg1">
                    <a:lumMod val="65000"/>
                  </a:schemeClr>
                </a:solidFill>
                <a:latin typeface="Arial Nova" panose="020B05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bg1">
                    <a:lumMod val="65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a:t>
            </a:r>
          </a:p>
        </p:txBody>
      </p:sp>
      <p:pic>
        <p:nvPicPr>
          <p:cNvPr id="19" name="Picture 18" descr="Map&#10;&#10;Description automatically generated">
            <a:extLst>
              <a:ext uri="{FF2B5EF4-FFF2-40B4-BE49-F238E27FC236}">
                <a16:creationId xmlns:a16="http://schemas.microsoft.com/office/drawing/2014/main" id="{9ADCF06E-14FA-CCCA-7E75-964D6DFF8894}"/>
              </a:ext>
            </a:extLst>
          </p:cNvPr>
          <p:cNvPicPr>
            <a:picLocks noChangeAspect="1"/>
          </p:cNvPicPr>
          <p:nvPr/>
        </p:nvPicPr>
        <p:blipFill rotWithShape="1">
          <a:blip r:embed="rId2">
            <a:extLst>
              <a:ext uri="{28A0092B-C50C-407E-A947-70E740481C1C}">
                <a14:useLocalDpi xmlns:a14="http://schemas.microsoft.com/office/drawing/2010/main" val="0"/>
              </a:ext>
            </a:extLst>
          </a:blip>
          <a:srcRect l="25348" r="35955" b="4019"/>
          <a:stretch/>
        </p:blipFill>
        <p:spPr>
          <a:xfrm>
            <a:off x="2952728" y="2071237"/>
            <a:ext cx="2689270" cy="4716913"/>
          </a:xfrm>
          <a:prstGeom prst="rect">
            <a:avLst/>
          </a:prstGeom>
        </p:spPr>
      </p:pic>
      <p:sp>
        <p:nvSpPr>
          <p:cNvPr id="20" name="TextBox 19">
            <a:extLst>
              <a:ext uri="{FF2B5EF4-FFF2-40B4-BE49-F238E27FC236}">
                <a16:creationId xmlns:a16="http://schemas.microsoft.com/office/drawing/2014/main" id="{49815387-6DA8-B3F0-3167-26E7E5F94ABF}"/>
              </a:ext>
            </a:extLst>
          </p:cNvPr>
          <p:cNvSpPr txBox="1"/>
          <p:nvPr/>
        </p:nvSpPr>
        <p:spPr>
          <a:xfrm>
            <a:off x="385642" y="2060589"/>
            <a:ext cx="5264253" cy="276999"/>
          </a:xfrm>
          <a:prstGeom prst="rect">
            <a:avLst/>
          </a:prstGeom>
          <a:noFill/>
        </p:spPr>
        <p:txBody>
          <a:bodyPr wrap="square">
            <a:spAutoFit/>
          </a:bodyPr>
          <a:lstStyle>
            <a:defPPr>
              <a:defRPr lang="en-US"/>
            </a:defPPr>
            <a:lvl1pPr>
              <a:defRPr sz="1050" i="1"/>
            </a:lvl1pPr>
          </a:lstStyle>
          <a:p>
            <a:r>
              <a:rPr lang="en-GB" sz="1200">
                <a:latin typeface="Arial Nova" panose="020B0504020202020204" pitchFamily="34" charset="0"/>
              </a:rPr>
              <a:t>Market housing completed between 2011 and 2021</a:t>
            </a:r>
          </a:p>
        </p:txBody>
      </p:sp>
      <p:pic>
        <p:nvPicPr>
          <p:cNvPr id="21" name="Picture 20" descr="Map&#10;&#10;Description automatically generated">
            <a:extLst>
              <a:ext uri="{FF2B5EF4-FFF2-40B4-BE49-F238E27FC236}">
                <a16:creationId xmlns:a16="http://schemas.microsoft.com/office/drawing/2014/main" id="{67AA2435-E32C-EA88-3AA2-E05F0955A46B}"/>
              </a:ext>
            </a:extLst>
          </p:cNvPr>
          <p:cNvPicPr>
            <a:picLocks noChangeAspect="1"/>
          </p:cNvPicPr>
          <p:nvPr/>
        </p:nvPicPr>
        <p:blipFill rotWithShape="1">
          <a:blip r:embed="rId2">
            <a:extLst>
              <a:ext uri="{28A0092B-C50C-407E-A947-70E740481C1C}">
                <a14:useLocalDpi xmlns:a14="http://schemas.microsoft.com/office/drawing/2010/main" val="0"/>
              </a:ext>
            </a:extLst>
          </a:blip>
          <a:srcRect l="68661" t="58194" r="11499" b="6936"/>
          <a:stretch/>
        </p:blipFill>
        <p:spPr>
          <a:xfrm>
            <a:off x="1176192" y="4980677"/>
            <a:ext cx="1447685" cy="1799309"/>
          </a:xfrm>
          <a:prstGeom prst="rect">
            <a:avLst/>
          </a:prstGeom>
        </p:spPr>
      </p:pic>
      <p:sp>
        <p:nvSpPr>
          <p:cNvPr id="22" name="TextBox 21">
            <a:extLst>
              <a:ext uri="{FF2B5EF4-FFF2-40B4-BE49-F238E27FC236}">
                <a16:creationId xmlns:a16="http://schemas.microsoft.com/office/drawing/2014/main" id="{DDFFF009-0D3C-CB33-068D-050F6F55A3F6}"/>
              </a:ext>
            </a:extLst>
          </p:cNvPr>
          <p:cNvSpPr txBox="1"/>
          <p:nvPr/>
        </p:nvSpPr>
        <p:spPr>
          <a:xfrm>
            <a:off x="6552616" y="2226346"/>
            <a:ext cx="3695185" cy="2723823"/>
          </a:xfrm>
          <a:prstGeom prst="rect">
            <a:avLst/>
          </a:prstGeom>
          <a:noFill/>
        </p:spPr>
        <p:txBody>
          <a:bodyPr wrap="square" rtlCol="0">
            <a:spAutoFit/>
          </a:bodyPr>
          <a:lstStyle/>
          <a:p>
            <a:pPr algn="just"/>
            <a:r>
              <a:rPr lang="en-GB" sz="1200" b="1">
                <a:solidFill>
                  <a:schemeClr val="accent2">
                    <a:lumMod val="50000"/>
                  </a:schemeClr>
                </a:solidFill>
                <a:latin typeface="Arial Nova" panose="020B0504020202020204" pitchFamily="34" charset="0"/>
              </a:rPr>
              <a:t>Blackhorse Road</a:t>
            </a:r>
          </a:p>
          <a:p>
            <a:pPr algn="just"/>
            <a:endParaRPr lang="en-GB" sz="1100">
              <a:latin typeface="Arial Nova" panose="020B0504020202020204" pitchFamily="34" charset="0"/>
            </a:endParaRPr>
          </a:p>
          <a:p>
            <a:pPr algn="just"/>
            <a:r>
              <a:rPr lang="en-GB" sz="1050" b="1">
                <a:latin typeface="Arial Nova" panose="020B0504020202020204" pitchFamily="34" charset="0"/>
              </a:rPr>
              <a:t>Equipment Works</a:t>
            </a:r>
          </a:p>
          <a:p>
            <a:pPr algn="just"/>
            <a:r>
              <a:rPr lang="en-GB" sz="1050">
                <a:latin typeface="Arial Nova" panose="020B0504020202020204" pitchFamily="34" charset="0"/>
              </a:rPr>
              <a:t>Studio from £1,695/month</a:t>
            </a:r>
          </a:p>
          <a:p>
            <a:pPr algn="just"/>
            <a:r>
              <a:rPr lang="en-GB" sz="1050">
                <a:latin typeface="Arial Nova" panose="020B0504020202020204" pitchFamily="34" charset="0"/>
              </a:rPr>
              <a:t>– one person would require an income of £47,000</a:t>
            </a:r>
          </a:p>
          <a:p>
            <a:pPr algn="just"/>
            <a:r>
              <a:rPr lang="en-GB" sz="1050">
                <a:latin typeface="Arial Nova" panose="020B0504020202020204" pitchFamily="34" charset="0"/>
              </a:rPr>
              <a:t>£1,925 for a one bed </a:t>
            </a:r>
          </a:p>
          <a:p>
            <a:pPr algn="just"/>
            <a:r>
              <a:rPr lang="en-GB" sz="1050">
                <a:latin typeface="Arial Nova" panose="020B0504020202020204" pitchFamily="34" charset="0"/>
              </a:rPr>
              <a:t>– two people would require an income of £50,000</a:t>
            </a:r>
          </a:p>
          <a:p>
            <a:pPr algn="just"/>
            <a:endParaRPr lang="en-GB" sz="1050">
              <a:latin typeface="Arial Nova" panose="020B0504020202020204" pitchFamily="34" charset="0"/>
            </a:endParaRPr>
          </a:p>
          <a:p>
            <a:pPr algn="just"/>
            <a:r>
              <a:rPr lang="en-GB" sz="1050" b="1">
                <a:latin typeface="Arial Nova" panose="020B0504020202020204" pitchFamily="34" charset="0"/>
              </a:rPr>
              <a:t>Blackhorse Mills </a:t>
            </a:r>
          </a:p>
          <a:p>
            <a:pPr algn="just"/>
            <a:r>
              <a:rPr lang="en-GB" sz="1050">
                <a:latin typeface="Arial Nova" panose="020B0504020202020204" pitchFamily="34" charset="0"/>
              </a:rPr>
              <a:t>1-bedroom property from £1,650/month</a:t>
            </a:r>
          </a:p>
          <a:p>
            <a:pPr marL="171450" indent="-171450" algn="just">
              <a:buFontTx/>
              <a:buChar char="-"/>
            </a:pPr>
            <a:r>
              <a:rPr lang="en-GB" sz="1050">
                <a:latin typeface="Arial Nova" panose="020B0504020202020204" pitchFamily="34" charset="0"/>
              </a:rPr>
              <a:t>One person would require an income of £50,000</a:t>
            </a:r>
          </a:p>
          <a:p>
            <a:pPr algn="just"/>
            <a:r>
              <a:rPr lang="en-GB" sz="1050">
                <a:latin typeface="Arial Nova" panose="020B0504020202020204" pitchFamily="34" charset="0"/>
              </a:rPr>
              <a:t>3-bedroom property available from £2,700/month</a:t>
            </a:r>
          </a:p>
          <a:p>
            <a:pPr marL="171450" indent="-171450" algn="just">
              <a:buFontTx/>
              <a:buChar char="-"/>
            </a:pPr>
            <a:r>
              <a:rPr lang="en-GB" sz="1050">
                <a:latin typeface="Arial Nova" panose="020B0504020202020204" pitchFamily="34" charset="0"/>
              </a:rPr>
              <a:t>Two parents with two children not receiving childcare would require an income of £74,000</a:t>
            </a:r>
          </a:p>
          <a:p>
            <a:pPr algn="just"/>
            <a:endParaRPr lang="en-GB" sz="1100">
              <a:latin typeface="Arial Nova" panose="020B0504020202020204" pitchFamily="34" charset="0"/>
            </a:endParaRPr>
          </a:p>
          <a:p>
            <a:pPr algn="just"/>
            <a:endParaRPr lang="en-GB" sz="1100">
              <a:latin typeface="Arial Nova" panose="020B0504020202020204" pitchFamily="34" charset="0"/>
            </a:endParaRPr>
          </a:p>
        </p:txBody>
      </p:sp>
      <p:sp>
        <p:nvSpPr>
          <p:cNvPr id="23" name="Rectangle 22">
            <a:extLst>
              <a:ext uri="{FF2B5EF4-FFF2-40B4-BE49-F238E27FC236}">
                <a16:creationId xmlns:a16="http://schemas.microsoft.com/office/drawing/2014/main" id="{ACAC6DC4-F1B1-D120-C17E-4F887CF6D583}"/>
              </a:ext>
            </a:extLst>
          </p:cNvPr>
          <p:cNvSpPr/>
          <p:nvPr/>
        </p:nvSpPr>
        <p:spPr>
          <a:xfrm>
            <a:off x="6476611" y="2144321"/>
            <a:ext cx="3810195" cy="253157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ova" panose="020B0504020202020204" pitchFamily="34" charset="0"/>
            </a:endParaRPr>
          </a:p>
        </p:txBody>
      </p:sp>
      <p:cxnSp>
        <p:nvCxnSpPr>
          <p:cNvPr id="24" name="Straight Connector 23">
            <a:extLst>
              <a:ext uri="{FF2B5EF4-FFF2-40B4-BE49-F238E27FC236}">
                <a16:creationId xmlns:a16="http://schemas.microsoft.com/office/drawing/2014/main" id="{CFD87C77-8BCE-0A2E-AACA-DC17C2B4D4B5}"/>
              </a:ext>
            </a:extLst>
          </p:cNvPr>
          <p:cNvCxnSpPr>
            <a:cxnSpLocks/>
            <a:endCxn id="23" idx="1"/>
          </p:cNvCxnSpPr>
          <p:nvPr/>
        </p:nvCxnSpPr>
        <p:spPr>
          <a:xfrm flipV="1">
            <a:off x="3585627" y="3410107"/>
            <a:ext cx="2890984" cy="1635239"/>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37F4FAD-CA60-584D-F522-B5FEA652D432}"/>
              </a:ext>
            </a:extLst>
          </p:cNvPr>
          <p:cNvSpPr txBox="1"/>
          <p:nvPr/>
        </p:nvSpPr>
        <p:spPr>
          <a:xfrm>
            <a:off x="6535582" y="4777316"/>
            <a:ext cx="3692251" cy="1892826"/>
          </a:xfrm>
          <a:prstGeom prst="rect">
            <a:avLst/>
          </a:prstGeom>
          <a:noFill/>
        </p:spPr>
        <p:txBody>
          <a:bodyPr wrap="square" rtlCol="0">
            <a:spAutoFit/>
          </a:bodyPr>
          <a:lstStyle/>
          <a:p>
            <a:r>
              <a:rPr lang="en-GB" sz="1100" b="1">
                <a:solidFill>
                  <a:srgbClr val="A4C8C8"/>
                </a:solidFill>
                <a:latin typeface="Arial Nova" panose="020B0504020202020204" pitchFamily="34" charset="0"/>
              </a:rPr>
              <a:t>St James Street</a:t>
            </a:r>
          </a:p>
          <a:p>
            <a:endParaRPr lang="en-GB" sz="1100">
              <a:latin typeface="Arial Nova" panose="020B0504020202020204" pitchFamily="34" charset="0"/>
            </a:endParaRPr>
          </a:p>
          <a:p>
            <a:r>
              <a:rPr lang="en-GB" sz="1050" b="1" err="1">
                <a:latin typeface="Arial Nova" panose="020B0504020202020204" pitchFamily="34" charset="0"/>
              </a:rPr>
              <a:t>Ralley</a:t>
            </a:r>
            <a:r>
              <a:rPr lang="en-GB" sz="1050" b="1">
                <a:latin typeface="Arial Nova" panose="020B0504020202020204" pitchFamily="34" charset="0"/>
              </a:rPr>
              <a:t> Building</a:t>
            </a:r>
          </a:p>
          <a:p>
            <a:r>
              <a:rPr lang="en-GB" sz="1050">
                <a:latin typeface="Arial Nova" panose="020B0504020202020204" pitchFamily="34" charset="0"/>
              </a:rPr>
              <a:t>Studio from £1,050/month</a:t>
            </a:r>
          </a:p>
          <a:p>
            <a:pPr marL="171450" indent="-171450">
              <a:buFontTx/>
              <a:buChar char="-"/>
            </a:pPr>
            <a:r>
              <a:rPr lang="en-GB" sz="1050">
                <a:latin typeface="Arial Nova" panose="020B0504020202020204" pitchFamily="34" charset="0"/>
              </a:rPr>
              <a:t>One person would require an income of £35,000</a:t>
            </a:r>
          </a:p>
          <a:p>
            <a:endParaRPr lang="en-GB" sz="1050">
              <a:latin typeface="Arial Nova" panose="020B0504020202020204" pitchFamily="34" charset="0"/>
            </a:endParaRPr>
          </a:p>
          <a:p>
            <a:r>
              <a:rPr lang="en-GB" sz="1050" b="1">
                <a:latin typeface="Arial Nova" panose="020B0504020202020204" pitchFamily="34" charset="0"/>
              </a:rPr>
              <a:t>Essex Brewery</a:t>
            </a:r>
          </a:p>
          <a:p>
            <a:r>
              <a:rPr lang="en-GB" sz="1050">
                <a:latin typeface="Arial Nova" panose="020B0504020202020204" pitchFamily="34" charset="0"/>
              </a:rPr>
              <a:t>2 bed from £1,625/month</a:t>
            </a:r>
          </a:p>
          <a:p>
            <a:pPr marL="171450" indent="-171450">
              <a:buFontTx/>
              <a:buChar char="-"/>
            </a:pPr>
            <a:r>
              <a:rPr lang="en-GB" sz="1050">
                <a:latin typeface="Arial Nova" panose="020B0504020202020204" pitchFamily="34" charset="0"/>
              </a:rPr>
              <a:t>Two parents with a child under 2 in full time childcare would require an income of £67,000</a:t>
            </a:r>
          </a:p>
          <a:p>
            <a:pPr marL="171450" indent="-171450">
              <a:buFontTx/>
              <a:buChar char="-"/>
            </a:pPr>
            <a:endParaRPr lang="en-GB" sz="1100">
              <a:latin typeface="Arial Nova" panose="020B0504020202020204" pitchFamily="34" charset="0"/>
            </a:endParaRPr>
          </a:p>
        </p:txBody>
      </p:sp>
      <p:grpSp>
        <p:nvGrpSpPr>
          <p:cNvPr id="26" name="Group 25">
            <a:extLst>
              <a:ext uri="{FF2B5EF4-FFF2-40B4-BE49-F238E27FC236}">
                <a16:creationId xmlns:a16="http://schemas.microsoft.com/office/drawing/2014/main" id="{95764763-48B3-A049-A557-8F44EBA553E1}"/>
              </a:ext>
            </a:extLst>
          </p:cNvPr>
          <p:cNvGrpSpPr/>
          <p:nvPr/>
        </p:nvGrpSpPr>
        <p:grpSpPr>
          <a:xfrm>
            <a:off x="1218460" y="2876583"/>
            <a:ext cx="1799309" cy="1799309"/>
            <a:chOff x="8801100" y="1314450"/>
            <a:chExt cx="1846800" cy="2409408"/>
          </a:xfrm>
          <a:solidFill>
            <a:schemeClr val="bg1">
              <a:lumMod val="85000"/>
            </a:schemeClr>
          </a:solidFill>
        </p:grpSpPr>
        <p:sp>
          <p:nvSpPr>
            <p:cNvPr id="27" name="Oval 26">
              <a:extLst>
                <a:ext uri="{FF2B5EF4-FFF2-40B4-BE49-F238E27FC236}">
                  <a16:creationId xmlns:a16="http://schemas.microsoft.com/office/drawing/2014/main" id="{F4A54366-56C8-784F-D837-92CE571793D4}"/>
                </a:ext>
              </a:extLst>
            </p:cNvPr>
            <p:cNvSpPr/>
            <p:nvPr/>
          </p:nvSpPr>
          <p:spPr>
            <a:xfrm>
              <a:off x="8801100" y="1314450"/>
              <a:ext cx="1846800" cy="2409408"/>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ova" panose="020B0504020202020204" pitchFamily="34" charset="0"/>
              </a:endParaRPr>
            </a:p>
          </p:txBody>
        </p:sp>
        <p:sp>
          <p:nvSpPr>
            <p:cNvPr id="28" name="TextBox 27">
              <a:extLst>
                <a:ext uri="{FF2B5EF4-FFF2-40B4-BE49-F238E27FC236}">
                  <a16:creationId xmlns:a16="http://schemas.microsoft.com/office/drawing/2014/main" id="{C9C6565B-F8F3-24F0-0808-59152027E480}"/>
                </a:ext>
              </a:extLst>
            </p:cNvPr>
            <p:cNvSpPr txBox="1"/>
            <p:nvPr/>
          </p:nvSpPr>
          <p:spPr>
            <a:xfrm>
              <a:off x="9066585" y="1686435"/>
              <a:ext cx="1333501" cy="1710363"/>
            </a:xfrm>
            <a:prstGeom prst="rect">
              <a:avLst/>
            </a:prstGeom>
            <a:noFill/>
            <a:ln>
              <a:noFill/>
            </a:ln>
          </p:spPr>
          <p:txBody>
            <a:bodyPr wrap="square" rtlCol="0">
              <a:spAutoFit/>
            </a:bodyPr>
            <a:lstStyle/>
            <a:p>
              <a:pPr algn="ctr"/>
              <a:r>
                <a:rPr lang="en-GB" sz="1100" b="1">
                  <a:solidFill>
                    <a:schemeClr val="accent1"/>
                  </a:solidFill>
                  <a:latin typeface="Arial Nova" panose="020B0504020202020204" pitchFamily="34" charset="0"/>
                </a:rPr>
                <a:t>£40,003 </a:t>
              </a:r>
              <a:r>
                <a:rPr lang="en-GB" sz="1100">
                  <a:latin typeface="Arial Nova" panose="020B0504020202020204" pitchFamily="34" charset="0"/>
                </a:rPr>
                <a:t>was the median gross annual salary in the London Borough of Waltham Forest in 2022</a:t>
              </a:r>
              <a:r>
                <a:rPr lang="en-GB" sz="1100" b="1">
                  <a:solidFill>
                    <a:schemeClr val="accent1"/>
                  </a:solidFill>
                  <a:latin typeface="Arial Nova" panose="020B0504020202020204" pitchFamily="34" charset="0"/>
                </a:rPr>
                <a:t> </a:t>
              </a:r>
              <a:endParaRPr lang="en-GB" sz="1100">
                <a:latin typeface="Arial Nova" panose="020B0504020202020204" pitchFamily="34" charset="0"/>
              </a:endParaRPr>
            </a:p>
          </p:txBody>
        </p:sp>
      </p:grpSp>
      <p:sp>
        <p:nvSpPr>
          <p:cNvPr id="29" name="Rectangle 28">
            <a:extLst>
              <a:ext uri="{FF2B5EF4-FFF2-40B4-BE49-F238E27FC236}">
                <a16:creationId xmlns:a16="http://schemas.microsoft.com/office/drawing/2014/main" id="{C083E7BD-8CE8-4E4B-8F5B-AA40E0F21E19}"/>
              </a:ext>
            </a:extLst>
          </p:cNvPr>
          <p:cNvSpPr/>
          <p:nvPr/>
        </p:nvSpPr>
        <p:spPr>
          <a:xfrm>
            <a:off x="6476610" y="4757917"/>
            <a:ext cx="3810195" cy="1762126"/>
          </a:xfrm>
          <a:prstGeom prst="rect">
            <a:avLst/>
          </a:prstGeom>
          <a:noFill/>
          <a:ln>
            <a:solidFill>
              <a:srgbClr val="A4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ova" panose="020B0504020202020204" pitchFamily="34" charset="0"/>
            </a:endParaRPr>
          </a:p>
        </p:txBody>
      </p:sp>
      <p:cxnSp>
        <p:nvCxnSpPr>
          <p:cNvPr id="30" name="Straight Connector 29">
            <a:extLst>
              <a:ext uri="{FF2B5EF4-FFF2-40B4-BE49-F238E27FC236}">
                <a16:creationId xmlns:a16="http://schemas.microsoft.com/office/drawing/2014/main" id="{49766BCA-57C9-4F06-3F07-33B21BD9A07D}"/>
              </a:ext>
            </a:extLst>
          </p:cNvPr>
          <p:cNvCxnSpPr>
            <a:cxnSpLocks/>
          </p:cNvCxnSpPr>
          <p:nvPr/>
        </p:nvCxnSpPr>
        <p:spPr>
          <a:xfrm flipV="1">
            <a:off x="3918296" y="5136698"/>
            <a:ext cx="2558313" cy="150769"/>
          </a:xfrm>
          <a:prstGeom prst="line">
            <a:avLst/>
          </a:prstGeom>
          <a:ln w="19050">
            <a:solidFill>
              <a:srgbClr val="A4C8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26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F25D-0EB4-6E4F-2FF6-6E2CC4EC5DD6}"/>
              </a:ext>
            </a:extLst>
          </p:cNvPr>
          <p:cNvSpPr>
            <a:spLocks noGrp="1"/>
          </p:cNvSpPr>
          <p:nvPr>
            <p:ph type="title"/>
          </p:nvPr>
        </p:nvSpPr>
        <p:spPr/>
        <p:txBody>
          <a:bodyPr/>
          <a:lstStyle/>
          <a:p>
            <a:r>
              <a:rPr lang="en-GB"/>
              <a:t>Despite broadly meeting targets, rising demand for statutory services </a:t>
            </a:r>
          </a:p>
        </p:txBody>
      </p:sp>
      <p:sp>
        <p:nvSpPr>
          <p:cNvPr id="3" name="Text Placeholder 2">
            <a:extLst>
              <a:ext uri="{FF2B5EF4-FFF2-40B4-BE49-F238E27FC236}">
                <a16:creationId xmlns:a16="http://schemas.microsoft.com/office/drawing/2014/main" id="{0E145E1D-68FC-6A34-F771-4D3D07915E1B}"/>
              </a:ext>
            </a:extLst>
          </p:cNvPr>
          <p:cNvSpPr>
            <a:spLocks noGrp="1"/>
          </p:cNvSpPr>
          <p:nvPr>
            <p:ph type="body" sz="quarter" idx="10"/>
          </p:nvPr>
        </p:nvSpPr>
        <p:spPr/>
        <p:txBody>
          <a:bodyPr/>
          <a:lstStyle/>
          <a:p>
            <a:r>
              <a:rPr lang="en-GB"/>
              <a:t>1. Evidence recap</a:t>
            </a:r>
          </a:p>
          <a:p>
            <a:endParaRPr lang="en-GB"/>
          </a:p>
        </p:txBody>
      </p:sp>
      <p:sp>
        <p:nvSpPr>
          <p:cNvPr id="4" name="Text Placeholder 3">
            <a:extLst>
              <a:ext uri="{FF2B5EF4-FFF2-40B4-BE49-F238E27FC236}">
                <a16:creationId xmlns:a16="http://schemas.microsoft.com/office/drawing/2014/main" id="{2CF28DB1-0500-24E6-96C6-447D3C407E1D}"/>
              </a:ext>
            </a:extLst>
          </p:cNvPr>
          <p:cNvSpPr>
            <a:spLocks noGrp="1"/>
          </p:cNvSpPr>
          <p:nvPr>
            <p:ph type="body" sz="quarter" idx="12"/>
          </p:nvPr>
        </p:nvSpPr>
        <p:spPr>
          <a:xfrm>
            <a:off x="213394" y="1535477"/>
            <a:ext cx="3605212" cy="4954587"/>
          </a:xfrm>
        </p:spPr>
        <p:txBody>
          <a:bodyPr/>
          <a:lstStyle/>
          <a:p>
            <a:pPr marL="285750" indent="-285750" algn="just">
              <a:buFont typeface="Arial" panose="020B0604020202020204" pitchFamily="34" charset="0"/>
              <a:buChar char="•"/>
            </a:pPr>
            <a:r>
              <a:rPr lang="en-GB"/>
              <a:t>Homelessness rates in Waltham Forest have increased by 55% since 2012</a:t>
            </a:r>
          </a:p>
          <a:p>
            <a:pPr marL="285750" indent="-285750" algn="just">
              <a:buFont typeface="Arial" panose="020B0604020202020204" pitchFamily="34" charset="0"/>
              <a:buChar char="•"/>
            </a:pPr>
            <a:r>
              <a:rPr lang="en-GB"/>
              <a:t>Overcrowding is also a major challenge – especially in the south of the borough</a:t>
            </a:r>
          </a:p>
          <a:p>
            <a:pPr marL="285750" indent="-285750" algn="just">
              <a:buFont typeface="Arial" panose="020B0604020202020204" pitchFamily="34" charset="0"/>
              <a:buChar char="•"/>
            </a:pPr>
            <a:r>
              <a:rPr lang="en-GB"/>
              <a:t>The most common reasons for residents being owed a duty by the local authority are:</a:t>
            </a:r>
          </a:p>
          <a:p>
            <a:pPr marL="971550" lvl="1" indent="-285750" algn="just"/>
            <a:r>
              <a:rPr lang="en-GB"/>
              <a:t>No longer being able to live with family/friends</a:t>
            </a:r>
          </a:p>
          <a:p>
            <a:pPr marL="971550" lvl="1" indent="-285750" algn="just"/>
            <a:r>
              <a:rPr lang="en-GB"/>
              <a:t>Private tenancy ending</a:t>
            </a:r>
          </a:p>
          <a:p>
            <a:endParaRPr lang="en-GB"/>
          </a:p>
        </p:txBody>
      </p:sp>
      <p:graphicFrame>
        <p:nvGraphicFramePr>
          <p:cNvPr id="5" name="Chart 4">
            <a:extLst>
              <a:ext uri="{FF2B5EF4-FFF2-40B4-BE49-F238E27FC236}">
                <a16:creationId xmlns:a16="http://schemas.microsoft.com/office/drawing/2014/main" id="{5DB1C3F0-672C-4731-351E-21EBA38FC67E}"/>
              </a:ext>
            </a:extLst>
          </p:cNvPr>
          <p:cNvGraphicFramePr/>
          <p:nvPr>
            <p:extLst>
              <p:ext uri="{D42A27DB-BD31-4B8C-83A1-F6EECF244321}">
                <p14:modId xmlns:p14="http://schemas.microsoft.com/office/powerpoint/2010/main" val="1960302687"/>
              </p:ext>
            </p:extLst>
          </p:nvPr>
        </p:nvGraphicFramePr>
        <p:xfrm>
          <a:off x="4098288" y="631034"/>
          <a:ext cx="4017012" cy="60715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DBF46C5-30AD-B0D0-AEEB-6387D58FA2C4}"/>
              </a:ext>
            </a:extLst>
          </p:cNvPr>
          <p:cNvSpPr txBox="1"/>
          <p:nvPr/>
        </p:nvSpPr>
        <p:spPr>
          <a:xfrm>
            <a:off x="4083943" y="215536"/>
            <a:ext cx="3021707" cy="461665"/>
          </a:xfrm>
          <a:prstGeom prst="rect">
            <a:avLst/>
          </a:prstGeom>
          <a:noFill/>
        </p:spPr>
        <p:txBody>
          <a:bodyPr wrap="square">
            <a:spAutoFit/>
          </a:bodyPr>
          <a:lstStyle>
            <a:defPPr>
              <a:defRPr lang="en-US"/>
            </a:defPPr>
            <a:lvl1pPr>
              <a:defRPr sz="1050" i="1"/>
            </a:lvl1pPr>
          </a:lstStyle>
          <a:p>
            <a:pPr algn="ctr"/>
            <a:r>
              <a:rPr lang="en-GB" sz="1200">
                <a:latin typeface="Arial Nova" panose="020B0504020202020204" pitchFamily="34" charset="0"/>
              </a:rPr>
              <a:t>Households assessed as homeless per (000s), 2019 v 2022</a:t>
            </a:r>
          </a:p>
        </p:txBody>
      </p:sp>
      <p:graphicFrame>
        <p:nvGraphicFramePr>
          <p:cNvPr id="7" name="Chart 6">
            <a:extLst>
              <a:ext uri="{FF2B5EF4-FFF2-40B4-BE49-F238E27FC236}">
                <a16:creationId xmlns:a16="http://schemas.microsoft.com/office/drawing/2014/main" id="{9172C020-AF33-3814-F02B-D73642D54B32}"/>
              </a:ext>
            </a:extLst>
          </p:cNvPr>
          <p:cNvGraphicFramePr/>
          <p:nvPr>
            <p:extLst>
              <p:ext uri="{D42A27DB-BD31-4B8C-83A1-F6EECF244321}">
                <p14:modId xmlns:p14="http://schemas.microsoft.com/office/powerpoint/2010/main" val="277934217"/>
              </p:ext>
            </p:extLst>
          </p:nvPr>
        </p:nvGraphicFramePr>
        <p:xfrm>
          <a:off x="8394982" y="540974"/>
          <a:ext cx="3307302" cy="57550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6A51FFA-FA01-15A0-56BC-10BC4183774F}"/>
              </a:ext>
            </a:extLst>
          </p:cNvPr>
          <p:cNvSpPr txBox="1"/>
          <p:nvPr/>
        </p:nvSpPr>
        <p:spPr>
          <a:xfrm>
            <a:off x="8394982" y="215535"/>
            <a:ext cx="3006045" cy="461665"/>
          </a:xfrm>
          <a:prstGeom prst="rect">
            <a:avLst/>
          </a:prstGeom>
          <a:noFill/>
        </p:spPr>
        <p:txBody>
          <a:bodyPr wrap="square">
            <a:spAutoFit/>
          </a:bodyPr>
          <a:lstStyle>
            <a:defPPr>
              <a:defRPr lang="en-US"/>
            </a:defPPr>
            <a:lvl1pPr>
              <a:defRPr sz="1050" i="1"/>
            </a:lvl1pPr>
          </a:lstStyle>
          <a:p>
            <a:pPr algn="ctr"/>
            <a:r>
              <a:rPr lang="en-GB" sz="1200">
                <a:latin typeface="Arial Nova" panose="020B0504020202020204" pitchFamily="34" charset="0"/>
              </a:rPr>
              <a:t>Proportion of households overcrowded, 2021</a:t>
            </a:r>
          </a:p>
        </p:txBody>
      </p:sp>
    </p:spTree>
    <p:extLst>
      <p:ext uri="{BB962C8B-B14F-4D97-AF65-F5344CB8AC3E}">
        <p14:creationId xmlns:p14="http://schemas.microsoft.com/office/powerpoint/2010/main" val="218506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54274-A482-74D4-53D5-F68BF518A086}"/>
              </a:ext>
            </a:extLst>
          </p:cNvPr>
          <p:cNvSpPr>
            <a:spLocks noGrp="1"/>
          </p:cNvSpPr>
          <p:nvPr>
            <p:ph type="body" sz="quarter" idx="12"/>
          </p:nvPr>
        </p:nvSpPr>
        <p:spPr/>
        <p:txBody>
          <a:bodyPr numCol="1"/>
          <a:lstStyle/>
          <a:p>
            <a:pPr marL="285750" indent="-285750">
              <a:buFont typeface="Arial" panose="020B0604020202020204" pitchFamily="34" charset="0"/>
              <a:buChar char="•"/>
            </a:pPr>
            <a:r>
              <a:rPr lang="en-GB"/>
              <a:t>Analysis of essential cost pressures show that a rounded view of affordability is required. </a:t>
            </a:r>
          </a:p>
          <a:p>
            <a:pPr marL="285750" indent="-285750">
              <a:buFont typeface="Arial" panose="020B0604020202020204" pitchFamily="34" charset="0"/>
              <a:buChar char="•"/>
            </a:pPr>
            <a:r>
              <a:rPr lang="en-GB"/>
              <a:t>This is particularly important when assessing the affordability of intermediate tenures such as Shared Ownership. </a:t>
            </a:r>
          </a:p>
        </p:txBody>
      </p:sp>
      <p:sp>
        <p:nvSpPr>
          <p:cNvPr id="3" name="Title 2">
            <a:extLst>
              <a:ext uri="{FF2B5EF4-FFF2-40B4-BE49-F238E27FC236}">
                <a16:creationId xmlns:a16="http://schemas.microsoft.com/office/drawing/2014/main" id="{9F100719-B63D-8353-7383-BB9C0E94BFD9}"/>
              </a:ext>
            </a:extLst>
          </p:cNvPr>
          <p:cNvSpPr>
            <a:spLocks noGrp="1"/>
          </p:cNvSpPr>
          <p:nvPr>
            <p:ph type="title"/>
          </p:nvPr>
        </p:nvSpPr>
        <p:spPr/>
        <p:txBody>
          <a:bodyPr/>
          <a:lstStyle/>
          <a:p>
            <a:r>
              <a:rPr lang="en-GB"/>
              <a:t>Being worsened by the cost of living crisis which could see multi-earner professional households fall into poverty</a:t>
            </a:r>
          </a:p>
        </p:txBody>
      </p:sp>
      <p:sp>
        <p:nvSpPr>
          <p:cNvPr id="4" name="Text Placeholder 3">
            <a:extLst>
              <a:ext uri="{FF2B5EF4-FFF2-40B4-BE49-F238E27FC236}">
                <a16:creationId xmlns:a16="http://schemas.microsoft.com/office/drawing/2014/main" id="{FA413B72-5270-1E40-07C9-FDD82B8A5EA3}"/>
              </a:ext>
            </a:extLst>
          </p:cNvPr>
          <p:cNvSpPr>
            <a:spLocks noGrp="1"/>
          </p:cNvSpPr>
          <p:nvPr>
            <p:ph type="body" sz="quarter" idx="10"/>
          </p:nvPr>
        </p:nvSpPr>
        <p:spPr/>
        <p:txBody>
          <a:bodyPr/>
          <a:lstStyle/>
          <a:p>
            <a:r>
              <a:rPr lang="en-GB"/>
              <a:t>1. Evidence recap</a:t>
            </a:r>
          </a:p>
          <a:p>
            <a:endParaRPr lang="en-GB"/>
          </a:p>
        </p:txBody>
      </p:sp>
      <p:sp>
        <p:nvSpPr>
          <p:cNvPr id="23" name="TextBox 22">
            <a:extLst>
              <a:ext uri="{FF2B5EF4-FFF2-40B4-BE49-F238E27FC236}">
                <a16:creationId xmlns:a16="http://schemas.microsoft.com/office/drawing/2014/main" id="{2E3746B7-0F32-D9E5-60F1-A830D9CECAFA}"/>
              </a:ext>
            </a:extLst>
          </p:cNvPr>
          <p:cNvSpPr txBox="1"/>
          <p:nvPr/>
        </p:nvSpPr>
        <p:spPr>
          <a:xfrm>
            <a:off x="1139035" y="3281375"/>
            <a:ext cx="2666999" cy="261610"/>
          </a:xfrm>
          <a:prstGeom prst="rect">
            <a:avLst/>
          </a:prstGeom>
          <a:noFill/>
        </p:spPr>
        <p:txBody>
          <a:bodyPr wrap="square" rtlCol="0">
            <a:spAutoFit/>
          </a:bodyPr>
          <a:lstStyle/>
          <a:p>
            <a:r>
              <a:rPr lang="en-GB" sz="1050" i="1">
                <a:solidFill>
                  <a:srgbClr val="1C1E1D"/>
                </a:solidFill>
                <a:latin typeface="Arial Nova"/>
              </a:rPr>
              <a:t>Income remaining after…</a:t>
            </a:r>
          </a:p>
        </p:txBody>
      </p:sp>
      <p:pic>
        <p:nvPicPr>
          <p:cNvPr id="24" name="Picture 23">
            <a:extLst>
              <a:ext uri="{FF2B5EF4-FFF2-40B4-BE49-F238E27FC236}">
                <a16:creationId xmlns:a16="http://schemas.microsoft.com/office/drawing/2014/main" id="{8AA2B2E1-EBF1-8D44-575A-1DB537F114C4}"/>
              </a:ext>
            </a:extLst>
          </p:cNvPr>
          <p:cNvPicPr>
            <a:picLocks noChangeAspect="1"/>
          </p:cNvPicPr>
          <p:nvPr/>
        </p:nvPicPr>
        <p:blipFill>
          <a:blip r:embed="rId2"/>
          <a:stretch>
            <a:fillRect/>
          </a:stretch>
        </p:blipFill>
        <p:spPr>
          <a:xfrm>
            <a:off x="1157507" y="3649609"/>
            <a:ext cx="9476548" cy="3156264"/>
          </a:xfrm>
          <a:prstGeom prst="rect">
            <a:avLst/>
          </a:prstGeom>
        </p:spPr>
      </p:pic>
      <p:sp>
        <p:nvSpPr>
          <p:cNvPr id="25" name="Oval 24">
            <a:extLst>
              <a:ext uri="{FF2B5EF4-FFF2-40B4-BE49-F238E27FC236}">
                <a16:creationId xmlns:a16="http://schemas.microsoft.com/office/drawing/2014/main" id="{E6A152CF-2A27-A565-24C0-ABA608E078BA}"/>
              </a:ext>
            </a:extLst>
          </p:cNvPr>
          <p:cNvSpPr/>
          <p:nvPr/>
        </p:nvSpPr>
        <p:spPr>
          <a:xfrm>
            <a:off x="5330115" y="2097290"/>
            <a:ext cx="1417652" cy="1417652"/>
          </a:xfrm>
          <a:prstGeom prst="ellipse">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FF8A8B"/>
                </a:solidFill>
                <a:effectLst/>
                <a:uLnTx/>
                <a:uFillTx/>
                <a:latin typeface="Arial Nova"/>
                <a:ea typeface="+mn-ea"/>
                <a:cs typeface="+mn-cs"/>
              </a:rPr>
              <a:t>35,700 households </a:t>
            </a:r>
            <a:r>
              <a:rPr kumimoji="0" lang="en-GB" sz="1100" b="0" i="0" u="none" strike="noStrike" kern="0" cap="none" spc="0" normalizeH="0" baseline="0" noProof="0">
                <a:ln>
                  <a:noFill/>
                </a:ln>
                <a:solidFill>
                  <a:srgbClr val="1C1E1D"/>
                </a:solidFill>
                <a:effectLst/>
                <a:uLnTx/>
                <a:uFillTx/>
                <a:latin typeface="Arial Nova"/>
                <a:ea typeface="+mn-ea"/>
                <a:cs typeface="+mn-cs"/>
              </a:rPr>
              <a:t>within Waltham Forest have dependent children</a:t>
            </a:r>
          </a:p>
        </p:txBody>
      </p:sp>
      <p:sp>
        <p:nvSpPr>
          <p:cNvPr id="26" name="Oval 25">
            <a:extLst>
              <a:ext uri="{FF2B5EF4-FFF2-40B4-BE49-F238E27FC236}">
                <a16:creationId xmlns:a16="http://schemas.microsoft.com/office/drawing/2014/main" id="{BBDA38D6-F6AF-0010-5D4C-DCEA400D1F1B}"/>
              </a:ext>
            </a:extLst>
          </p:cNvPr>
          <p:cNvSpPr/>
          <p:nvPr/>
        </p:nvSpPr>
        <p:spPr>
          <a:xfrm>
            <a:off x="7176699" y="2082929"/>
            <a:ext cx="1417652" cy="1417652"/>
          </a:xfrm>
          <a:prstGeom prst="ellipse">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FF8A8B"/>
                </a:solidFill>
                <a:effectLst/>
                <a:uLnTx/>
                <a:uFillTx/>
                <a:latin typeface="Arial Nova"/>
                <a:ea typeface="+mn-ea"/>
                <a:cs typeface="+mn-cs"/>
              </a:rPr>
              <a:t>30.9% of households </a:t>
            </a:r>
            <a:r>
              <a:rPr kumimoji="0" lang="en-GB" sz="1100" b="0" i="0" u="none" strike="noStrike" kern="0" cap="none" spc="0" normalizeH="0" baseline="0" noProof="0">
                <a:ln>
                  <a:noFill/>
                </a:ln>
                <a:solidFill>
                  <a:srgbClr val="1C1E1D"/>
                </a:solidFill>
                <a:effectLst/>
                <a:uLnTx/>
                <a:uFillTx/>
                <a:latin typeface="Arial Nova"/>
                <a:ea typeface="+mn-ea"/>
                <a:cs typeface="+mn-cs"/>
              </a:rPr>
              <a:t>in Waltham Forest live within homes which are two bed</a:t>
            </a:r>
          </a:p>
        </p:txBody>
      </p:sp>
      <p:sp>
        <p:nvSpPr>
          <p:cNvPr id="27" name="Oval 26">
            <a:extLst>
              <a:ext uri="{FF2B5EF4-FFF2-40B4-BE49-F238E27FC236}">
                <a16:creationId xmlns:a16="http://schemas.microsoft.com/office/drawing/2014/main" id="{3817B0BA-9AD8-6940-2D08-8F40B23CFC05}"/>
              </a:ext>
            </a:extLst>
          </p:cNvPr>
          <p:cNvSpPr/>
          <p:nvPr/>
        </p:nvSpPr>
        <p:spPr>
          <a:xfrm>
            <a:off x="9023284" y="2082929"/>
            <a:ext cx="1417652" cy="1417652"/>
          </a:xfrm>
          <a:prstGeom prst="ellipse">
            <a:avLst/>
          </a:prstGeom>
          <a:solidFill>
            <a:sysClr val="window" lastClr="FFFFFF">
              <a:lumMod val="85000"/>
            </a:sys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FF8A8B"/>
                </a:solidFill>
                <a:effectLst/>
                <a:uLnTx/>
                <a:uFillTx/>
                <a:latin typeface="Arial Nova"/>
                <a:ea typeface="+mn-ea"/>
                <a:cs typeface="+mn-cs"/>
              </a:rPr>
              <a:t>3,900 children </a:t>
            </a:r>
            <a:r>
              <a:rPr kumimoji="0" lang="en-GB" sz="1100" b="0" i="0" u="none" strike="noStrike" kern="0" cap="none" spc="0" normalizeH="0" baseline="0" noProof="0">
                <a:ln>
                  <a:noFill/>
                </a:ln>
                <a:solidFill>
                  <a:srgbClr val="1C1E1D"/>
                </a:solidFill>
                <a:effectLst/>
                <a:uLnTx/>
                <a:uFillTx/>
                <a:latin typeface="Arial Nova"/>
                <a:ea typeface="+mn-ea"/>
                <a:cs typeface="+mn-cs"/>
              </a:rPr>
              <a:t>are aged 2 in Waltham Forest, 3,619 aged 4</a:t>
            </a:r>
          </a:p>
        </p:txBody>
      </p:sp>
      <p:sp>
        <p:nvSpPr>
          <p:cNvPr id="28" name="TextBox 27">
            <a:extLst>
              <a:ext uri="{FF2B5EF4-FFF2-40B4-BE49-F238E27FC236}">
                <a16:creationId xmlns:a16="http://schemas.microsoft.com/office/drawing/2014/main" id="{19D38592-8D16-A6CE-78D6-3796FDED3373}"/>
              </a:ext>
            </a:extLst>
          </p:cNvPr>
          <p:cNvSpPr txBox="1"/>
          <p:nvPr/>
        </p:nvSpPr>
        <p:spPr>
          <a:xfrm>
            <a:off x="980749" y="2215026"/>
            <a:ext cx="3845092" cy="830997"/>
          </a:xfrm>
          <a:prstGeom prst="rect">
            <a:avLst/>
          </a:prstGeom>
          <a:noFill/>
        </p:spPr>
        <p:txBody>
          <a:bodyPr wrap="none" rtlCol="0">
            <a:spAutoFit/>
          </a:bodyPr>
          <a:lstStyle/>
          <a:p>
            <a:pPr marL="171450" indent="-171450">
              <a:buFont typeface="Arial" panose="020B0604020202020204" pitchFamily="34" charset="0"/>
              <a:buChar char="•"/>
            </a:pPr>
            <a:r>
              <a:rPr lang="en-GB" sz="1200">
                <a:solidFill>
                  <a:srgbClr val="FF8A8B"/>
                </a:solidFill>
                <a:latin typeface="Arial Nova"/>
              </a:rPr>
              <a:t>Teacher and Doctor</a:t>
            </a:r>
          </a:p>
          <a:p>
            <a:pPr marL="171450" indent="-171450">
              <a:buFont typeface="Arial" panose="020B0604020202020204" pitchFamily="34" charset="0"/>
              <a:buChar char="•"/>
            </a:pPr>
            <a:r>
              <a:rPr lang="en-GB" sz="1200">
                <a:solidFill>
                  <a:srgbClr val="FF8A8B"/>
                </a:solidFill>
                <a:latin typeface="Arial Nova"/>
              </a:rPr>
              <a:t>Annual earnings: £35,074 &amp; £40,257</a:t>
            </a:r>
          </a:p>
          <a:p>
            <a:pPr marL="171450" indent="-171450">
              <a:buFont typeface="Arial" panose="020B0604020202020204" pitchFamily="34" charset="0"/>
              <a:buChar char="•"/>
            </a:pPr>
            <a:r>
              <a:rPr lang="en-GB" sz="1200">
                <a:solidFill>
                  <a:srgbClr val="FF8A8B"/>
                </a:solidFill>
                <a:latin typeface="Arial Nova"/>
              </a:rPr>
              <a:t>Children aged 2 and 4, paying for full time childcare</a:t>
            </a:r>
          </a:p>
          <a:p>
            <a:pPr marL="171450" indent="-171450">
              <a:buFont typeface="Arial" panose="020B0604020202020204" pitchFamily="34" charset="0"/>
              <a:buChar char="•"/>
            </a:pPr>
            <a:r>
              <a:rPr lang="en-GB" sz="1200">
                <a:solidFill>
                  <a:srgbClr val="FF8A8B"/>
                </a:solidFill>
                <a:latin typeface="Arial Nova"/>
              </a:rPr>
              <a:t>Private renting a 2-bedroom house</a:t>
            </a:r>
          </a:p>
        </p:txBody>
      </p:sp>
      <p:cxnSp>
        <p:nvCxnSpPr>
          <p:cNvPr id="29" name="Straight Connector 28">
            <a:extLst>
              <a:ext uri="{FF2B5EF4-FFF2-40B4-BE49-F238E27FC236}">
                <a16:creationId xmlns:a16="http://schemas.microsoft.com/office/drawing/2014/main" id="{4E817D53-3B95-AA00-27FD-3CA7FEA6742A}"/>
              </a:ext>
            </a:extLst>
          </p:cNvPr>
          <p:cNvCxnSpPr>
            <a:cxnSpLocks/>
          </p:cNvCxnSpPr>
          <p:nvPr/>
        </p:nvCxnSpPr>
        <p:spPr>
          <a:xfrm flipV="1">
            <a:off x="10123268" y="4604814"/>
            <a:ext cx="0" cy="259286"/>
          </a:xfrm>
          <a:prstGeom prst="line">
            <a:avLst/>
          </a:prstGeom>
          <a:noFill/>
          <a:ln w="6350" cap="flat" cmpd="sng" algn="ctr">
            <a:solidFill>
              <a:srgbClr val="FF8A8B"/>
            </a:solidFill>
            <a:prstDash val="solid"/>
            <a:miter lim="800000"/>
          </a:ln>
          <a:effectLst/>
        </p:spPr>
      </p:cxnSp>
      <p:sp>
        <p:nvSpPr>
          <p:cNvPr id="30" name="TextBox 29">
            <a:extLst>
              <a:ext uri="{FF2B5EF4-FFF2-40B4-BE49-F238E27FC236}">
                <a16:creationId xmlns:a16="http://schemas.microsoft.com/office/drawing/2014/main" id="{A9643F41-F433-8B08-3475-BA73D9BB63E5}"/>
              </a:ext>
            </a:extLst>
          </p:cNvPr>
          <p:cNvSpPr txBox="1"/>
          <p:nvPr/>
        </p:nvSpPr>
        <p:spPr>
          <a:xfrm>
            <a:off x="7176699" y="3699307"/>
            <a:ext cx="3419164" cy="900246"/>
          </a:xfrm>
          <a:prstGeom prst="rect">
            <a:avLst/>
          </a:prstGeom>
          <a:solidFill>
            <a:sysClr val="window" lastClr="FFFFFF"/>
          </a:solidFill>
          <a:ln>
            <a:solidFill>
              <a:srgbClr val="FF8A8B"/>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1C1E1D"/>
                </a:solidFill>
                <a:effectLst/>
                <a:uLnTx/>
                <a:uFillTx/>
                <a:latin typeface="Arial Nova"/>
              </a:rPr>
              <a:t>Additional essential expenditure required to live in London as defined by Minimum Income Standards research 2021. It includes expenditure on things like social and cultural participation, personal goods and services and clothing.</a:t>
            </a:r>
          </a:p>
        </p:txBody>
      </p:sp>
    </p:spTree>
    <p:extLst>
      <p:ext uri="{BB962C8B-B14F-4D97-AF65-F5344CB8AC3E}">
        <p14:creationId xmlns:p14="http://schemas.microsoft.com/office/powerpoint/2010/main" val="127996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6A3E2-813B-A068-5A41-51D8341949F7}"/>
              </a:ext>
            </a:extLst>
          </p:cNvPr>
          <p:cNvSpPr>
            <a:spLocks noGrp="1"/>
          </p:cNvSpPr>
          <p:nvPr>
            <p:ph type="body" sz="quarter" idx="12"/>
          </p:nvPr>
        </p:nvSpPr>
        <p:spPr>
          <a:xfrm>
            <a:off x="4297391" y="241983"/>
            <a:ext cx="7696200" cy="1354137"/>
          </a:xfrm>
        </p:spPr>
        <p:txBody>
          <a:bodyPr numCol="1"/>
          <a:lstStyle/>
          <a:p>
            <a:pPr marL="285750" indent="-285750">
              <a:buFont typeface="Arial" panose="020B0604020202020204" pitchFamily="34" charset="0"/>
              <a:buChar char="•"/>
            </a:pPr>
            <a:r>
              <a:rPr lang="en-GB"/>
              <a:t>Close match between perception and reality in Waltham Forest. </a:t>
            </a:r>
          </a:p>
          <a:p>
            <a:pPr marL="285750" indent="-285750">
              <a:buFont typeface="Arial" panose="020B0604020202020204" pitchFamily="34" charset="0"/>
              <a:buChar char="•"/>
            </a:pPr>
            <a:r>
              <a:rPr lang="en-GB"/>
              <a:t>Much of the feedback is a reflection of the housing crisis challenge and the current difficult economic context. </a:t>
            </a:r>
          </a:p>
          <a:p>
            <a:pPr marL="285750" indent="-285750">
              <a:buFont typeface="Arial" panose="020B0604020202020204" pitchFamily="34" charset="0"/>
              <a:buChar char="•"/>
            </a:pPr>
            <a:r>
              <a:rPr lang="en-GB"/>
              <a:t>There was a lack of understanding about the council’s strategy and the constraints facing the borough.  </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sp>
        <p:nvSpPr>
          <p:cNvPr id="3" name="Title 2">
            <a:extLst>
              <a:ext uri="{FF2B5EF4-FFF2-40B4-BE49-F238E27FC236}">
                <a16:creationId xmlns:a16="http://schemas.microsoft.com/office/drawing/2014/main" id="{C458C19D-A044-34C4-21A4-236BE0AA965C}"/>
              </a:ext>
            </a:extLst>
          </p:cNvPr>
          <p:cNvSpPr>
            <a:spLocks noGrp="1"/>
          </p:cNvSpPr>
          <p:nvPr>
            <p:ph type="title"/>
          </p:nvPr>
        </p:nvSpPr>
        <p:spPr/>
        <p:txBody>
          <a:bodyPr/>
          <a:lstStyle/>
          <a:p>
            <a:r>
              <a:rPr lang="en-GB"/>
              <a:t>These changes are being felt keenly by residents</a:t>
            </a:r>
          </a:p>
        </p:txBody>
      </p:sp>
      <p:sp>
        <p:nvSpPr>
          <p:cNvPr id="4" name="Text Placeholder 3">
            <a:extLst>
              <a:ext uri="{FF2B5EF4-FFF2-40B4-BE49-F238E27FC236}">
                <a16:creationId xmlns:a16="http://schemas.microsoft.com/office/drawing/2014/main" id="{D75C06D7-0703-C6A4-5C6D-D4ED118F0589}"/>
              </a:ext>
            </a:extLst>
          </p:cNvPr>
          <p:cNvSpPr>
            <a:spLocks noGrp="1"/>
          </p:cNvSpPr>
          <p:nvPr>
            <p:ph type="body" sz="quarter" idx="10"/>
          </p:nvPr>
        </p:nvSpPr>
        <p:spPr/>
        <p:txBody>
          <a:bodyPr/>
          <a:lstStyle/>
          <a:p>
            <a:r>
              <a:rPr lang="en-GB"/>
              <a:t>1. Evidence recap</a:t>
            </a:r>
          </a:p>
          <a:p>
            <a:endParaRPr lang="en-GB"/>
          </a:p>
        </p:txBody>
      </p:sp>
      <p:sp>
        <p:nvSpPr>
          <p:cNvPr id="10" name="TextBox 9">
            <a:extLst>
              <a:ext uri="{FF2B5EF4-FFF2-40B4-BE49-F238E27FC236}">
                <a16:creationId xmlns:a16="http://schemas.microsoft.com/office/drawing/2014/main" id="{4C4ABB96-C03C-C0DF-FE3D-342A9E93FD12}"/>
              </a:ext>
            </a:extLst>
          </p:cNvPr>
          <p:cNvSpPr txBox="1"/>
          <p:nvPr/>
        </p:nvSpPr>
        <p:spPr>
          <a:xfrm>
            <a:off x="1149172" y="2035227"/>
            <a:ext cx="895137" cy="1446550"/>
          </a:xfrm>
          <a:prstGeom prst="rect">
            <a:avLst/>
          </a:prstGeom>
          <a:noFill/>
        </p:spPr>
        <p:txBody>
          <a:bodyPr wrap="square" rtlCol="0">
            <a:spAutoFit/>
          </a:bodyPr>
          <a:lstStyle/>
          <a:p>
            <a:r>
              <a:rPr lang="en-GB" sz="8800">
                <a:solidFill>
                  <a:prstClr val="white"/>
                </a:solidFill>
                <a:latin typeface="Arial Nova"/>
              </a:rPr>
              <a:t>“ </a:t>
            </a:r>
          </a:p>
        </p:txBody>
      </p:sp>
      <p:sp>
        <p:nvSpPr>
          <p:cNvPr id="11" name="Speech Bubble: Rectangle 10">
            <a:extLst>
              <a:ext uri="{FF2B5EF4-FFF2-40B4-BE49-F238E27FC236}">
                <a16:creationId xmlns:a16="http://schemas.microsoft.com/office/drawing/2014/main" id="{A0B4022B-4A4E-47BA-E8B0-8A9DC8F73DA4}"/>
              </a:ext>
            </a:extLst>
          </p:cNvPr>
          <p:cNvSpPr/>
          <p:nvPr/>
        </p:nvSpPr>
        <p:spPr>
          <a:xfrm>
            <a:off x="1125576" y="2171446"/>
            <a:ext cx="2967690" cy="1843988"/>
          </a:xfrm>
          <a:prstGeom prst="wedgeRectCallou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12" name="TextBox 11">
            <a:extLst>
              <a:ext uri="{FF2B5EF4-FFF2-40B4-BE49-F238E27FC236}">
                <a16:creationId xmlns:a16="http://schemas.microsoft.com/office/drawing/2014/main" id="{ADA7E4EF-ECFE-161B-E12C-44CEA11D62BC}"/>
              </a:ext>
            </a:extLst>
          </p:cNvPr>
          <p:cNvSpPr txBox="1"/>
          <p:nvPr/>
        </p:nvSpPr>
        <p:spPr>
          <a:xfrm>
            <a:off x="1367924" y="2610421"/>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13" name="TextBox 12">
            <a:extLst>
              <a:ext uri="{FF2B5EF4-FFF2-40B4-BE49-F238E27FC236}">
                <a16:creationId xmlns:a16="http://schemas.microsoft.com/office/drawing/2014/main" id="{199D0435-EC6E-0CCA-5896-6E344DED3E65}"/>
              </a:ext>
            </a:extLst>
          </p:cNvPr>
          <p:cNvSpPr txBox="1"/>
          <p:nvPr/>
        </p:nvSpPr>
        <p:spPr>
          <a:xfrm>
            <a:off x="1010950" y="2119076"/>
            <a:ext cx="895137" cy="1446550"/>
          </a:xfrm>
          <a:prstGeom prst="rect">
            <a:avLst/>
          </a:prstGeom>
          <a:noFill/>
        </p:spPr>
        <p:txBody>
          <a:bodyPr wrap="square" rtlCol="0">
            <a:spAutoFit/>
          </a:bodyPr>
          <a:lstStyle/>
          <a:p>
            <a:r>
              <a:rPr lang="en-GB" sz="8800">
                <a:solidFill>
                  <a:prstClr val="white"/>
                </a:solidFill>
                <a:latin typeface="Arial Nova"/>
              </a:rPr>
              <a:t>“ </a:t>
            </a:r>
          </a:p>
        </p:txBody>
      </p:sp>
      <p:sp>
        <p:nvSpPr>
          <p:cNvPr id="14" name="TextBox 13">
            <a:extLst>
              <a:ext uri="{FF2B5EF4-FFF2-40B4-BE49-F238E27FC236}">
                <a16:creationId xmlns:a16="http://schemas.microsoft.com/office/drawing/2014/main" id="{66EA0894-6421-C91C-D76A-89C8B7C882D3}"/>
              </a:ext>
            </a:extLst>
          </p:cNvPr>
          <p:cNvSpPr txBox="1"/>
          <p:nvPr/>
        </p:nvSpPr>
        <p:spPr>
          <a:xfrm>
            <a:off x="1234645" y="2442553"/>
            <a:ext cx="2853064" cy="1200329"/>
          </a:xfrm>
          <a:prstGeom prst="rect">
            <a:avLst/>
          </a:prstGeom>
          <a:noFill/>
        </p:spPr>
        <p:txBody>
          <a:bodyPr wrap="square" rtlCol="0">
            <a:spAutoFit/>
          </a:bodyPr>
          <a:lstStyle/>
          <a:p>
            <a:r>
              <a:rPr lang="en-GB" sz="1200" i="1">
                <a:solidFill>
                  <a:srgbClr val="1C1E1D"/>
                </a:solidFill>
                <a:latin typeface="Arial Nova"/>
              </a:rPr>
              <a:t>When I moved in it was cheaper you got a lot for your money, that’s changed now. </a:t>
            </a:r>
          </a:p>
          <a:p>
            <a:endParaRPr lang="en-GB" sz="1200">
              <a:solidFill>
                <a:srgbClr val="1C1E1D"/>
              </a:solidFill>
              <a:latin typeface="Arial Nova"/>
            </a:endParaRPr>
          </a:p>
          <a:p>
            <a:r>
              <a:rPr lang="en-GB" sz="1200" b="1">
                <a:solidFill>
                  <a:srgbClr val="FF8A8B"/>
                </a:solidFill>
                <a:latin typeface="Arial Nova"/>
              </a:rPr>
              <a:t>People who have health issues and / or additional needs Focus Group </a:t>
            </a:r>
          </a:p>
        </p:txBody>
      </p:sp>
      <p:sp>
        <p:nvSpPr>
          <p:cNvPr id="19" name="Speech Bubble: Rectangle 18">
            <a:extLst>
              <a:ext uri="{FF2B5EF4-FFF2-40B4-BE49-F238E27FC236}">
                <a16:creationId xmlns:a16="http://schemas.microsoft.com/office/drawing/2014/main" id="{03335A82-387A-C8B2-F3AA-9B4065EF28E8}"/>
              </a:ext>
            </a:extLst>
          </p:cNvPr>
          <p:cNvSpPr/>
          <p:nvPr/>
        </p:nvSpPr>
        <p:spPr>
          <a:xfrm>
            <a:off x="1120019" y="4370780"/>
            <a:ext cx="2967690" cy="1843988"/>
          </a:xfrm>
          <a:prstGeom prst="wedgeRectCallou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20" name="TextBox 19">
            <a:extLst>
              <a:ext uri="{FF2B5EF4-FFF2-40B4-BE49-F238E27FC236}">
                <a16:creationId xmlns:a16="http://schemas.microsoft.com/office/drawing/2014/main" id="{2B447D6A-8FA4-A2C2-8AC6-6AEE080D7B9E}"/>
              </a:ext>
            </a:extLst>
          </p:cNvPr>
          <p:cNvSpPr txBox="1"/>
          <p:nvPr/>
        </p:nvSpPr>
        <p:spPr>
          <a:xfrm>
            <a:off x="2826836" y="4549935"/>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21" name="TextBox 20">
            <a:extLst>
              <a:ext uri="{FF2B5EF4-FFF2-40B4-BE49-F238E27FC236}">
                <a16:creationId xmlns:a16="http://schemas.microsoft.com/office/drawing/2014/main" id="{B2A8D09D-3B3D-2D28-4FFB-713F578BC5B3}"/>
              </a:ext>
            </a:extLst>
          </p:cNvPr>
          <p:cNvSpPr txBox="1"/>
          <p:nvPr/>
        </p:nvSpPr>
        <p:spPr>
          <a:xfrm>
            <a:off x="1234645" y="4656992"/>
            <a:ext cx="2853064" cy="1015663"/>
          </a:xfrm>
          <a:prstGeom prst="rect">
            <a:avLst/>
          </a:prstGeom>
          <a:noFill/>
        </p:spPr>
        <p:txBody>
          <a:bodyPr wrap="square" rtlCol="0">
            <a:spAutoFit/>
          </a:bodyPr>
          <a:lstStyle/>
          <a:p>
            <a:r>
              <a:rPr lang="en-GB" sz="1200" i="1">
                <a:solidFill>
                  <a:srgbClr val="1C1E1D"/>
                </a:solidFill>
                <a:latin typeface="Arial Nova"/>
              </a:rPr>
              <a:t>Calling it affordable housing is a slap in the face to people living here.</a:t>
            </a:r>
          </a:p>
          <a:p>
            <a:endParaRPr lang="en-GB" sz="1200" i="1">
              <a:solidFill>
                <a:srgbClr val="1C1E1D"/>
              </a:solidFill>
              <a:latin typeface="Arial Nova"/>
            </a:endParaRPr>
          </a:p>
          <a:p>
            <a:r>
              <a:rPr lang="en-GB" sz="1200" b="1">
                <a:solidFill>
                  <a:srgbClr val="FF8A8B"/>
                </a:solidFill>
                <a:latin typeface="Arial Nova"/>
              </a:rPr>
              <a:t>Social Housing Focus Group Participant</a:t>
            </a:r>
          </a:p>
        </p:txBody>
      </p:sp>
      <p:sp>
        <p:nvSpPr>
          <p:cNvPr id="26" name="Speech Bubble: Rectangle 25">
            <a:extLst>
              <a:ext uri="{FF2B5EF4-FFF2-40B4-BE49-F238E27FC236}">
                <a16:creationId xmlns:a16="http://schemas.microsoft.com/office/drawing/2014/main" id="{A97EE001-4A61-D644-7FEC-1F58D0F136D8}"/>
              </a:ext>
            </a:extLst>
          </p:cNvPr>
          <p:cNvSpPr/>
          <p:nvPr/>
        </p:nvSpPr>
        <p:spPr>
          <a:xfrm>
            <a:off x="4775478" y="2171446"/>
            <a:ext cx="2967690" cy="1843988"/>
          </a:xfrm>
          <a:prstGeom prst="wedgeRectCallou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27" name="TextBox 26">
            <a:extLst>
              <a:ext uri="{FF2B5EF4-FFF2-40B4-BE49-F238E27FC236}">
                <a16:creationId xmlns:a16="http://schemas.microsoft.com/office/drawing/2014/main" id="{5F3BD21A-9CA7-EDB4-6B98-346B020463E3}"/>
              </a:ext>
            </a:extLst>
          </p:cNvPr>
          <p:cNvSpPr txBox="1"/>
          <p:nvPr/>
        </p:nvSpPr>
        <p:spPr>
          <a:xfrm>
            <a:off x="4836709" y="2171446"/>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28" name="TextBox 27">
            <a:extLst>
              <a:ext uri="{FF2B5EF4-FFF2-40B4-BE49-F238E27FC236}">
                <a16:creationId xmlns:a16="http://schemas.microsoft.com/office/drawing/2014/main" id="{C4B534DF-C6A1-BE25-856B-5114BDC36397}"/>
              </a:ext>
            </a:extLst>
          </p:cNvPr>
          <p:cNvSpPr txBox="1"/>
          <p:nvPr/>
        </p:nvSpPr>
        <p:spPr>
          <a:xfrm>
            <a:off x="6625170" y="2388701"/>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29" name="TextBox 28">
            <a:extLst>
              <a:ext uri="{FF2B5EF4-FFF2-40B4-BE49-F238E27FC236}">
                <a16:creationId xmlns:a16="http://schemas.microsoft.com/office/drawing/2014/main" id="{70CAB746-1E97-5F93-7CE7-A3A92A14B5CA}"/>
              </a:ext>
            </a:extLst>
          </p:cNvPr>
          <p:cNvSpPr txBox="1"/>
          <p:nvPr/>
        </p:nvSpPr>
        <p:spPr>
          <a:xfrm>
            <a:off x="4890104" y="2457658"/>
            <a:ext cx="2853064" cy="830997"/>
          </a:xfrm>
          <a:prstGeom prst="rect">
            <a:avLst/>
          </a:prstGeom>
          <a:noFill/>
        </p:spPr>
        <p:txBody>
          <a:bodyPr wrap="square" rtlCol="0">
            <a:spAutoFit/>
          </a:bodyPr>
          <a:lstStyle/>
          <a:p>
            <a:r>
              <a:rPr lang="en-GB" sz="1200" i="1">
                <a:solidFill>
                  <a:srgbClr val="1C1E1D"/>
                </a:solidFill>
                <a:latin typeface="Arial Nova"/>
              </a:rPr>
              <a:t>Be transparent show us what you’re doing and why you’re doing it.</a:t>
            </a:r>
          </a:p>
          <a:p>
            <a:endParaRPr lang="en-GB" sz="1200" i="1">
              <a:solidFill>
                <a:srgbClr val="1C1E1D"/>
              </a:solidFill>
              <a:latin typeface="Arial Nova"/>
            </a:endParaRPr>
          </a:p>
          <a:p>
            <a:r>
              <a:rPr lang="en-GB" sz="1200" b="1">
                <a:solidFill>
                  <a:srgbClr val="FF8A8B"/>
                </a:solidFill>
                <a:latin typeface="Arial Nova"/>
              </a:rPr>
              <a:t>Lea Bridge Focus Group </a:t>
            </a:r>
          </a:p>
        </p:txBody>
      </p:sp>
      <p:sp>
        <p:nvSpPr>
          <p:cNvPr id="34" name="Speech Bubble: Rectangle 33">
            <a:extLst>
              <a:ext uri="{FF2B5EF4-FFF2-40B4-BE49-F238E27FC236}">
                <a16:creationId xmlns:a16="http://schemas.microsoft.com/office/drawing/2014/main" id="{5CC5DD52-9319-A408-9C3B-AF243FA42EEE}"/>
              </a:ext>
            </a:extLst>
          </p:cNvPr>
          <p:cNvSpPr/>
          <p:nvPr/>
        </p:nvSpPr>
        <p:spPr>
          <a:xfrm>
            <a:off x="4775478" y="4368908"/>
            <a:ext cx="2967690" cy="1843988"/>
          </a:xfrm>
          <a:prstGeom prst="wedgeRectCallou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35" name="TextBox 34">
            <a:extLst>
              <a:ext uri="{FF2B5EF4-FFF2-40B4-BE49-F238E27FC236}">
                <a16:creationId xmlns:a16="http://schemas.microsoft.com/office/drawing/2014/main" id="{DF41272B-5F94-EAC1-ADC9-DC732EF96668}"/>
              </a:ext>
            </a:extLst>
          </p:cNvPr>
          <p:cNvSpPr txBox="1"/>
          <p:nvPr/>
        </p:nvSpPr>
        <p:spPr>
          <a:xfrm>
            <a:off x="5918599" y="4773131"/>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36" name="TextBox 35">
            <a:extLst>
              <a:ext uri="{FF2B5EF4-FFF2-40B4-BE49-F238E27FC236}">
                <a16:creationId xmlns:a16="http://schemas.microsoft.com/office/drawing/2014/main" id="{8C7C7E11-4042-CD90-5B97-DA65CAB5A839}"/>
              </a:ext>
            </a:extLst>
          </p:cNvPr>
          <p:cNvSpPr txBox="1"/>
          <p:nvPr/>
        </p:nvSpPr>
        <p:spPr>
          <a:xfrm>
            <a:off x="4743422" y="4232689"/>
            <a:ext cx="895137" cy="1446550"/>
          </a:xfrm>
          <a:prstGeom prst="rect">
            <a:avLst/>
          </a:prstGeom>
          <a:noFill/>
        </p:spPr>
        <p:txBody>
          <a:bodyPr wrap="square" rtlCol="0">
            <a:spAutoFit/>
          </a:bodyPr>
          <a:lstStyle/>
          <a:p>
            <a:r>
              <a:rPr lang="en-GB" sz="8800">
                <a:solidFill>
                  <a:prstClr val="white"/>
                </a:solidFill>
                <a:latin typeface="Arial Nova"/>
              </a:rPr>
              <a:t>“ </a:t>
            </a:r>
          </a:p>
        </p:txBody>
      </p:sp>
      <p:sp>
        <p:nvSpPr>
          <p:cNvPr id="37" name="TextBox 36">
            <a:extLst>
              <a:ext uri="{FF2B5EF4-FFF2-40B4-BE49-F238E27FC236}">
                <a16:creationId xmlns:a16="http://schemas.microsoft.com/office/drawing/2014/main" id="{054D86A4-8F11-40C4-C804-29AA1D8146EB}"/>
              </a:ext>
            </a:extLst>
          </p:cNvPr>
          <p:cNvSpPr txBox="1"/>
          <p:nvPr/>
        </p:nvSpPr>
        <p:spPr>
          <a:xfrm>
            <a:off x="4890104" y="4655120"/>
            <a:ext cx="2853064" cy="1200329"/>
          </a:xfrm>
          <a:prstGeom prst="rect">
            <a:avLst/>
          </a:prstGeom>
          <a:noFill/>
        </p:spPr>
        <p:txBody>
          <a:bodyPr wrap="square" rtlCol="0">
            <a:spAutoFit/>
          </a:bodyPr>
          <a:lstStyle/>
          <a:p>
            <a:r>
              <a:rPr lang="en-GB" sz="1200" i="1">
                <a:solidFill>
                  <a:srgbClr val="1C1E1D"/>
                </a:solidFill>
                <a:latin typeface="Arial Nova"/>
              </a:rPr>
              <a:t>Teachers can’t afford to live locally.  Who is living in these luxury flats? They’re not locals.</a:t>
            </a:r>
          </a:p>
          <a:p>
            <a:endParaRPr lang="en-GB" sz="1200">
              <a:solidFill>
                <a:srgbClr val="1C1E1D"/>
              </a:solidFill>
              <a:latin typeface="Arial Nova"/>
            </a:endParaRPr>
          </a:p>
          <a:p>
            <a:r>
              <a:rPr lang="en-GB" sz="1200" b="1">
                <a:solidFill>
                  <a:srgbClr val="FF8A8B"/>
                </a:solidFill>
                <a:latin typeface="Arial Nova"/>
              </a:rPr>
              <a:t>Walthamstow Central Focus Group Participant</a:t>
            </a:r>
          </a:p>
        </p:txBody>
      </p:sp>
      <p:sp>
        <p:nvSpPr>
          <p:cNvPr id="38" name="Speech Bubble: Rectangle 37">
            <a:extLst>
              <a:ext uri="{FF2B5EF4-FFF2-40B4-BE49-F238E27FC236}">
                <a16:creationId xmlns:a16="http://schemas.microsoft.com/office/drawing/2014/main" id="{0D7D041B-C146-EE1E-FB03-6C0856326097}"/>
              </a:ext>
            </a:extLst>
          </p:cNvPr>
          <p:cNvSpPr/>
          <p:nvPr/>
        </p:nvSpPr>
        <p:spPr>
          <a:xfrm>
            <a:off x="8437939" y="2184749"/>
            <a:ext cx="2967690" cy="1843988"/>
          </a:xfrm>
          <a:prstGeom prst="wedgeRectCallou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39" name="TextBox 38">
            <a:extLst>
              <a:ext uri="{FF2B5EF4-FFF2-40B4-BE49-F238E27FC236}">
                <a16:creationId xmlns:a16="http://schemas.microsoft.com/office/drawing/2014/main" id="{E06C9A4C-FC7D-87AC-7CC8-B3A70FE6A29C}"/>
              </a:ext>
            </a:extLst>
          </p:cNvPr>
          <p:cNvSpPr txBox="1"/>
          <p:nvPr/>
        </p:nvSpPr>
        <p:spPr>
          <a:xfrm>
            <a:off x="9876335" y="2582187"/>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40" name="TextBox 39">
            <a:extLst>
              <a:ext uri="{FF2B5EF4-FFF2-40B4-BE49-F238E27FC236}">
                <a16:creationId xmlns:a16="http://schemas.microsoft.com/office/drawing/2014/main" id="{FAEB7C51-46B4-3BAB-0EE6-94B3EEE1B104}"/>
              </a:ext>
            </a:extLst>
          </p:cNvPr>
          <p:cNvSpPr txBox="1"/>
          <p:nvPr/>
        </p:nvSpPr>
        <p:spPr>
          <a:xfrm>
            <a:off x="8405883" y="2048530"/>
            <a:ext cx="895137" cy="1446550"/>
          </a:xfrm>
          <a:prstGeom prst="rect">
            <a:avLst/>
          </a:prstGeom>
          <a:noFill/>
        </p:spPr>
        <p:txBody>
          <a:bodyPr wrap="square" rtlCol="0">
            <a:spAutoFit/>
          </a:bodyPr>
          <a:lstStyle/>
          <a:p>
            <a:r>
              <a:rPr lang="en-GB" sz="8800">
                <a:solidFill>
                  <a:prstClr val="white"/>
                </a:solidFill>
                <a:latin typeface="Arial Nova"/>
              </a:rPr>
              <a:t>“ </a:t>
            </a:r>
          </a:p>
        </p:txBody>
      </p:sp>
      <p:sp>
        <p:nvSpPr>
          <p:cNvPr id="41" name="TextBox 40">
            <a:extLst>
              <a:ext uri="{FF2B5EF4-FFF2-40B4-BE49-F238E27FC236}">
                <a16:creationId xmlns:a16="http://schemas.microsoft.com/office/drawing/2014/main" id="{F5A27EBC-C0E7-9948-2FF3-19DAEA9258ED}"/>
              </a:ext>
            </a:extLst>
          </p:cNvPr>
          <p:cNvSpPr txBox="1"/>
          <p:nvPr/>
        </p:nvSpPr>
        <p:spPr>
          <a:xfrm>
            <a:off x="8552565" y="2449925"/>
            <a:ext cx="2853064" cy="1200329"/>
          </a:xfrm>
          <a:prstGeom prst="rect">
            <a:avLst/>
          </a:prstGeom>
          <a:noFill/>
        </p:spPr>
        <p:txBody>
          <a:bodyPr wrap="square" rtlCol="0">
            <a:spAutoFit/>
          </a:bodyPr>
          <a:lstStyle/>
          <a:p>
            <a:r>
              <a:rPr lang="en-GB" sz="1200" i="1">
                <a:solidFill>
                  <a:srgbClr val="1C1E1D"/>
                </a:solidFill>
                <a:latin typeface="Arial Nova"/>
              </a:rPr>
              <a:t>“I understand you need the first class passengers to make the flight viable.  The problem is you’re only delivering for the first class passengers here.”</a:t>
            </a:r>
          </a:p>
          <a:p>
            <a:endParaRPr lang="en-GB" sz="1200" b="1">
              <a:solidFill>
                <a:srgbClr val="FF8A8B"/>
              </a:solidFill>
              <a:latin typeface="Arial Nova"/>
            </a:endParaRPr>
          </a:p>
          <a:p>
            <a:r>
              <a:rPr lang="en-GB" sz="1200" b="1">
                <a:solidFill>
                  <a:srgbClr val="FF8A8B"/>
                </a:solidFill>
                <a:latin typeface="Arial Nova"/>
              </a:rPr>
              <a:t>Social Housing Focus Group </a:t>
            </a:r>
          </a:p>
        </p:txBody>
      </p:sp>
      <p:sp>
        <p:nvSpPr>
          <p:cNvPr id="54" name="Speech Bubble: Rectangle 53">
            <a:extLst>
              <a:ext uri="{FF2B5EF4-FFF2-40B4-BE49-F238E27FC236}">
                <a16:creationId xmlns:a16="http://schemas.microsoft.com/office/drawing/2014/main" id="{09B38087-5CA6-EBF2-0161-86BF80C79F68}"/>
              </a:ext>
            </a:extLst>
          </p:cNvPr>
          <p:cNvSpPr/>
          <p:nvPr/>
        </p:nvSpPr>
        <p:spPr>
          <a:xfrm>
            <a:off x="8401764" y="4372303"/>
            <a:ext cx="2967690" cy="1843988"/>
          </a:xfrm>
          <a:prstGeom prst="wedgeRectCallou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Nova"/>
              <a:ea typeface="+mn-ea"/>
              <a:cs typeface="+mn-cs"/>
            </a:endParaRPr>
          </a:p>
        </p:txBody>
      </p:sp>
      <p:sp>
        <p:nvSpPr>
          <p:cNvPr id="55" name="TextBox 54">
            <a:extLst>
              <a:ext uri="{FF2B5EF4-FFF2-40B4-BE49-F238E27FC236}">
                <a16:creationId xmlns:a16="http://schemas.microsoft.com/office/drawing/2014/main" id="{677935E4-36AF-9FA3-98A6-9F3948FA4EEC}"/>
              </a:ext>
            </a:extLst>
          </p:cNvPr>
          <p:cNvSpPr txBox="1"/>
          <p:nvPr/>
        </p:nvSpPr>
        <p:spPr>
          <a:xfrm>
            <a:off x="10549215" y="4769741"/>
            <a:ext cx="1092200" cy="1446550"/>
          </a:xfrm>
          <a:prstGeom prst="rect">
            <a:avLst/>
          </a:prstGeom>
          <a:noFill/>
        </p:spPr>
        <p:txBody>
          <a:bodyPr wrap="square" rtlCol="0">
            <a:spAutoFit/>
          </a:bodyPr>
          <a:lstStyle/>
          <a:p>
            <a:r>
              <a:rPr lang="en-GB" sz="8800">
                <a:solidFill>
                  <a:prstClr val="white"/>
                </a:solidFill>
                <a:latin typeface="Arial Nova"/>
              </a:rPr>
              <a:t>”</a:t>
            </a:r>
          </a:p>
        </p:txBody>
      </p:sp>
      <p:sp>
        <p:nvSpPr>
          <p:cNvPr id="56" name="TextBox 55">
            <a:extLst>
              <a:ext uri="{FF2B5EF4-FFF2-40B4-BE49-F238E27FC236}">
                <a16:creationId xmlns:a16="http://schemas.microsoft.com/office/drawing/2014/main" id="{3C688A31-0BB3-C225-844A-826CF6CD56CA}"/>
              </a:ext>
            </a:extLst>
          </p:cNvPr>
          <p:cNvSpPr txBox="1"/>
          <p:nvPr/>
        </p:nvSpPr>
        <p:spPr>
          <a:xfrm>
            <a:off x="8401764" y="4236084"/>
            <a:ext cx="895137" cy="1446550"/>
          </a:xfrm>
          <a:prstGeom prst="rect">
            <a:avLst/>
          </a:prstGeom>
          <a:noFill/>
        </p:spPr>
        <p:txBody>
          <a:bodyPr wrap="square" rtlCol="0">
            <a:spAutoFit/>
          </a:bodyPr>
          <a:lstStyle/>
          <a:p>
            <a:r>
              <a:rPr lang="en-GB" sz="8800">
                <a:solidFill>
                  <a:prstClr val="white"/>
                </a:solidFill>
                <a:latin typeface="Arial Nova"/>
              </a:rPr>
              <a:t>“ </a:t>
            </a:r>
          </a:p>
        </p:txBody>
      </p:sp>
      <p:sp>
        <p:nvSpPr>
          <p:cNvPr id="57" name="TextBox 56">
            <a:extLst>
              <a:ext uri="{FF2B5EF4-FFF2-40B4-BE49-F238E27FC236}">
                <a16:creationId xmlns:a16="http://schemas.microsoft.com/office/drawing/2014/main" id="{28C47502-9BF7-F629-AA33-D4DC901DC4EC}"/>
              </a:ext>
            </a:extLst>
          </p:cNvPr>
          <p:cNvSpPr txBox="1"/>
          <p:nvPr/>
        </p:nvSpPr>
        <p:spPr>
          <a:xfrm>
            <a:off x="8496526" y="4803190"/>
            <a:ext cx="2853064" cy="1015663"/>
          </a:xfrm>
          <a:prstGeom prst="rect">
            <a:avLst/>
          </a:prstGeom>
          <a:noFill/>
        </p:spPr>
        <p:txBody>
          <a:bodyPr wrap="square" rtlCol="0">
            <a:spAutoFit/>
          </a:bodyPr>
          <a:lstStyle/>
          <a:p>
            <a:r>
              <a:rPr lang="en-GB" sz="1200" i="1">
                <a:solidFill>
                  <a:srgbClr val="1C1E1D"/>
                </a:solidFill>
                <a:latin typeface="Arial Nova"/>
              </a:rPr>
              <a:t>It’s another block, after another block.  There are more flats but no extra GPs, schools, supermarkets etc.</a:t>
            </a:r>
          </a:p>
          <a:p>
            <a:endParaRPr lang="en-GB" sz="1200">
              <a:solidFill>
                <a:srgbClr val="1C1E1D"/>
              </a:solidFill>
              <a:latin typeface="Arial Nova"/>
            </a:endParaRPr>
          </a:p>
          <a:p>
            <a:r>
              <a:rPr lang="en-GB" sz="1200" b="1">
                <a:solidFill>
                  <a:srgbClr val="FF8A8B"/>
                </a:solidFill>
                <a:latin typeface="Arial Nova"/>
              </a:rPr>
              <a:t>Lea Bridge Focus Group Participant</a:t>
            </a:r>
            <a:endParaRPr lang="en-GB" sz="1400">
              <a:solidFill>
                <a:srgbClr val="1C1E1D"/>
              </a:solidFill>
              <a:latin typeface="Arial Nova"/>
            </a:endParaRPr>
          </a:p>
        </p:txBody>
      </p:sp>
    </p:spTree>
    <p:extLst>
      <p:ext uri="{BB962C8B-B14F-4D97-AF65-F5344CB8AC3E}">
        <p14:creationId xmlns:p14="http://schemas.microsoft.com/office/powerpoint/2010/main" val="3567559312"/>
      </p:ext>
    </p:extLst>
  </p:cSld>
  <p:clrMapOvr>
    <a:masterClrMapping/>
  </p:clrMapOvr>
</p:sld>
</file>

<file path=ppt/theme/theme1.xml><?xml version="1.0" encoding="utf-8"?>
<a:theme xmlns:a="http://schemas.openxmlformats.org/drawingml/2006/main" name="Body_op2">
  <a:themeElements>
    <a:clrScheme name="PRD_2020">
      <a:dk1>
        <a:srgbClr val="1C1E1D"/>
      </a:dk1>
      <a:lt1>
        <a:sysClr val="window" lastClr="FFFFFF"/>
      </a:lt1>
      <a:dk2>
        <a:srgbClr val="000C1A"/>
      </a:dk2>
      <a:lt2>
        <a:srgbClr val="FFFFFE"/>
      </a:lt2>
      <a:accent1>
        <a:srgbClr val="FF8A8B"/>
      </a:accent1>
      <a:accent2>
        <a:srgbClr val="539999"/>
      </a:accent2>
      <a:accent3>
        <a:srgbClr val="AFD26A"/>
      </a:accent3>
      <a:accent4>
        <a:srgbClr val="FDCA4B"/>
      </a:accent4>
      <a:accent5>
        <a:srgbClr val="657AAB"/>
      </a:accent5>
      <a:accent6>
        <a:srgbClr val="CD6FA4"/>
      </a:accent6>
      <a:hlink>
        <a:srgbClr val="FF8A8B"/>
      </a:hlink>
      <a:folHlink>
        <a:srgbClr val="FF8A8B"/>
      </a:folHlink>
    </a:clrScheme>
    <a:fontScheme name="Custom 1">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D POWERPOINT Template (16-9 widescreen)" id="{D940C33B-DE28-4E08-BF71-F71C7317CB0B}" vid="{DFC0191B-E508-4A8C-A9EE-7F978A8F5596}"/>
    </a:ext>
  </a:extLst>
</a:theme>
</file>

<file path=ppt/theme/theme2.xml><?xml version="1.0" encoding="utf-8"?>
<a:theme xmlns:a="http://schemas.openxmlformats.org/drawingml/2006/main" name="Body_op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D POWERPOINT Template (16-9 widescreen)" id="{D940C33B-DE28-4E08-BF71-F71C7317CB0B}" vid="{41126178-82D2-4C1C-B7CB-A964DDFBB735}"/>
    </a:ext>
  </a:extLst>
</a:theme>
</file>

<file path=ppt/theme/theme3.xml><?xml version="1.0" encoding="utf-8"?>
<a:theme xmlns:a="http://schemas.openxmlformats.org/drawingml/2006/main" name="Chapter title slides">
  <a:themeElements>
    <a:clrScheme name="PRD_2020">
      <a:dk1>
        <a:srgbClr val="1C1E1D"/>
      </a:dk1>
      <a:lt1>
        <a:sysClr val="window" lastClr="FFFFFF"/>
      </a:lt1>
      <a:dk2>
        <a:srgbClr val="000C1A"/>
      </a:dk2>
      <a:lt2>
        <a:srgbClr val="FFFFFE"/>
      </a:lt2>
      <a:accent1>
        <a:srgbClr val="FF8A8B"/>
      </a:accent1>
      <a:accent2>
        <a:srgbClr val="539999"/>
      </a:accent2>
      <a:accent3>
        <a:srgbClr val="AFD26A"/>
      </a:accent3>
      <a:accent4>
        <a:srgbClr val="FDCA4B"/>
      </a:accent4>
      <a:accent5>
        <a:srgbClr val="657AAB"/>
      </a:accent5>
      <a:accent6>
        <a:srgbClr val="CD6FA4"/>
      </a:accent6>
      <a:hlink>
        <a:srgbClr val="FF8A8B"/>
      </a:hlink>
      <a:folHlink>
        <a:srgbClr val="FF8A8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D POWERPOINT Template (16-9 widescreen)" id="{D940C33B-DE28-4E08-BF71-F71C7317CB0B}" vid="{430BECB9-99A4-44EC-9855-BA246B249193}"/>
    </a:ext>
  </a:extLst>
</a:theme>
</file>

<file path=ppt/theme/theme4.xml><?xml version="1.0" encoding="utf-8"?>
<a:theme xmlns:a="http://schemas.openxmlformats.org/drawingml/2006/main" name="Title slide">
  <a:themeElements>
    <a:clrScheme name="PRD_2020">
      <a:dk1>
        <a:srgbClr val="1C1E1D"/>
      </a:dk1>
      <a:lt1>
        <a:sysClr val="window" lastClr="FFFFFF"/>
      </a:lt1>
      <a:dk2>
        <a:srgbClr val="000C1A"/>
      </a:dk2>
      <a:lt2>
        <a:srgbClr val="FFFFFE"/>
      </a:lt2>
      <a:accent1>
        <a:srgbClr val="FF8A8B"/>
      </a:accent1>
      <a:accent2>
        <a:srgbClr val="539999"/>
      </a:accent2>
      <a:accent3>
        <a:srgbClr val="AFD26A"/>
      </a:accent3>
      <a:accent4>
        <a:srgbClr val="FDCA4B"/>
      </a:accent4>
      <a:accent5>
        <a:srgbClr val="657AAB"/>
      </a:accent5>
      <a:accent6>
        <a:srgbClr val="CD6FA4"/>
      </a:accent6>
      <a:hlink>
        <a:srgbClr val="FF8A8B"/>
      </a:hlink>
      <a:folHlink>
        <a:srgbClr val="FF8A8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D POWERPOINT Template (16-9 widescreen)" id="{D940C33B-DE28-4E08-BF71-F71C7317CB0B}" vid="{9608D726-4998-4539-99D4-9369CF888CF9}"/>
    </a:ext>
  </a:extLst>
</a:theme>
</file>

<file path=ppt/theme/theme5.xml><?xml version="1.0" encoding="utf-8"?>
<a:theme xmlns:a="http://schemas.openxmlformats.org/drawingml/2006/main" name="End slide">
  <a:themeElements>
    <a:clrScheme name="PRD_2020">
      <a:dk1>
        <a:srgbClr val="1C1E1D"/>
      </a:dk1>
      <a:lt1>
        <a:sysClr val="window" lastClr="FFFFFF"/>
      </a:lt1>
      <a:dk2>
        <a:srgbClr val="000C1A"/>
      </a:dk2>
      <a:lt2>
        <a:srgbClr val="FFFFFE"/>
      </a:lt2>
      <a:accent1>
        <a:srgbClr val="FF8A8B"/>
      </a:accent1>
      <a:accent2>
        <a:srgbClr val="539999"/>
      </a:accent2>
      <a:accent3>
        <a:srgbClr val="AFD26A"/>
      </a:accent3>
      <a:accent4>
        <a:srgbClr val="FDCA4B"/>
      </a:accent4>
      <a:accent5>
        <a:srgbClr val="657AAB"/>
      </a:accent5>
      <a:accent6>
        <a:srgbClr val="CD6FA4"/>
      </a:accent6>
      <a:hlink>
        <a:srgbClr val="FF8A8B"/>
      </a:hlink>
      <a:folHlink>
        <a:srgbClr val="FF8A8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D POWERPOINT Template (16-9 widescreen)" id="{D940C33B-DE28-4E08-BF71-F71C7317CB0B}" vid="{35E6D0EF-2213-4A5E-865D-2EFDD6C736BC}"/>
    </a:ext>
  </a:extLst>
</a:theme>
</file>

<file path=ppt/theme/theme6.xml><?xml version="1.0" encoding="utf-8"?>
<a:theme xmlns:a="http://schemas.openxmlformats.org/drawingml/2006/main" name="Microsoft built 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D POWERPOINT Template (16-9 widescreen)" id="{D940C33B-DE28-4E08-BF71-F71C7317CB0B}" vid="{765F561B-63CC-4F5B-BE7B-89176C020AD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D">
    <a:dk1>
      <a:srgbClr val="1C1E1D"/>
    </a:dk1>
    <a:lt1>
      <a:sysClr val="window" lastClr="FFFFFF"/>
    </a:lt1>
    <a:dk2>
      <a:srgbClr val="000C1A"/>
    </a:dk2>
    <a:lt2>
      <a:srgbClr val="FFFFFE"/>
    </a:lt2>
    <a:accent1>
      <a:srgbClr val="FF8A8B"/>
    </a:accent1>
    <a:accent2>
      <a:srgbClr val="4BB4B4"/>
    </a:accent2>
    <a:accent3>
      <a:srgbClr val="AFD26A"/>
    </a:accent3>
    <a:accent4>
      <a:srgbClr val="FDCA4B"/>
    </a:accent4>
    <a:accent5>
      <a:srgbClr val="77A0D1"/>
    </a:accent5>
    <a:accent6>
      <a:srgbClr val="D182CE"/>
    </a:accent6>
    <a:hlink>
      <a:srgbClr val="000C1A"/>
    </a:hlink>
    <a:folHlink>
      <a:srgbClr val="475A84"/>
    </a:folHlink>
  </a:clrScheme>
  <a:fontScheme name="Custom 1">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D">
    <a:dk1>
      <a:srgbClr val="1C1E1D"/>
    </a:dk1>
    <a:lt1>
      <a:sysClr val="window" lastClr="FFFFFF"/>
    </a:lt1>
    <a:dk2>
      <a:srgbClr val="000C1A"/>
    </a:dk2>
    <a:lt2>
      <a:srgbClr val="FFFFFE"/>
    </a:lt2>
    <a:accent1>
      <a:srgbClr val="FF8A8B"/>
    </a:accent1>
    <a:accent2>
      <a:srgbClr val="4BB4B4"/>
    </a:accent2>
    <a:accent3>
      <a:srgbClr val="AFD26A"/>
    </a:accent3>
    <a:accent4>
      <a:srgbClr val="FDCA4B"/>
    </a:accent4>
    <a:accent5>
      <a:srgbClr val="77A0D1"/>
    </a:accent5>
    <a:accent6>
      <a:srgbClr val="D182CE"/>
    </a:accent6>
    <a:hlink>
      <a:srgbClr val="000C1A"/>
    </a:hlink>
    <a:folHlink>
      <a:srgbClr val="475A84"/>
    </a:folHlink>
  </a:clrScheme>
  <a:fontScheme name="Custom 1">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RD">
    <a:dk1>
      <a:srgbClr val="1C1E1D"/>
    </a:dk1>
    <a:lt1>
      <a:sysClr val="window" lastClr="FFFFFF"/>
    </a:lt1>
    <a:dk2>
      <a:srgbClr val="000C1A"/>
    </a:dk2>
    <a:lt2>
      <a:srgbClr val="FFFFFE"/>
    </a:lt2>
    <a:accent1>
      <a:srgbClr val="FF8A8B"/>
    </a:accent1>
    <a:accent2>
      <a:srgbClr val="4BB4B4"/>
    </a:accent2>
    <a:accent3>
      <a:srgbClr val="AFD26A"/>
    </a:accent3>
    <a:accent4>
      <a:srgbClr val="FDCA4B"/>
    </a:accent4>
    <a:accent5>
      <a:srgbClr val="77A0D1"/>
    </a:accent5>
    <a:accent6>
      <a:srgbClr val="D182CE"/>
    </a:accent6>
    <a:hlink>
      <a:srgbClr val="000C1A"/>
    </a:hlink>
    <a:folHlink>
      <a:srgbClr val="475A84"/>
    </a:folHlink>
  </a:clrScheme>
  <a:fontScheme name="Custom 1">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RD">
    <a:dk1>
      <a:srgbClr val="1C1E1D"/>
    </a:dk1>
    <a:lt1>
      <a:sysClr val="window" lastClr="FFFFFF"/>
    </a:lt1>
    <a:dk2>
      <a:srgbClr val="000C1A"/>
    </a:dk2>
    <a:lt2>
      <a:srgbClr val="FFFFFE"/>
    </a:lt2>
    <a:accent1>
      <a:srgbClr val="FF8A8B"/>
    </a:accent1>
    <a:accent2>
      <a:srgbClr val="4BB4B4"/>
    </a:accent2>
    <a:accent3>
      <a:srgbClr val="AFD26A"/>
    </a:accent3>
    <a:accent4>
      <a:srgbClr val="FDCA4B"/>
    </a:accent4>
    <a:accent5>
      <a:srgbClr val="77A0D1"/>
    </a:accent5>
    <a:accent6>
      <a:srgbClr val="D182CE"/>
    </a:accent6>
    <a:hlink>
      <a:srgbClr val="000C1A"/>
    </a:hlink>
    <a:folHlink>
      <a:srgbClr val="475A84"/>
    </a:folHlink>
  </a:clrScheme>
  <a:fontScheme name="Custom 1">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RD">
    <a:dk1>
      <a:srgbClr val="1C1E1D"/>
    </a:dk1>
    <a:lt1>
      <a:sysClr val="window" lastClr="FFFFFF"/>
    </a:lt1>
    <a:dk2>
      <a:srgbClr val="000C1A"/>
    </a:dk2>
    <a:lt2>
      <a:srgbClr val="FFFFFE"/>
    </a:lt2>
    <a:accent1>
      <a:srgbClr val="FF8A8B"/>
    </a:accent1>
    <a:accent2>
      <a:srgbClr val="4BB4B4"/>
    </a:accent2>
    <a:accent3>
      <a:srgbClr val="AFD26A"/>
    </a:accent3>
    <a:accent4>
      <a:srgbClr val="FDCA4B"/>
    </a:accent4>
    <a:accent5>
      <a:srgbClr val="77A0D1"/>
    </a:accent5>
    <a:accent6>
      <a:srgbClr val="D182CE"/>
    </a:accent6>
    <a:hlink>
      <a:srgbClr val="000C1A"/>
    </a:hlink>
    <a:folHlink>
      <a:srgbClr val="475A84"/>
    </a:folHlink>
  </a:clrScheme>
  <a:fontScheme name="Custom 1">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RD">
    <a:dk1>
      <a:srgbClr val="1C1E1D"/>
    </a:dk1>
    <a:lt1>
      <a:sysClr val="window" lastClr="FFFFFF"/>
    </a:lt1>
    <a:dk2>
      <a:srgbClr val="000C1A"/>
    </a:dk2>
    <a:lt2>
      <a:srgbClr val="FFFFFE"/>
    </a:lt2>
    <a:accent1>
      <a:srgbClr val="FF8A8B"/>
    </a:accent1>
    <a:accent2>
      <a:srgbClr val="4BB4B4"/>
    </a:accent2>
    <a:accent3>
      <a:srgbClr val="AFD26A"/>
    </a:accent3>
    <a:accent4>
      <a:srgbClr val="FDCA4B"/>
    </a:accent4>
    <a:accent5>
      <a:srgbClr val="77A0D1"/>
    </a:accent5>
    <a:accent6>
      <a:srgbClr val="D182CE"/>
    </a:accent6>
    <a:hlink>
      <a:srgbClr val="000C1A"/>
    </a:hlink>
    <a:folHlink>
      <a:srgbClr val="475A84"/>
    </a:folHlink>
  </a:clrScheme>
  <a:fontScheme name="Custom 1">
    <a:majorFont>
      <a:latin typeface="Century Gothic"/>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ef9449c-af25-4398-8025-2647c2689d4a">
      <UserInfo>
        <DisplayName>SharingLinks.02e61626-c9cf-4bfd-8524-63fafb103eeb.OrganizationEdit.44b67573-96f4-420f-8953-928510c6d938</DisplayName>
        <AccountId>25</AccountId>
        <AccountType/>
      </UserInfo>
      <UserInfo>
        <DisplayName>Rebecca Davey</DisplayName>
        <AccountId>241</AccountId>
        <AccountType/>
      </UserInfo>
      <UserInfo>
        <DisplayName>John Coker</DisplayName>
        <AccountId>75</AccountId>
        <AccountType/>
      </UserInfo>
      <UserInfo>
        <DisplayName>Eoin Quiery</DisplayName>
        <AccountId>186</AccountId>
        <AccountType/>
      </UserInfo>
    </SharedWithUsers>
    <TaxCatchAll xmlns="4ef9449c-af25-4398-8025-2647c2689d4a" xsi:nil="true"/>
    <lcf76f155ced4ddcb4097134ff3c332f xmlns="0325a12a-afa2-46b0-b727-e7350d7748e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8BEEEBAC3D0C4FA8DBB9118926EB35" ma:contentTypeVersion="12" ma:contentTypeDescription="Create a new document." ma:contentTypeScope="" ma:versionID="441c4389c476f11f68dc61bf85ade526">
  <xsd:schema xmlns:xsd="http://www.w3.org/2001/XMLSchema" xmlns:xs="http://www.w3.org/2001/XMLSchema" xmlns:p="http://schemas.microsoft.com/office/2006/metadata/properties" xmlns:ns2="0325a12a-afa2-46b0-b727-e7350d7748e3" xmlns:ns3="4ef9449c-af25-4398-8025-2647c2689d4a" targetNamespace="http://schemas.microsoft.com/office/2006/metadata/properties" ma:root="true" ma:fieldsID="4ebb79c773ab31d4e0182606d557eb47" ns2:_="" ns3:_="">
    <xsd:import namespace="0325a12a-afa2-46b0-b727-e7350d7748e3"/>
    <xsd:import namespace="4ef9449c-af25-4398-8025-2647c2689d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a12a-afa2-46b0-b727-e7350d774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75dce5-e36b-4915-bed5-6530727017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f9449c-af25-4398-8025-2647c2689d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d4e1a6e-d811-4c89-b8c5-c281af2edfbc}" ma:internalName="TaxCatchAll" ma:showField="CatchAllData" ma:web="4ef9449c-af25-4398-8025-2647c2689d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109E43-D187-4200-9346-B694608378E8}">
  <ds:schemaRefs>
    <ds:schemaRef ds:uri="4246b304-318f-42fe-91b5-a2a30a92af8a"/>
    <ds:schemaRef ds:uri="56490f08-9f85-40ec-a406-e6ca81e83423"/>
    <ds:schemaRef ds:uri="df401d49-492e-46e2-82be-5feb3118bb78"/>
    <ds:schemaRef ds:uri="http://schemas.microsoft.com/office/2006/metadata/properties"/>
    <ds:schemaRef ds:uri="http://schemas.microsoft.com/office/infopath/2007/PartnerControls"/>
    <ds:schemaRef ds:uri="4ef9449c-af25-4398-8025-2647c2689d4a"/>
    <ds:schemaRef ds:uri="0325a12a-afa2-46b0-b727-e7350d7748e3"/>
  </ds:schemaRefs>
</ds:datastoreItem>
</file>

<file path=customXml/itemProps2.xml><?xml version="1.0" encoding="utf-8"?>
<ds:datastoreItem xmlns:ds="http://schemas.openxmlformats.org/officeDocument/2006/customXml" ds:itemID="{6D6426F7-5DF0-4E30-A5CB-7EA078FA18B2}">
  <ds:schemaRefs>
    <ds:schemaRef ds:uri="http://schemas.microsoft.com/sharepoint/v3/contenttype/forms"/>
  </ds:schemaRefs>
</ds:datastoreItem>
</file>

<file path=customXml/itemProps3.xml><?xml version="1.0" encoding="utf-8"?>
<ds:datastoreItem xmlns:ds="http://schemas.openxmlformats.org/officeDocument/2006/customXml" ds:itemID="{453E256B-FE6A-46DD-BF53-C4A45D81B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a12a-afa2-46b0-b727-e7350d7748e3"/>
    <ds:schemaRef ds:uri="4ef9449c-af25-4398-8025-2647c2689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PRD POWERPOINT Template (16-9 widescreen)</Template>
  <TotalTime>0</TotalTime>
  <Words>1706</Words>
  <Application>Microsoft Office PowerPoint</Application>
  <PresentationFormat>Widescreen</PresentationFormat>
  <Paragraphs>183</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Body_op2</vt:lpstr>
      <vt:lpstr>Body_op1</vt:lpstr>
      <vt:lpstr>Chapter title slides</vt:lpstr>
      <vt:lpstr>Title slide</vt:lpstr>
      <vt:lpstr>End slide</vt:lpstr>
      <vt:lpstr>Microsoft built in</vt:lpstr>
      <vt:lpstr>Framing the recommendations</vt:lpstr>
      <vt:lpstr>1. RECAP OF THE EVIDENCE</vt:lpstr>
      <vt:lpstr>A strong record of meeting top-down housing targets… </vt:lpstr>
      <vt:lpstr>…While securing the most diverse tenure delivery in London </vt:lpstr>
      <vt:lpstr>However, this has coincided with rapid shifts across London and the UK housing market </vt:lpstr>
      <vt:lpstr>Now, much new-build market housing is unaffordable to the average resident </vt:lpstr>
      <vt:lpstr>Despite broadly meeting targets, rising demand for statutory services </vt:lpstr>
      <vt:lpstr>Being worsened by the cost of living crisis which could see multi-earner professional households fall into poverty</vt:lpstr>
      <vt:lpstr>These changes are being felt keenly by residents</vt:lpstr>
      <vt:lpstr>2. Framing the recommendations</vt:lpstr>
      <vt:lpstr>Constraints on the impact of the Commission’s recommendations </vt:lpstr>
      <vt:lpstr>1. Climate emergency</vt:lpstr>
      <vt:lpstr>2. Widening inequality</vt:lpstr>
      <vt:lpstr>3. Public finances</vt:lpstr>
      <vt:lpstr>Provocations for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Temple</dc:creator>
  <cp:lastModifiedBy>Will Temple</cp:lastModifiedBy>
  <cp:revision>2</cp:revision>
  <dcterms:created xsi:type="dcterms:W3CDTF">2023-04-03T09:14:51Z</dcterms:created>
  <dcterms:modified xsi:type="dcterms:W3CDTF">2023-06-07T11:01:48Z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0x010100B48BEEEBAC3D0C4FA8DBB9118926EB35</vt:lpwstr>
  </property>
  <property fmtid="{D5CDD505-2E9C-101B-9397-08002B2CF9AE}" pid="3" name="MediaServiceImageTags">
    <vt:lpwstr/>
  </property>
</Properties>
</file>