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7"/>
  </p:notesMasterIdLst>
  <p:sldIdLst>
    <p:sldId id="273" r:id="rId7"/>
    <p:sldId id="306" r:id="rId8"/>
    <p:sldId id="307" r:id="rId9"/>
    <p:sldId id="283" r:id="rId10"/>
    <p:sldId id="304" r:id="rId11"/>
    <p:sldId id="277" r:id="rId12"/>
    <p:sldId id="256" r:id="rId13"/>
    <p:sldId id="288" r:id="rId14"/>
    <p:sldId id="258" r:id="rId15"/>
    <p:sldId id="287" r:id="rId16"/>
    <p:sldId id="279" r:id="rId17"/>
    <p:sldId id="291" r:id="rId18"/>
    <p:sldId id="290" r:id="rId19"/>
    <p:sldId id="289" r:id="rId20"/>
    <p:sldId id="280" r:id="rId21"/>
    <p:sldId id="271" r:id="rId22"/>
    <p:sldId id="293" r:id="rId23"/>
    <p:sldId id="292" r:id="rId24"/>
    <p:sldId id="294" r:id="rId25"/>
    <p:sldId id="281" r:id="rId26"/>
    <p:sldId id="296" r:id="rId27"/>
    <p:sldId id="295" r:id="rId28"/>
    <p:sldId id="297" r:id="rId29"/>
    <p:sldId id="282" r:id="rId30"/>
    <p:sldId id="298" r:id="rId31"/>
    <p:sldId id="299" r:id="rId32"/>
    <p:sldId id="300" r:id="rId33"/>
    <p:sldId id="278" r:id="rId34"/>
    <p:sldId id="302" r:id="rId35"/>
    <p:sldId id="272" r:id="rId3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03"/>
    <a:srgbClr val="002B45"/>
    <a:srgbClr val="00B1C1"/>
    <a:srgbClr val="FFB60F"/>
    <a:srgbClr val="2E75B6"/>
    <a:srgbClr val="77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8AFAC-8C4B-4B81-83F4-52B1E9FAC2E7}" v="731" dt="2022-03-18T13:01:53.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3888888888888888"/>
          <c:h val="0.83035505978419366"/>
        </c:manualLayout>
      </c:layout>
      <c:barChart>
        <c:barDir val="col"/>
        <c:grouping val="clustered"/>
        <c:varyColors val="0"/>
        <c:ser>
          <c:idx val="0"/>
          <c:order val="0"/>
          <c:spPr>
            <a:solidFill>
              <a:srgbClr val="00B1C1"/>
            </a:solidFill>
            <a:ln w="6350">
              <a:solidFill>
                <a:schemeClr val="bg1"/>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Agency FB"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Sheet1!$A$1:$A$15</c:f>
              <c:numCache>
                <c:formatCode>General</c:formatCode>
                <c:ptCount val="1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numCache>
            </c:numRef>
          </c:cat>
          <c:val>
            <c:numRef>
              <c:f>Sheet1!$B$1:$B$15</c:f>
              <c:numCache>
                <c:formatCode>General</c:formatCode>
                <c:ptCount val="15"/>
                <c:pt idx="0">
                  <c:v>96</c:v>
                </c:pt>
                <c:pt idx="1">
                  <c:v>182</c:v>
                </c:pt>
                <c:pt idx="2">
                  <c:v>130</c:v>
                </c:pt>
                <c:pt idx="3">
                  <c:v>118</c:v>
                </c:pt>
                <c:pt idx="4">
                  <c:v>110</c:v>
                </c:pt>
                <c:pt idx="5">
                  <c:v>131</c:v>
                </c:pt>
                <c:pt idx="6">
                  <c:v>122</c:v>
                </c:pt>
                <c:pt idx="7">
                  <c:v>31</c:v>
                </c:pt>
                <c:pt idx="8">
                  <c:v>14</c:v>
                </c:pt>
                <c:pt idx="9">
                  <c:v>12</c:v>
                </c:pt>
                <c:pt idx="10">
                  <c:v>9</c:v>
                </c:pt>
                <c:pt idx="11">
                  <c:v>4</c:v>
                </c:pt>
                <c:pt idx="12">
                  <c:v>8</c:v>
                </c:pt>
                <c:pt idx="13">
                  <c:v>10</c:v>
                </c:pt>
                <c:pt idx="14">
                  <c:v>10</c:v>
                </c:pt>
              </c:numCache>
            </c:numRef>
          </c:val>
          <c:extLst>
            <c:ext xmlns:c16="http://schemas.microsoft.com/office/drawing/2014/chart" uri="{C3380CC4-5D6E-409C-BE32-E72D297353CC}">
              <c16:uniqueId val="{00000000-8243-4DC2-A625-B60FB4733880}"/>
            </c:ext>
          </c:extLst>
        </c:ser>
        <c:dLbls>
          <c:dLblPos val="outEnd"/>
          <c:showLegendKey val="0"/>
          <c:showVal val="1"/>
          <c:showCatName val="0"/>
          <c:showSerName val="0"/>
          <c:showPercent val="0"/>
          <c:showBubbleSize val="0"/>
        </c:dLbls>
        <c:gapWidth val="444"/>
        <c:overlap val="-90"/>
        <c:axId val="1071149263"/>
        <c:axId val="1071148847"/>
      </c:barChart>
      <c:catAx>
        <c:axId val="1071149263"/>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Agency FB" panose="020B0503020202020204" pitchFamily="34" charset="0"/>
                <a:ea typeface="+mn-ea"/>
                <a:cs typeface="+mn-cs"/>
              </a:defRPr>
            </a:pPr>
            <a:endParaRPr lang="en-US"/>
          </a:p>
        </c:txPr>
        <c:crossAx val="1071148847"/>
        <c:crosses val="autoZero"/>
        <c:auto val="1"/>
        <c:lblAlgn val="ctr"/>
        <c:lblOffset val="100"/>
        <c:noMultiLvlLbl val="0"/>
      </c:catAx>
      <c:valAx>
        <c:axId val="1071148847"/>
        <c:scaling>
          <c:orientation val="minMax"/>
        </c:scaling>
        <c:delete val="1"/>
        <c:axPos val="l"/>
        <c:numFmt formatCode="General" sourceLinked="1"/>
        <c:majorTickMark val="none"/>
        <c:minorTickMark val="none"/>
        <c:tickLblPos val="nextTo"/>
        <c:crossAx val="1071149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2"/>
            </a:solidFill>
            <a:ln w="6350">
              <a:solidFill>
                <a:schemeClr val="lt1"/>
              </a:solidFill>
            </a:ln>
            <a:effectLst/>
          </c:spPr>
          <c:invertIfNegative val="0"/>
          <c:dPt>
            <c:idx val="0"/>
            <c:invertIfNegative val="0"/>
            <c:bubble3D val="0"/>
            <c:spPr>
              <a:solidFill>
                <a:srgbClr val="77B800"/>
              </a:solidFill>
              <a:ln w="6350">
                <a:solidFill>
                  <a:schemeClr val="lt1"/>
                </a:solidFill>
              </a:ln>
              <a:effectLst/>
            </c:spPr>
            <c:extLst>
              <c:ext xmlns:c16="http://schemas.microsoft.com/office/drawing/2014/chart" uri="{C3380CC4-5D6E-409C-BE32-E72D297353CC}">
                <c16:uniqueId val="{00000001-ECF5-411C-970C-DD2288952C5D}"/>
              </c:ext>
            </c:extLst>
          </c:dPt>
          <c:dPt>
            <c:idx val="1"/>
            <c:invertIfNegative val="0"/>
            <c:bubble3D val="0"/>
            <c:spPr>
              <a:solidFill>
                <a:srgbClr val="00B1C1"/>
              </a:solidFill>
              <a:ln w="6350">
                <a:solidFill>
                  <a:schemeClr val="lt1"/>
                </a:solidFill>
              </a:ln>
              <a:effectLst/>
            </c:spPr>
            <c:extLst>
              <c:ext xmlns:c16="http://schemas.microsoft.com/office/drawing/2014/chart" uri="{C3380CC4-5D6E-409C-BE32-E72D297353CC}">
                <c16:uniqueId val="{00000003-ECF5-411C-970C-DD2288952C5D}"/>
              </c:ext>
            </c:extLst>
          </c:dPt>
          <c:dPt>
            <c:idx val="2"/>
            <c:invertIfNegative val="0"/>
            <c:bubble3D val="0"/>
            <c:spPr>
              <a:solidFill>
                <a:srgbClr val="C00000"/>
              </a:solidFill>
              <a:ln w="6350">
                <a:solidFill>
                  <a:schemeClr val="lt1"/>
                </a:solidFill>
              </a:ln>
              <a:effectLst/>
            </c:spPr>
            <c:extLst>
              <c:ext xmlns:c16="http://schemas.microsoft.com/office/drawing/2014/chart" uri="{C3380CC4-5D6E-409C-BE32-E72D297353CC}">
                <c16:uniqueId val="{00000005-ECF5-411C-970C-DD2288952C5D}"/>
              </c:ext>
            </c:extLst>
          </c:dPt>
          <c:dPt>
            <c:idx val="3"/>
            <c:invertIfNegative val="0"/>
            <c:bubble3D val="0"/>
            <c:spPr>
              <a:solidFill>
                <a:srgbClr val="FFB60F"/>
              </a:solidFill>
              <a:ln w="6350">
                <a:solidFill>
                  <a:schemeClr val="lt1"/>
                </a:solidFill>
              </a:ln>
              <a:effectLst/>
            </c:spPr>
            <c:extLst>
              <c:ext xmlns:c16="http://schemas.microsoft.com/office/drawing/2014/chart" uri="{C3380CC4-5D6E-409C-BE32-E72D297353CC}">
                <c16:uniqueId val="{00000007-ECF5-411C-970C-DD2288952C5D}"/>
              </c:ext>
            </c:extLst>
          </c:dPt>
          <c:dPt>
            <c:idx val="4"/>
            <c:invertIfNegative val="0"/>
            <c:bubble3D val="0"/>
            <c:spPr>
              <a:solidFill>
                <a:srgbClr val="002B45"/>
              </a:solidFill>
              <a:ln w="6350">
                <a:solidFill>
                  <a:schemeClr val="lt1"/>
                </a:solidFill>
              </a:ln>
              <a:effectLst/>
            </c:spPr>
            <c:extLst>
              <c:ext xmlns:c16="http://schemas.microsoft.com/office/drawing/2014/chart" uri="{C3380CC4-5D6E-409C-BE32-E72D297353CC}">
                <c16:uniqueId val="{00000009-ECF5-411C-970C-DD2288952C5D}"/>
              </c:ext>
            </c:extLst>
          </c:dPt>
          <c:dPt>
            <c:idx val="6"/>
            <c:invertIfNegative val="0"/>
            <c:bubble3D val="0"/>
            <c:spPr>
              <a:solidFill>
                <a:srgbClr val="2E75B6"/>
              </a:solidFill>
              <a:ln w="6350">
                <a:solidFill>
                  <a:schemeClr val="lt1"/>
                </a:solidFill>
              </a:ln>
              <a:effectLst/>
            </c:spPr>
            <c:extLst>
              <c:ext xmlns:c16="http://schemas.microsoft.com/office/drawing/2014/chart" uri="{C3380CC4-5D6E-409C-BE32-E72D297353CC}">
                <c16:uniqueId val="{0000000B-ECF5-411C-970C-DD2288952C5D}"/>
              </c:ext>
            </c:extLst>
          </c:dPt>
          <c:cat>
            <c:strRef>
              <c:f>Sheet1!$A$2:$A$8</c:f>
              <c:strCache>
                <c:ptCount val="7"/>
                <c:pt idx="0">
                  <c:v>Uniformed organisations </c:v>
                </c:pt>
                <c:pt idx="1">
                  <c:v>Gyms &amp; Sports clubs</c:v>
                </c:pt>
                <c:pt idx="2">
                  <c:v>Arts clubs </c:v>
                </c:pt>
                <c:pt idx="3">
                  <c:v>Youth groups</c:v>
                </c:pt>
                <c:pt idx="4">
                  <c:v>Local classes or courses</c:v>
                </c:pt>
                <c:pt idx="5">
                  <c:v>Online classes or courses</c:v>
                </c:pt>
                <c:pt idx="6">
                  <c:v>Libraries</c:v>
                </c:pt>
              </c:strCache>
            </c:strRef>
          </c:cat>
          <c:val>
            <c:numRef>
              <c:f>Sheet1!$B$2:$B$8</c:f>
              <c:numCache>
                <c:formatCode>0.00%</c:formatCode>
                <c:ptCount val="7"/>
                <c:pt idx="0">
                  <c:v>0.1288</c:v>
                </c:pt>
                <c:pt idx="1">
                  <c:v>0.47849999999999998</c:v>
                </c:pt>
                <c:pt idx="2">
                  <c:v>0.21379999999999999</c:v>
                </c:pt>
                <c:pt idx="3">
                  <c:v>8.4099999999999994E-2</c:v>
                </c:pt>
                <c:pt idx="4">
                  <c:v>0.12609999999999999</c:v>
                </c:pt>
                <c:pt idx="5">
                  <c:v>0.22989999999999999</c:v>
                </c:pt>
                <c:pt idx="6">
                  <c:v>0.34439999999999998</c:v>
                </c:pt>
              </c:numCache>
            </c:numRef>
          </c:val>
          <c:extLst>
            <c:ext xmlns:c16="http://schemas.microsoft.com/office/drawing/2014/chart" uri="{C3380CC4-5D6E-409C-BE32-E72D297353CC}">
              <c16:uniqueId val="{0000000C-ECF5-411C-970C-DD2288952C5D}"/>
            </c:ext>
          </c:extLst>
        </c:ser>
        <c:dLbls>
          <c:showLegendKey val="0"/>
          <c:showVal val="0"/>
          <c:showCatName val="0"/>
          <c:showSerName val="0"/>
          <c:showPercent val="0"/>
          <c:showBubbleSize val="0"/>
        </c:dLbls>
        <c:gapWidth val="100"/>
        <c:axId val="1450309743"/>
        <c:axId val="1640602943"/>
      </c:barChart>
      <c:catAx>
        <c:axId val="1450309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640602943"/>
        <c:crosses val="autoZero"/>
        <c:auto val="1"/>
        <c:lblAlgn val="ctr"/>
        <c:lblOffset val="100"/>
        <c:noMultiLvlLbl val="0"/>
      </c:catAx>
      <c:valAx>
        <c:axId val="1640602943"/>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45030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gency FB" panose="020B05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bg1"/>
                </a:solidFill>
              </a:ln>
              <a:effectLst/>
            </c:spPr>
            <c:extLst>
              <c:ext xmlns:c16="http://schemas.microsoft.com/office/drawing/2014/chart" uri="{C3380CC4-5D6E-409C-BE32-E72D297353CC}">
                <c16:uniqueId val="{00000001-99CB-4D86-B66A-8DDA01D41796}"/>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99CB-4D86-B66A-8DDA01D41796}"/>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99CB-4D86-B66A-8DDA01D41796}"/>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99CB-4D86-B66A-8DDA01D41796}"/>
              </c:ext>
            </c:extLst>
          </c:dPt>
          <c:dLbls>
            <c:dLbl>
              <c:idx val="3"/>
              <c:layout>
                <c:manualLayout>
                  <c:x val="1.1759259259259152E-2"/>
                  <c:y val="-1.1759027777777778E-2"/>
                </c:manualLayout>
              </c:layout>
              <c:spPr>
                <a:noFill/>
                <a:ln>
                  <a:noFill/>
                </a:ln>
                <a:effectLst/>
              </c:spPr>
              <c:txPr>
                <a:bodyPr rot="0" spcFirstLastPara="1" vertOverflow="ellipsis" vert="horz" wrap="square" lIns="38100" tIns="19050" rIns="38100" bIns="19050" anchor="ctr" anchorCtr="0">
                  <a:spAutoFit/>
                </a:bodyPr>
                <a:lstStyle/>
                <a:p>
                  <a:pPr algn="l">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6.1530092592592595E-2"/>
                      <c:h val="4.5773148148148139E-2"/>
                    </c:manualLayout>
                  </c15:layout>
                </c:ext>
                <c:ext xmlns:c16="http://schemas.microsoft.com/office/drawing/2014/chart" uri="{C3380CC4-5D6E-409C-BE32-E72D297353CC}">
                  <c16:uniqueId val="{00000007-99CB-4D86-B66A-8DDA01D41796}"/>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0.32</c:v>
                </c:pt>
                <c:pt idx="1">
                  <c:v>0.35</c:v>
                </c:pt>
                <c:pt idx="2">
                  <c:v>0.33</c:v>
                </c:pt>
              </c:numCache>
            </c:numRef>
          </c:val>
          <c:extLst>
            <c:ext xmlns:c16="http://schemas.microsoft.com/office/drawing/2014/chart" uri="{C3380CC4-5D6E-409C-BE32-E72D297353CC}">
              <c16:uniqueId val="{00000008-99CB-4D86-B66A-8DDA01D41796}"/>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2"/>
            </a:solidFill>
            <a:ln w="6350">
              <a:solidFill>
                <a:schemeClr val="lt1"/>
              </a:solidFill>
            </a:ln>
            <a:effectLst/>
          </c:spPr>
          <c:invertIfNegative val="0"/>
          <c:dPt>
            <c:idx val="0"/>
            <c:invertIfNegative val="0"/>
            <c:bubble3D val="0"/>
            <c:spPr>
              <a:solidFill>
                <a:srgbClr val="77B800"/>
              </a:solidFill>
              <a:ln w="6350">
                <a:solidFill>
                  <a:schemeClr val="lt1"/>
                </a:solidFill>
              </a:ln>
              <a:effectLst/>
            </c:spPr>
            <c:extLst>
              <c:ext xmlns:c16="http://schemas.microsoft.com/office/drawing/2014/chart" uri="{C3380CC4-5D6E-409C-BE32-E72D297353CC}">
                <c16:uniqueId val="{00000001-EF0A-4AB7-BE36-5A680245D3D8}"/>
              </c:ext>
            </c:extLst>
          </c:dPt>
          <c:dPt>
            <c:idx val="1"/>
            <c:invertIfNegative val="0"/>
            <c:bubble3D val="0"/>
            <c:spPr>
              <a:solidFill>
                <a:srgbClr val="00B1C1"/>
              </a:solidFill>
              <a:ln w="6350">
                <a:solidFill>
                  <a:schemeClr val="lt1"/>
                </a:solidFill>
              </a:ln>
              <a:effectLst/>
            </c:spPr>
            <c:extLst>
              <c:ext xmlns:c16="http://schemas.microsoft.com/office/drawing/2014/chart" uri="{C3380CC4-5D6E-409C-BE32-E72D297353CC}">
                <c16:uniqueId val="{00000003-EF0A-4AB7-BE36-5A680245D3D8}"/>
              </c:ext>
            </c:extLst>
          </c:dPt>
          <c:dPt>
            <c:idx val="2"/>
            <c:invertIfNegative val="0"/>
            <c:bubble3D val="0"/>
            <c:spPr>
              <a:solidFill>
                <a:srgbClr val="C00000"/>
              </a:solidFill>
              <a:ln w="6350">
                <a:solidFill>
                  <a:schemeClr val="lt1"/>
                </a:solidFill>
              </a:ln>
              <a:effectLst/>
            </c:spPr>
            <c:extLst>
              <c:ext xmlns:c16="http://schemas.microsoft.com/office/drawing/2014/chart" uri="{C3380CC4-5D6E-409C-BE32-E72D297353CC}">
                <c16:uniqueId val="{00000005-EF0A-4AB7-BE36-5A680245D3D8}"/>
              </c:ext>
            </c:extLst>
          </c:dPt>
          <c:dPt>
            <c:idx val="3"/>
            <c:invertIfNegative val="0"/>
            <c:bubble3D val="0"/>
            <c:spPr>
              <a:solidFill>
                <a:srgbClr val="FFB60F"/>
              </a:solidFill>
              <a:ln w="6350">
                <a:solidFill>
                  <a:schemeClr val="lt1"/>
                </a:solidFill>
              </a:ln>
              <a:effectLst/>
            </c:spPr>
            <c:extLst>
              <c:ext xmlns:c16="http://schemas.microsoft.com/office/drawing/2014/chart" uri="{C3380CC4-5D6E-409C-BE32-E72D297353CC}">
                <c16:uniqueId val="{00000007-EF0A-4AB7-BE36-5A680245D3D8}"/>
              </c:ext>
            </c:extLst>
          </c:dPt>
          <c:cat>
            <c:strRef>
              <c:f>Sheet1!$A$2:$A$6</c:f>
              <c:strCache>
                <c:ptCount val="5"/>
                <c:pt idx="0">
                  <c:v>Online resources</c:v>
                </c:pt>
                <c:pt idx="1">
                  <c:v>Careers events</c:v>
                </c:pt>
                <c:pt idx="2">
                  <c:v>More careers education</c:v>
                </c:pt>
                <c:pt idx="3">
                  <c:v>Drop-in advice hub</c:v>
                </c:pt>
                <c:pt idx="4">
                  <c:v>Mentoring opportunities</c:v>
                </c:pt>
              </c:strCache>
            </c:strRef>
          </c:cat>
          <c:val>
            <c:numRef>
              <c:f>Sheet1!$B$2:$B$6</c:f>
              <c:numCache>
                <c:formatCode>0.00%</c:formatCode>
                <c:ptCount val="5"/>
                <c:pt idx="0">
                  <c:v>0.49830000000000002</c:v>
                </c:pt>
                <c:pt idx="1">
                  <c:v>0.51549999999999996</c:v>
                </c:pt>
                <c:pt idx="2">
                  <c:v>0.47670000000000001</c:v>
                </c:pt>
                <c:pt idx="3">
                  <c:v>0.2392</c:v>
                </c:pt>
                <c:pt idx="4">
                  <c:v>0.41710000000000003</c:v>
                </c:pt>
              </c:numCache>
            </c:numRef>
          </c:val>
          <c:extLst>
            <c:ext xmlns:c16="http://schemas.microsoft.com/office/drawing/2014/chart" uri="{C3380CC4-5D6E-409C-BE32-E72D297353CC}">
              <c16:uniqueId val="{00000008-EF0A-4AB7-BE36-5A680245D3D8}"/>
            </c:ext>
          </c:extLst>
        </c:ser>
        <c:dLbls>
          <c:showLegendKey val="0"/>
          <c:showVal val="0"/>
          <c:showCatName val="0"/>
          <c:showSerName val="0"/>
          <c:showPercent val="0"/>
          <c:showBubbleSize val="0"/>
        </c:dLbls>
        <c:gapWidth val="100"/>
        <c:axId val="1450309743"/>
        <c:axId val="1640602943"/>
      </c:barChart>
      <c:catAx>
        <c:axId val="1450309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640602943"/>
        <c:crosses val="autoZero"/>
        <c:auto val="1"/>
        <c:lblAlgn val="ctr"/>
        <c:lblOffset val="100"/>
        <c:noMultiLvlLbl val="0"/>
      </c:catAx>
      <c:valAx>
        <c:axId val="1640602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45030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gency FB" panose="020B05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48E5-4C3F-963E-845F9A41FC71}"/>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48E5-4C3F-963E-845F9A41FC71}"/>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48E5-4C3F-963E-845F9A41FC71}"/>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48E5-4C3F-963E-845F9A41FC71}"/>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0.1</c:v>
                </c:pt>
                <c:pt idx="1">
                  <c:v>0.21</c:v>
                </c:pt>
                <c:pt idx="2">
                  <c:v>0.35</c:v>
                </c:pt>
                <c:pt idx="3">
                  <c:v>0.34</c:v>
                </c:pt>
              </c:numCache>
            </c:numRef>
          </c:val>
          <c:extLst>
            <c:ext xmlns:c16="http://schemas.microsoft.com/office/drawing/2014/chart" uri="{C3380CC4-5D6E-409C-BE32-E72D297353CC}">
              <c16:uniqueId val="{00000008-48E5-4C3F-963E-845F9A41FC71}"/>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06E8-4931-BDF0-2778815DBD16}"/>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06E8-4931-BDF0-2778815DBD16}"/>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06E8-4931-BDF0-2778815DBD16}"/>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06E8-4931-BDF0-2778815DBD16}"/>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0.09</c:v>
                </c:pt>
                <c:pt idx="1">
                  <c:v>0.14000000000000001</c:v>
                </c:pt>
                <c:pt idx="2">
                  <c:v>0.49</c:v>
                </c:pt>
                <c:pt idx="3">
                  <c:v>0.28000000000000003</c:v>
                </c:pt>
              </c:numCache>
            </c:numRef>
          </c:val>
          <c:extLst>
            <c:ext xmlns:c16="http://schemas.microsoft.com/office/drawing/2014/chart" uri="{C3380CC4-5D6E-409C-BE32-E72D297353CC}">
              <c16:uniqueId val="{00000008-06E8-4931-BDF0-2778815DBD16}"/>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5875-433A-B174-50886E558163}"/>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5875-433A-B174-50886E558163}"/>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5875-433A-B174-50886E558163}"/>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5875-433A-B174-50886E558163}"/>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0.12</c:v>
                </c:pt>
                <c:pt idx="1">
                  <c:v>0.28000000000000003</c:v>
                </c:pt>
                <c:pt idx="2">
                  <c:v>0.39</c:v>
                </c:pt>
                <c:pt idx="3">
                  <c:v>0.21</c:v>
                </c:pt>
              </c:numCache>
            </c:numRef>
          </c:val>
          <c:extLst>
            <c:ext xmlns:c16="http://schemas.microsoft.com/office/drawing/2014/chart" uri="{C3380CC4-5D6E-409C-BE32-E72D297353CC}">
              <c16:uniqueId val="{00000008-5875-433A-B174-50886E558163}"/>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D11C-42F7-AF37-B79B7B9A1BE4}"/>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D11C-42F7-AF37-B79B7B9A1BE4}"/>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D11C-42F7-AF37-B79B7B9A1BE4}"/>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D11C-42F7-AF37-B79B7B9A1BE4}"/>
              </c:ext>
            </c:extLst>
          </c:dPt>
          <c:dLbls>
            <c:dLbl>
              <c:idx val="0"/>
              <c:layout>
                <c:manualLayout>
                  <c:x val="2.9398148148148149E-2"/>
                  <c:y val="-2.351851851851851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1C-42F7-AF37-B79B7B9A1BE4}"/>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0.04</c:v>
                </c:pt>
                <c:pt idx="1">
                  <c:v>0.49</c:v>
                </c:pt>
                <c:pt idx="2">
                  <c:v>0.27</c:v>
                </c:pt>
                <c:pt idx="3">
                  <c:v>0.2</c:v>
                </c:pt>
              </c:numCache>
            </c:numRef>
          </c:val>
          <c:extLst>
            <c:ext xmlns:c16="http://schemas.microsoft.com/office/drawing/2014/chart" uri="{C3380CC4-5D6E-409C-BE32-E72D297353CC}">
              <c16:uniqueId val="{00000008-D11C-42F7-AF37-B79B7B9A1BE4}"/>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C5D7-4124-B3A4-EA52D55A94A4}"/>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C5D7-4124-B3A4-EA52D55A94A4}"/>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C5D7-4124-B3A4-EA52D55A94A4}"/>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C5D7-4124-B3A4-EA52D55A94A4}"/>
              </c:ext>
            </c:extLst>
          </c:dPt>
          <c:dLbls>
            <c:dLbl>
              <c:idx val="0"/>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C5D7-4124-B3A4-EA52D55A94A4}"/>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0.04</c:v>
                </c:pt>
                <c:pt idx="1">
                  <c:v>0.55000000000000004</c:v>
                </c:pt>
                <c:pt idx="2">
                  <c:v>0.27</c:v>
                </c:pt>
                <c:pt idx="3">
                  <c:v>0.13</c:v>
                </c:pt>
              </c:numCache>
            </c:numRef>
          </c:val>
          <c:extLst>
            <c:ext xmlns:c16="http://schemas.microsoft.com/office/drawing/2014/chart" uri="{C3380CC4-5D6E-409C-BE32-E72D297353CC}">
              <c16:uniqueId val="{00000008-C5D7-4124-B3A4-EA52D55A94A4}"/>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bg1"/>
                </a:solidFill>
              </a:ln>
              <a:effectLst/>
            </c:spPr>
            <c:extLst>
              <c:ext xmlns:c16="http://schemas.microsoft.com/office/drawing/2014/chart" uri="{C3380CC4-5D6E-409C-BE32-E72D297353CC}">
                <c16:uniqueId val="{00000001-99CB-4D86-B66A-8DDA01D41796}"/>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99CB-4D86-B66A-8DDA01D41796}"/>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99CB-4D86-B66A-8DDA01D41796}"/>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99CB-4D86-B66A-8DDA01D41796}"/>
              </c:ext>
            </c:extLst>
          </c:dPt>
          <c:dLbls>
            <c:dLbl>
              <c:idx val="3"/>
              <c:layout>
                <c:manualLayout>
                  <c:x val="1.1759259259259152E-2"/>
                  <c:y val="-1.1759027777777778E-2"/>
                </c:manualLayout>
              </c:layout>
              <c:spPr>
                <a:noFill/>
                <a:ln>
                  <a:noFill/>
                </a:ln>
                <a:effectLst/>
              </c:spPr>
              <c:txPr>
                <a:bodyPr rot="0" spcFirstLastPara="1" vertOverflow="ellipsis" vert="horz" wrap="square" lIns="38100" tIns="19050" rIns="38100" bIns="19050" anchor="ctr" anchorCtr="0">
                  <a:spAutoFit/>
                </a:bodyPr>
                <a:lstStyle/>
                <a:p>
                  <a:pPr algn="l">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6.1530092592592595E-2"/>
                      <c:h val="4.5773148148148139E-2"/>
                    </c:manualLayout>
                  </c15:layout>
                </c:ext>
                <c:ext xmlns:c16="http://schemas.microsoft.com/office/drawing/2014/chart" uri="{C3380CC4-5D6E-409C-BE32-E72D297353CC}">
                  <c16:uniqueId val="{00000007-99CB-4D86-B66A-8DDA01D41796}"/>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0.18</c:v>
                </c:pt>
                <c:pt idx="1">
                  <c:v>0.48</c:v>
                </c:pt>
                <c:pt idx="2">
                  <c:v>0.34</c:v>
                </c:pt>
              </c:numCache>
            </c:numRef>
          </c:val>
          <c:extLst>
            <c:ext xmlns:c16="http://schemas.microsoft.com/office/drawing/2014/chart" uri="{C3380CC4-5D6E-409C-BE32-E72D297353CC}">
              <c16:uniqueId val="{00000008-99CB-4D86-B66A-8DDA01D41796}"/>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2"/>
            </a:solidFill>
            <a:ln w="6350">
              <a:solidFill>
                <a:schemeClr val="lt1"/>
              </a:solidFill>
            </a:ln>
            <a:effectLst/>
          </c:spPr>
          <c:invertIfNegative val="0"/>
          <c:dPt>
            <c:idx val="0"/>
            <c:invertIfNegative val="0"/>
            <c:bubble3D val="0"/>
            <c:spPr>
              <a:solidFill>
                <a:srgbClr val="77B800"/>
              </a:solidFill>
              <a:ln w="6350">
                <a:solidFill>
                  <a:schemeClr val="lt1"/>
                </a:solidFill>
              </a:ln>
              <a:effectLst/>
            </c:spPr>
            <c:extLst>
              <c:ext xmlns:c16="http://schemas.microsoft.com/office/drawing/2014/chart" uri="{C3380CC4-5D6E-409C-BE32-E72D297353CC}">
                <c16:uniqueId val="{00000001-4DEF-4540-847D-C382247C5A3D}"/>
              </c:ext>
            </c:extLst>
          </c:dPt>
          <c:dPt>
            <c:idx val="1"/>
            <c:invertIfNegative val="0"/>
            <c:bubble3D val="0"/>
            <c:spPr>
              <a:solidFill>
                <a:srgbClr val="00B1C1"/>
              </a:solidFill>
              <a:ln w="6350">
                <a:solidFill>
                  <a:schemeClr val="lt1"/>
                </a:solidFill>
              </a:ln>
              <a:effectLst/>
            </c:spPr>
            <c:extLst>
              <c:ext xmlns:c16="http://schemas.microsoft.com/office/drawing/2014/chart" uri="{C3380CC4-5D6E-409C-BE32-E72D297353CC}">
                <c16:uniqueId val="{00000003-4DEF-4540-847D-C382247C5A3D}"/>
              </c:ext>
            </c:extLst>
          </c:dPt>
          <c:dPt>
            <c:idx val="2"/>
            <c:invertIfNegative val="0"/>
            <c:bubble3D val="0"/>
            <c:spPr>
              <a:solidFill>
                <a:srgbClr val="C00000"/>
              </a:solidFill>
              <a:ln w="6350">
                <a:solidFill>
                  <a:schemeClr val="lt1"/>
                </a:solidFill>
              </a:ln>
              <a:effectLst/>
            </c:spPr>
            <c:extLst>
              <c:ext xmlns:c16="http://schemas.microsoft.com/office/drawing/2014/chart" uri="{C3380CC4-5D6E-409C-BE32-E72D297353CC}">
                <c16:uniqueId val="{00000005-4DEF-4540-847D-C382247C5A3D}"/>
              </c:ext>
            </c:extLst>
          </c:dPt>
          <c:dPt>
            <c:idx val="3"/>
            <c:invertIfNegative val="0"/>
            <c:bubble3D val="0"/>
            <c:spPr>
              <a:solidFill>
                <a:srgbClr val="FFB60F"/>
              </a:solidFill>
              <a:ln w="6350">
                <a:solidFill>
                  <a:schemeClr val="lt1"/>
                </a:solidFill>
              </a:ln>
              <a:effectLst/>
            </c:spPr>
            <c:extLst>
              <c:ext xmlns:c16="http://schemas.microsoft.com/office/drawing/2014/chart" uri="{C3380CC4-5D6E-409C-BE32-E72D297353CC}">
                <c16:uniqueId val="{00000007-4DEF-4540-847D-C382247C5A3D}"/>
              </c:ext>
            </c:extLst>
          </c:dPt>
          <c:cat>
            <c:strRef>
              <c:f>Sheet1!$A$2:$A$6</c:f>
              <c:strCache>
                <c:ptCount val="5"/>
                <c:pt idx="0">
                  <c:v>Government</c:v>
                </c:pt>
                <c:pt idx="1">
                  <c:v>Local Council</c:v>
                </c:pt>
                <c:pt idx="2">
                  <c:v>Businesses</c:v>
                </c:pt>
                <c:pt idx="3">
                  <c:v>Communities</c:v>
                </c:pt>
                <c:pt idx="4">
                  <c:v>Individuals</c:v>
                </c:pt>
              </c:strCache>
            </c:strRef>
          </c:cat>
          <c:val>
            <c:numRef>
              <c:f>Sheet1!$B$2:$B$6</c:f>
              <c:numCache>
                <c:formatCode>0.00%</c:formatCode>
                <c:ptCount val="5"/>
                <c:pt idx="0">
                  <c:v>0.79659999999999997</c:v>
                </c:pt>
                <c:pt idx="1">
                  <c:v>0.49869999999999998</c:v>
                </c:pt>
                <c:pt idx="2">
                  <c:v>0.4385</c:v>
                </c:pt>
                <c:pt idx="3">
                  <c:v>0.51280000000000003</c:v>
                </c:pt>
                <c:pt idx="4">
                  <c:v>0.48630000000000001</c:v>
                </c:pt>
              </c:numCache>
            </c:numRef>
          </c:val>
          <c:extLst>
            <c:ext xmlns:c16="http://schemas.microsoft.com/office/drawing/2014/chart" uri="{C3380CC4-5D6E-409C-BE32-E72D297353CC}">
              <c16:uniqueId val="{00000008-4DEF-4540-847D-C382247C5A3D}"/>
            </c:ext>
          </c:extLst>
        </c:ser>
        <c:dLbls>
          <c:showLegendKey val="0"/>
          <c:showVal val="0"/>
          <c:showCatName val="0"/>
          <c:showSerName val="0"/>
          <c:showPercent val="0"/>
          <c:showBubbleSize val="0"/>
        </c:dLbls>
        <c:gapWidth val="100"/>
        <c:axId val="1450309743"/>
        <c:axId val="1640602943"/>
      </c:barChart>
      <c:catAx>
        <c:axId val="1450309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640602943"/>
        <c:crosses val="autoZero"/>
        <c:auto val="1"/>
        <c:lblAlgn val="ctr"/>
        <c:lblOffset val="100"/>
        <c:noMultiLvlLbl val="0"/>
      </c:catAx>
      <c:valAx>
        <c:axId val="1640602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45030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gency FB" panose="020B05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E1EA-4267-940B-E0ECAB21D98C}"/>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E1EA-4267-940B-E0ECAB21D98C}"/>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E1EA-4267-940B-E0ECAB21D98C}"/>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E1EA-4267-940B-E0ECAB21D98C}"/>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0.1037</c:v>
                </c:pt>
                <c:pt idx="1">
                  <c:v>0.1459</c:v>
                </c:pt>
                <c:pt idx="2">
                  <c:v>7.5999999999999998E-2</c:v>
                </c:pt>
                <c:pt idx="3">
                  <c:v>0.67430000000000001</c:v>
                </c:pt>
              </c:numCache>
            </c:numRef>
          </c:val>
          <c:extLst>
            <c:ext xmlns:c16="http://schemas.microsoft.com/office/drawing/2014/chart" uri="{C3380CC4-5D6E-409C-BE32-E72D297353CC}">
              <c16:uniqueId val="{00000008-E1EA-4267-940B-E0ECAB21D98C}"/>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2"/>
            </a:solidFill>
            <a:ln w="6350">
              <a:solidFill>
                <a:schemeClr val="lt1"/>
              </a:solidFill>
            </a:ln>
            <a:effectLst/>
          </c:spPr>
          <c:invertIfNegative val="0"/>
          <c:dPt>
            <c:idx val="0"/>
            <c:invertIfNegative val="0"/>
            <c:bubble3D val="0"/>
            <c:spPr>
              <a:solidFill>
                <a:srgbClr val="77B800"/>
              </a:solidFill>
              <a:ln w="6350">
                <a:solidFill>
                  <a:schemeClr val="lt1"/>
                </a:solidFill>
              </a:ln>
              <a:effectLst/>
            </c:spPr>
            <c:extLst>
              <c:ext xmlns:c16="http://schemas.microsoft.com/office/drawing/2014/chart" uri="{C3380CC4-5D6E-409C-BE32-E72D297353CC}">
                <c16:uniqueId val="{00000001-35A7-4F7F-B91C-7F1757523F65}"/>
              </c:ext>
            </c:extLst>
          </c:dPt>
          <c:dPt>
            <c:idx val="1"/>
            <c:invertIfNegative val="0"/>
            <c:bubble3D val="0"/>
            <c:spPr>
              <a:solidFill>
                <a:srgbClr val="00B1C1"/>
              </a:solidFill>
              <a:ln w="6350">
                <a:solidFill>
                  <a:schemeClr val="lt1"/>
                </a:solidFill>
              </a:ln>
              <a:effectLst/>
            </c:spPr>
            <c:extLst>
              <c:ext xmlns:c16="http://schemas.microsoft.com/office/drawing/2014/chart" uri="{C3380CC4-5D6E-409C-BE32-E72D297353CC}">
                <c16:uniqueId val="{00000003-35A7-4F7F-B91C-7F1757523F65}"/>
              </c:ext>
            </c:extLst>
          </c:dPt>
          <c:dPt>
            <c:idx val="2"/>
            <c:invertIfNegative val="0"/>
            <c:bubble3D val="0"/>
            <c:spPr>
              <a:solidFill>
                <a:srgbClr val="C00000"/>
              </a:solidFill>
              <a:ln w="6350">
                <a:solidFill>
                  <a:schemeClr val="lt1"/>
                </a:solidFill>
              </a:ln>
              <a:effectLst/>
            </c:spPr>
            <c:extLst>
              <c:ext xmlns:c16="http://schemas.microsoft.com/office/drawing/2014/chart" uri="{C3380CC4-5D6E-409C-BE32-E72D297353CC}">
                <c16:uniqueId val="{00000005-35A7-4F7F-B91C-7F1757523F65}"/>
              </c:ext>
            </c:extLst>
          </c:dPt>
          <c:dPt>
            <c:idx val="3"/>
            <c:invertIfNegative val="0"/>
            <c:bubble3D val="0"/>
            <c:spPr>
              <a:solidFill>
                <a:srgbClr val="FFB60F"/>
              </a:solidFill>
              <a:ln w="6350">
                <a:solidFill>
                  <a:schemeClr val="lt1"/>
                </a:solidFill>
              </a:ln>
              <a:effectLst/>
            </c:spPr>
            <c:extLst>
              <c:ext xmlns:c16="http://schemas.microsoft.com/office/drawing/2014/chart" uri="{C3380CC4-5D6E-409C-BE32-E72D297353CC}">
                <c16:uniqueId val="{00000007-35A7-4F7F-B91C-7F1757523F65}"/>
              </c:ext>
            </c:extLst>
          </c:dPt>
          <c:dPt>
            <c:idx val="5"/>
            <c:invertIfNegative val="0"/>
            <c:bubble3D val="0"/>
            <c:spPr>
              <a:solidFill>
                <a:schemeClr val="accent5">
                  <a:lumMod val="75000"/>
                </a:schemeClr>
              </a:solidFill>
              <a:ln w="6350">
                <a:solidFill>
                  <a:schemeClr val="lt1"/>
                </a:solidFill>
              </a:ln>
              <a:effectLst/>
            </c:spPr>
            <c:extLst>
              <c:ext xmlns:c16="http://schemas.microsoft.com/office/drawing/2014/chart" uri="{C3380CC4-5D6E-409C-BE32-E72D297353CC}">
                <c16:uniqueId val="{00000009-35A7-4F7F-B91C-7F1757523F65}"/>
              </c:ext>
            </c:extLst>
          </c:dPt>
          <c:dPt>
            <c:idx val="6"/>
            <c:invertIfNegative val="0"/>
            <c:bubble3D val="0"/>
            <c:spPr>
              <a:solidFill>
                <a:schemeClr val="bg1">
                  <a:lumMod val="65000"/>
                </a:schemeClr>
              </a:solidFill>
              <a:ln w="6350">
                <a:solidFill>
                  <a:schemeClr val="lt1"/>
                </a:solidFill>
              </a:ln>
              <a:effectLst/>
            </c:spPr>
            <c:extLst>
              <c:ext xmlns:c16="http://schemas.microsoft.com/office/drawing/2014/chart" uri="{C3380CC4-5D6E-409C-BE32-E72D297353CC}">
                <c16:uniqueId val="{0000000B-35A7-4F7F-B91C-7F1757523F65}"/>
              </c:ext>
            </c:extLst>
          </c:dPt>
          <c:dPt>
            <c:idx val="7"/>
            <c:invertIfNegative val="0"/>
            <c:bubble3D val="0"/>
            <c:spPr>
              <a:solidFill>
                <a:schemeClr val="accent1">
                  <a:lumMod val="50000"/>
                </a:schemeClr>
              </a:solidFill>
              <a:ln w="6350">
                <a:solidFill>
                  <a:schemeClr val="lt1"/>
                </a:solidFill>
              </a:ln>
              <a:effectLst/>
            </c:spPr>
            <c:extLst>
              <c:ext xmlns:c16="http://schemas.microsoft.com/office/drawing/2014/chart" uri="{C3380CC4-5D6E-409C-BE32-E72D297353CC}">
                <c16:uniqueId val="{0000000D-35A7-4F7F-B91C-7F1757523F65}"/>
              </c:ext>
            </c:extLst>
          </c:dPt>
          <c:dPt>
            <c:idx val="8"/>
            <c:invertIfNegative val="0"/>
            <c:bubble3D val="0"/>
            <c:spPr>
              <a:solidFill>
                <a:schemeClr val="accent5">
                  <a:lumMod val="60000"/>
                  <a:lumOff val="40000"/>
                </a:schemeClr>
              </a:solidFill>
              <a:ln w="6350">
                <a:solidFill>
                  <a:schemeClr val="lt1"/>
                </a:solidFill>
              </a:ln>
              <a:effectLst/>
            </c:spPr>
            <c:extLst>
              <c:ext xmlns:c16="http://schemas.microsoft.com/office/drawing/2014/chart" uri="{C3380CC4-5D6E-409C-BE32-E72D297353CC}">
                <c16:uniqueId val="{0000000F-35A7-4F7F-B91C-7F1757523F65}"/>
              </c:ext>
            </c:extLst>
          </c:dPt>
          <c:cat>
            <c:strRef>
              <c:f>Sheet1!$A$2:$A$10</c:f>
              <c:strCache>
                <c:ptCount val="9"/>
                <c:pt idx="0">
                  <c:v>Plastic Free policy</c:v>
                </c:pt>
                <c:pt idx="1">
                  <c:v>Improved options for walking and cycling</c:v>
                </c:pt>
                <c:pt idx="2">
                  <c:v>More recycling</c:v>
                </c:pt>
                <c:pt idx="3">
                  <c:v>Investment in alternative energy</c:v>
                </c:pt>
                <c:pt idx="4">
                  <c:v>Better education around how to reduce climate change</c:v>
                </c:pt>
                <c:pt idx="5">
                  <c:v>Reduce food waste</c:v>
                </c:pt>
                <c:pt idx="6">
                  <c:v>More electric vehicle charging points</c:v>
                </c:pt>
                <c:pt idx="7">
                  <c:v>Plant more trees</c:v>
                </c:pt>
                <c:pt idx="8">
                  <c:v>Other (please specify)</c:v>
                </c:pt>
              </c:strCache>
            </c:strRef>
          </c:cat>
          <c:val>
            <c:numRef>
              <c:f>Sheet1!$B$2:$B$10</c:f>
              <c:numCache>
                <c:formatCode>0.00%</c:formatCode>
                <c:ptCount val="9"/>
                <c:pt idx="0">
                  <c:v>0.56210000000000004</c:v>
                </c:pt>
                <c:pt idx="1">
                  <c:v>0.46810000000000002</c:v>
                </c:pt>
                <c:pt idx="2">
                  <c:v>0.68789999999999996</c:v>
                </c:pt>
                <c:pt idx="3">
                  <c:v>0.5151</c:v>
                </c:pt>
                <c:pt idx="4">
                  <c:v>0.48320000000000002</c:v>
                </c:pt>
                <c:pt idx="5">
                  <c:v>0.5514</c:v>
                </c:pt>
                <c:pt idx="6">
                  <c:v>0.46989999999999998</c:v>
                </c:pt>
                <c:pt idx="7">
                  <c:v>0.66490000000000005</c:v>
                </c:pt>
                <c:pt idx="8">
                  <c:v>0.1046</c:v>
                </c:pt>
              </c:numCache>
            </c:numRef>
          </c:val>
          <c:extLst>
            <c:ext xmlns:c16="http://schemas.microsoft.com/office/drawing/2014/chart" uri="{C3380CC4-5D6E-409C-BE32-E72D297353CC}">
              <c16:uniqueId val="{00000010-35A7-4F7F-B91C-7F1757523F65}"/>
            </c:ext>
          </c:extLst>
        </c:ser>
        <c:dLbls>
          <c:showLegendKey val="0"/>
          <c:showVal val="0"/>
          <c:showCatName val="0"/>
          <c:showSerName val="0"/>
          <c:showPercent val="0"/>
          <c:showBubbleSize val="0"/>
        </c:dLbls>
        <c:gapWidth val="100"/>
        <c:axId val="1450309743"/>
        <c:axId val="1640602943"/>
      </c:barChart>
      <c:catAx>
        <c:axId val="1450309743"/>
        <c:scaling>
          <c:orientation val="minMax"/>
        </c:scaling>
        <c:delete val="1"/>
        <c:axPos val="b"/>
        <c:numFmt formatCode="General" sourceLinked="1"/>
        <c:majorTickMark val="out"/>
        <c:minorTickMark val="none"/>
        <c:tickLblPos val="nextTo"/>
        <c:crossAx val="1640602943"/>
        <c:crosses val="autoZero"/>
        <c:auto val="1"/>
        <c:lblAlgn val="ctr"/>
        <c:lblOffset val="100"/>
        <c:noMultiLvlLbl val="0"/>
      </c:catAx>
      <c:valAx>
        <c:axId val="1640602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6350">
            <a:solidFill>
              <a:schemeClr val="bg1">
                <a:lumMod val="95000"/>
              </a:scheme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450309743"/>
        <c:crosses val="autoZero"/>
        <c:crossBetween val="between"/>
      </c:valAx>
      <c:spPr>
        <a:noFill/>
        <a:ln>
          <a:noFill/>
        </a:ln>
        <a:effectLst/>
      </c:spPr>
    </c:plotArea>
    <c:legend>
      <c:legendPos val="r"/>
      <c:layout>
        <c:manualLayout>
          <c:xMode val="edge"/>
          <c:yMode val="edge"/>
          <c:x val="0.63901810026988115"/>
          <c:y val="8.1972858852996947E-2"/>
          <c:w val="0.36098187542821286"/>
          <c:h val="0.8942251936348825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gency FB" panose="020B0503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bg1"/>
                </a:solidFill>
              </a:ln>
              <a:effectLst/>
            </c:spPr>
            <c:extLst>
              <c:ext xmlns:c16="http://schemas.microsoft.com/office/drawing/2014/chart" uri="{C3380CC4-5D6E-409C-BE32-E72D297353CC}">
                <c16:uniqueId val="{00000001-99CB-4D86-B66A-8DDA01D41796}"/>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99CB-4D86-B66A-8DDA01D41796}"/>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99CB-4D86-B66A-8DDA01D41796}"/>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99CB-4D86-B66A-8DDA01D41796}"/>
              </c:ext>
            </c:extLst>
          </c:dPt>
          <c:dLbls>
            <c:dLbl>
              <c:idx val="3"/>
              <c:layout>
                <c:manualLayout>
                  <c:x val="1.1759259259259152E-2"/>
                  <c:y val="-1.1759027777777778E-2"/>
                </c:manualLayout>
              </c:layout>
              <c:spPr>
                <a:noFill/>
                <a:ln>
                  <a:noFill/>
                </a:ln>
                <a:effectLst/>
              </c:spPr>
              <c:txPr>
                <a:bodyPr rot="0" spcFirstLastPara="1" vertOverflow="ellipsis" vert="horz" wrap="square" lIns="38100" tIns="19050" rIns="38100" bIns="19050" anchor="ctr" anchorCtr="0">
                  <a:spAutoFit/>
                </a:bodyPr>
                <a:lstStyle/>
                <a:p>
                  <a:pPr algn="l">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6.1530092592592595E-2"/>
                      <c:h val="4.5773148148148139E-2"/>
                    </c:manualLayout>
                  </c15:layout>
                </c:ext>
                <c:ext xmlns:c16="http://schemas.microsoft.com/office/drawing/2014/chart" uri="{C3380CC4-5D6E-409C-BE32-E72D297353CC}">
                  <c16:uniqueId val="{00000007-99CB-4D86-B66A-8DDA01D41796}"/>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7.0000000000000007E-2</c:v>
                </c:pt>
                <c:pt idx="1">
                  <c:v>0.48</c:v>
                </c:pt>
                <c:pt idx="2">
                  <c:v>0.45</c:v>
                </c:pt>
              </c:numCache>
            </c:numRef>
          </c:val>
          <c:extLst>
            <c:ext xmlns:c16="http://schemas.microsoft.com/office/drawing/2014/chart" uri="{C3380CC4-5D6E-409C-BE32-E72D297353CC}">
              <c16:uniqueId val="{00000008-99CB-4D86-B66A-8DDA01D41796}"/>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2"/>
            </a:solidFill>
            <a:ln w="6350">
              <a:solidFill>
                <a:schemeClr val="lt1"/>
              </a:solidFill>
            </a:ln>
            <a:effectLst/>
          </c:spPr>
          <c:invertIfNegative val="0"/>
          <c:dPt>
            <c:idx val="0"/>
            <c:invertIfNegative val="0"/>
            <c:bubble3D val="0"/>
            <c:spPr>
              <a:solidFill>
                <a:srgbClr val="77B800"/>
              </a:solidFill>
              <a:ln w="6350">
                <a:solidFill>
                  <a:schemeClr val="lt1"/>
                </a:solidFill>
              </a:ln>
              <a:effectLst/>
            </c:spPr>
            <c:extLst>
              <c:ext xmlns:c16="http://schemas.microsoft.com/office/drawing/2014/chart" uri="{C3380CC4-5D6E-409C-BE32-E72D297353CC}">
                <c16:uniqueId val="{00000001-12A1-4431-8BEF-416ABCF3FAFC}"/>
              </c:ext>
            </c:extLst>
          </c:dPt>
          <c:dPt>
            <c:idx val="1"/>
            <c:invertIfNegative val="0"/>
            <c:bubble3D val="0"/>
            <c:spPr>
              <a:solidFill>
                <a:srgbClr val="00B1C1"/>
              </a:solidFill>
              <a:ln w="6350">
                <a:solidFill>
                  <a:schemeClr val="lt1"/>
                </a:solidFill>
              </a:ln>
              <a:effectLst/>
            </c:spPr>
            <c:extLst>
              <c:ext xmlns:c16="http://schemas.microsoft.com/office/drawing/2014/chart" uri="{C3380CC4-5D6E-409C-BE32-E72D297353CC}">
                <c16:uniqueId val="{00000003-12A1-4431-8BEF-416ABCF3FAFC}"/>
              </c:ext>
            </c:extLst>
          </c:dPt>
          <c:dPt>
            <c:idx val="2"/>
            <c:invertIfNegative val="0"/>
            <c:bubble3D val="0"/>
            <c:spPr>
              <a:solidFill>
                <a:srgbClr val="C00000"/>
              </a:solidFill>
              <a:ln w="6350">
                <a:solidFill>
                  <a:schemeClr val="lt1"/>
                </a:solidFill>
              </a:ln>
              <a:effectLst/>
            </c:spPr>
            <c:extLst>
              <c:ext xmlns:c16="http://schemas.microsoft.com/office/drawing/2014/chart" uri="{C3380CC4-5D6E-409C-BE32-E72D297353CC}">
                <c16:uniqueId val="{00000005-12A1-4431-8BEF-416ABCF3FAFC}"/>
              </c:ext>
            </c:extLst>
          </c:dPt>
          <c:dPt>
            <c:idx val="3"/>
            <c:invertIfNegative val="0"/>
            <c:bubble3D val="0"/>
            <c:spPr>
              <a:solidFill>
                <a:srgbClr val="FFB60F"/>
              </a:solidFill>
              <a:ln w="6350">
                <a:solidFill>
                  <a:schemeClr val="lt1"/>
                </a:solidFill>
              </a:ln>
              <a:effectLst/>
            </c:spPr>
            <c:extLst>
              <c:ext xmlns:c16="http://schemas.microsoft.com/office/drawing/2014/chart" uri="{C3380CC4-5D6E-409C-BE32-E72D297353CC}">
                <c16:uniqueId val="{00000007-12A1-4431-8BEF-416ABCF3FAFC}"/>
              </c:ext>
            </c:extLst>
          </c:dPt>
          <c:dPt>
            <c:idx val="5"/>
            <c:invertIfNegative val="0"/>
            <c:bubble3D val="0"/>
            <c:spPr>
              <a:solidFill>
                <a:schemeClr val="accent5">
                  <a:lumMod val="75000"/>
                </a:schemeClr>
              </a:solidFill>
              <a:ln w="6350">
                <a:solidFill>
                  <a:schemeClr val="lt1"/>
                </a:solidFill>
              </a:ln>
              <a:effectLst/>
            </c:spPr>
            <c:extLst>
              <c:ext xmlns:c16="http://schemas.microsoft.com/office/drawing/2014/chart" uri="{C3380CC4-5D6E-409C-BE32-E72D297353CC}">
                <c16:uniqueId val="{00000009-12A1-4431-8BEF-416ABCF3FAFC}"/>
              </c:ext>
            </c:extLst>
          </c:dPt>
          <c:dPt>
            <c:idx val="6"/>
            <c:invertIfNegative val="0"/>
            <c:bubble3D val="0"/>
            <c:spPr>
              <a:solidFill>
                <a:schemeClr val="bg1">
                  <a:lumMod val="65000"/>
                </a:schemeClr>
              </a:solidFill>
              <a:ln w="6350">
                <a:solidFill>
                  <a:schemeClr val="lt1"/>
                </a:solidFill>
              </a:ln>
              <a:effectLst/>
            </c:spPr>
            <c:extLst>
              <c:ext xmlns:c16="http://schemas.microsoft.com/office/drawing/2014/chart" uri="{C3380CC4-5D6E-409C-BE32-E72D297353CC}">
                <c16:uniqueId val="{0000000B-12A1-4431-8BEF-416ABCF3FAFC}"/>
              </c:ext>
            </c:extLst>
          </c:dPt>
          <c:dPt>
            <c:idx val="7"/>
            <c:invertIfNegative val="0"/>
            <c:bubble3D val="0"/>
            <c:spPr>
              <a:solidFill>
                <a:schemeClr val="accent1">
                  <a:lumMod val="50000"/>
                </a:schemeClr>
              </a:solidFill>
              <a:ln w="6350">
                <a:solidFill>
                  <a:schemeClr val="lt1"/>
                </a:solidFill>
              </a:ln>
              <a:effectLst/>
            </c:spPr>
            <c:extLst>
              <c:ext xmlns:c16="http://schemas.microsoft.com/office/drawing/2014/chart" uri="{C3380CC4-5D6E-409C-BE32-E72D297353CC}">
                <c16:uniqueId val="{0000000D-12A1-4431-8BEF-416ABCF3FAFC}"/>
              </c:ext>
            </c:extLst>
          </c:dPt>
          <c:cat>
            <c:strRef>
              <c:f>Sheet1!$A$2:$A$10</c:f>
              <c:strCache>
                <c:ptCount val="9"/>
                <c:pt idx="0">
                  <c:v>crime reduction &amp; safety</c:v>
                </c:pt>
                <c:pt idx="1">
                  <c:v>addressing discrimination &amp; hate crime</c:v>
                </c:pt>
                <c:pt idx="2">
                  <c:v>mental health &amp; wellbeing services</c:v>
                </c:pt>
                <c:pt idx="3">
                  <c:v>opportunities for work experience &amp; employment</c:v>
                </c:pt>
                <c:pt idx="4">
                  <c:v>developing the types of education courses, traineeships &amp; apprenticeships on offer</c:v>
                </c:pt>
                <c:pt idx="5">
                  <c:v>information about housing &amp; finances</c:v>
                </c:pt>
                <c:pt idx="6">
                  <c:v>climate change</c:v>
                </c:pt>
                <c:pt idx="7">
                  <c:v>opportunities for young people to have their voice heard &amp; be involved in decision making</c:v>
                </c:pt>
                <c:pt idx="8">
                  <c:v>support with transitioning back to “normal life” after Covid-19</c:v>
                </c:pt>
              </c:strCache>
            </c:strRef>
          </c:cat>
          <c:val>
            <c:numRef>
              <c:f>Sheet1!$B$2:$B$10</c:f>
              <c:numCache>
                <c:formatCode>0.00%</c:formatCode>
                <c:ptCount val="9"/>
                <c:pt idx="0">
                  <c:v>0.77600000000000002</c:v>
                </c:pt>
                <c:pt idx="1">
                  <c:v>0.57240000000000002</c:v>
                </c:pt>
                <c:pt idx="2">
                  <c:v>0.69310000000000005</c:v>
                </c:pt>
                <c:pt idx="3">
                  <c:v>0.56310000000000004</c:v>
                </c:pt>
                <c:pt idx="4">
                  <c:v>0.4461</c:v>
                </c:pt>
                <c:pt idx="5">
                  <c:v>0.4249</c:v>
                </c:pt>
                <c:pt idx="6">
                  <c:v>0.49769999999999998</c:v>
                </c:pt>
                <c:pt idx="7">
                  <c:v>0.56130000000000002</c:v>
                </c:pt>
                <c:pt idx="8">
                  <c:v>0.45810000000000001</c:v>
                </c:pt>
              </c:numCache>
            </c:numRef>
          </c:val>
          <c:extLst>
            <c:ext xmlns:c16="http://schemas.microsoft.com/office/drawing/2014/chart" uri="{C3380CC4-5D6E-409C-BE32-E72D297353CC}">
              <c16:uniqueId val="{0000000E-12A1-4431-8BEF-416ABCF3FAFC}"/>
            </c:ext>
          </c:extLst>
        </c:ser>
        <c:dLbls>
          <c:showLegendKey val="0"/>
          <c:showVal val="0"/>
          <c:showCatName val="0"/>
          <c:showSerName val="0"/>
          <c:showPercent val="0"/>
          <c:showBubbleSize val="0"/>
        </c:dLbls>
        <c:gapWidth val="100"/>
        <c:axId val="1450309743"/>
        <c:axId val="1640602943"/>
      </c:barChart>
      <c:catAx>
        <c:axId val="1450309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1"/>
          <a:lstStyle/>
          <a:p>
            <a:pPr>
              <a:defRPr sz="8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640602943"/>
        <c:crosses val="autoZero"/>
        <c:auto val="0"/>
        <c:lblAlgn val="ctr"/>
        <c:lblOffset val="100"/>
        <c:noMultiLvlLbl val="0"/>
      </c:catAx>
      <c:valAx>
        <c:axId val="1640602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145030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gency FB" panose="020B05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E1D9-423B-8C91-15136CF8C8CF}"/>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E1D9-423B-8C91-15136CF8C8CF}"/>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E1D9-423B-8C91-15136CF8C8CF}"/>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E1D9-423B-8C91-15136CF8C8CF}"/>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0.13</c:v>
                </c:pt>
                <c:pt idx="1">
                  <c:v>0.33</c:v>
                </c:pt>
                <c:pt idx="2">
                  <c:v>0.13</c:v>
                </c:pt>
                <c:pt idx="3">
                  <c:v>0.41</c:v>
                </c:pt>
              </c:numCache>
            </c:numRef>
          </c:val>
          <c:extLst>
            <c:ext xmlns:c16="http://schemas.microsoft.com/office/drawing/2014/chart" uri="{C3380CC4-5D6E-409C-BE32-E72D297353CC}">
              <c16:uniqueId val="{00000008-E1D9-423B-8C91-15136CF8C8CF}"/>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bg1"/>
                </a:solidFill>
              </a:ln>
              <a:effectLst/>
            </c:spPr>
            <c:extLst>
              <c:ext xmlns:c16="http://schemas.microsoft.com/office/drawing/2014/chart" uri="{C3380CC4-5D6E-409C-BE32-E72D297353CC}">
                <c16:uniqueId val="{00000001-F3A0-4409-B09C-852232807684}"/>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F3A0-4409-B09C-852232807684}"/>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F3A0-4409-B09C-852232807684}"/>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F3A0-4409-B09C-852232807684}"/>
              </c:ext>
            </c:extLst>
          </c:dPt>
          <c:dLbls>
            <c:dLbl>
              <c:idx val="3"/>
              <c:layout>
                <c:manualLayout>
                  <c:x val="2.6458101851851743E-2"/>
                  <c:y val="-2.0578472222222224E-2"/>
                </c:manualLayout>
              </c:layout>
              <c:spPr>
                <a:noFill/>
                <a:ln>
                  <a:noFill/>
                </a:ln>
                <a:effectLst/>
              </c:spPr>
              <c:txPr>
                <a:bodyPr rot="0" spcFirstLastPara="1" vertOverflow="ellipsis" vert="horz" wrap="square" lIns="38100" tIns="19050" rIns="38100" bIns="19050" anchor="ctr" anchorCtr="0">
                  <a:noAutofit/>
                </a:bodyPr>
                <a:lstStyle/>
                <a:p>
                  <a:pPr algn="l">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0268749999999999"/>
                      <c:h val="6.3412037037037017E-2"/>
                    </c:manualLayout>
                  </c15:layout>
                </c:ext>
                <c:ext xmlns:c16="http://schemas.microsoft.com/office/drawing/2014/chart" uri="{C3380CC4-5D6E-409C-BE32-E72D297353CC}">
                  <c16:uniqueId val="{00000007-F3A0-4409-B09C-852232807684}"/>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0.26</c:v>
                </c:pt>
                <c:pt idx="1">
                  <c:v>0.43</c:v>
                </c:pt>
                <c:pt idx="2">
                  <c:v>0.28000000000000003</c:v>
                </c:pt>
                <c:pt idx="3">
                  <c:v>0.03</c:v>
                </c:pt>
              </c:numCache>
            </c:numRef>
          </c:val>
          <c:extLst>
            <c:ext xmlns:c16="http://schemas.microsoft.com/office/drawing/2014/chart" uri="{C3380CC4-5D6E-409C-BE32-E72D297353CC}">
              <c16:uniqueId val="{00000008-F3A0-4409-B09C-852232807684}"/>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bg1"/>
                </a:solidFill>
              </a:ln>
              <a:effectLst/>
            </c:spPr>
            <c:extLst>
              <c:ext xmlns:c16="http://schemas.microsoft.com/office/drawing/2014/chart" uri="{C3380CC4-5D6E-409C-BE32-E72D297353CC}">
                <c16:uniqueId val="{00000001-99CB-4D86-B66A-8DDA01D41796}"/>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99CB-4D86-B66A-8DDA01D41796}"/>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99CB-4D86-B66A-8DDA01D41796}"/>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99CB-4D86-B66A-8DDA01D41796}"/>
              </c:ext>
            </c:extLst>
          </c:dPt>
          <c:dLbls>
            <c:dLbl>
              <c:idx val="3"/>
              <c:layout>
                <c:manualLayout>
                  <c:x val="1.7638657407407408E-2"/>
                  <c:y val="-8.8192129629629627E-3"/>
                </c:manualLayout>
              </c:layout>
              <c:spPr>
                <a:noFill/>
                <a:ln>
                  <a:noFill/>
                </a:ln>
                <a:effectLst/>
              </c:spPr>
              <c:txPr>
                <a:bodyPr rot="0" spcFirstLastPara="1" vertOverflow="ellipsis" vert="horz" wrap="square" lIns="38100" tIns="19050" rIns="38100" bIns="19050" anchor="ctr" anchorCtr="0">
                  <a:noAutofit/>
                </a:bodyPr>
                <a:lstStyle/>
                <a:p>
                  <a:pPr algn="l">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9.6807870370370364E-2"/>
                      <c:h val="6.3412037037037017E-2"/>
                    </c:manualLayout>
                  </c15:layout>
                </c:ext>
                <c:ext xmlns:c16="http://schemas.microsoft.com/office/drawing/2014/chart" uri="{C3380CC4-5D6E-409C-BE32-E72D297353CC}">
                  <c16:uniqueId val="{00000007-99CB-4D86-B66A-8DDA01D41796}"/>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0.17</c:v>
                </c:pt>
                <c:pt idx="1">
                  <c:v>0.6</c:v>
                </c:pt>
                <c:pt idx="2">
                  <c:v>0.2</c:v>
                </c:pt>
                <c:pt idx="3">
                  <c:v>0.03</c:v>
                </c:pt>
              </c:numCache>
            </c:numRef>
          </c:val>
          <c:extLst>
            <c:ext xmlns:c16="http://schemas.microsoft.com/office/drawing/2014/chart" uri="{C3380CC4-5D6E-409C-BE32-E72D297353CC}">
              <c16:uniqueId val="{00000008-99CB-4D86-B66A-8DDA01D41796}"/>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lt1"/>
                </a:solidFill>
              </a:ln>
              <a:effectLst/>
            </c:spPr>
            <c:extLst>
              <c:ext xmlns:c16="http://schemas.microsoft.com/office/drawing/2014/chart" uri="{C3380CC4-5D6E-409C-BE32-E72D297353CC}">
                <c16:uniqueId val="{00000001-E1D9-423B-8C91-15136CF8C8CF}"/>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E1D9-423B-8C91-15136CF8C8CF}"/>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E1D9-423B-8C91-15136CF8C8CF}"/>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E1D9-423B-8C91-15136CF8C8CF}"/>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0.00%</c:formatCode>
                <c:ptCount val="4"/>
                <c:pt idx="0">
                  <c:v>0.45</c:v>
                </c:pt>
                <c:pt idx="1">
                  <c:v>0.31</c:v>
                </c:pt>
                <c:pt idx="2">
                  <c:v>0.24</c:v>
                </c:pt>
              </c:numCache>
            </c:numRef>
          </c:val>
          <c:extLst>
            <c:ext xmlns:c16="http://schemas.microsoft.com/office/drawing/2014/chart" uri="{C3380CC4-5D6E-409C-BE32-E72D297353CC}">
              <c16:uniqueId val="{00000008-E1D9-423B-8C91-15136CF8C8CF}"/>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bg1"/>
                </a:solidFill>
              </a:ln>
              <a:effectLst/>
            </c:spPr>
            <c:extLst>
              <c:ext xmlns:c16="http://schemas.microsoft.com/office/drawing/2014/chart" uri="{C3380CC4-5D6E-409C-BE32-E72D297353CC}">
                <c16:uniqueId val="{00000001-99CB-4D86-B66A-8DDA01D41796}"/>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99CB-4D86-B66A-8DDA01D41796}"/>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99CB-4D86-B66A-8DDA01D41796}"/>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99CB-4D86-B66A-8DDA01D41796}"/>
              </c:ext>
            </c:extLst>
          </c:dPt>
          <c:dLbls>
            <c:dLbl>
              <c:idx val="3"/>
              <c:layout>
                <c:manualLayout>
                  <c:x val="4.1157175925925819E-2"/>
                  <c:y val="-1.4698611111111112E-2"/>
                </c:manualLayout>
              </c:layout>
              <c:spPr>
                <a:noFill/>
                <a:ln>
                  <a:noFill/>
                </a:ln>
                <a:effectLst/>
              </c:spPr>
              <c:txPr>
                <a:bodyPr rot="0" spcFirstLastPara="1" vertOverflow="ellipsis" vert="horz" wrap="square" lIns="38100" tIns="19050" rIns="38100" bIns="19050" anchor="ctr" anchorCtr="0">
                  <a:noAutofit/>
                </a:bodyPr>
                <a:lstStyle/>
                <a:p>
                  <a:pPr algn="l">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2032638888888887"/>
                      <c:h val="8.6930555555555553E-2"/>
                    </c:manualLayout>
                  </c15:layout>
                </c:ext>
                <c:ext xmlns:c16="http://schemas.microsoft.com/office/drawing/2014/chart" uri="{C3380CC4-5D6E-409C-BE32-E72D297353CC}">
                  <c16:uniqueId val="{00000007-99CB-4D86-B66A-8DDA01D41796}"/>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0.00%</c:formatCode>
                <c:ptCount val="4"/>
                <c:pt idx="0">
                  <c:v>0.55000000000000004</c:v>
                </c:pt>
                <c:pt idx="1">
                  <c:v>0.37</c:v>
                </c:pt>
                <c:pt idx="2">
                  <c:v>0.05</c:v>
                </c:pt>
                <c:pt idx="3">
                  <c:v>0.03</c:v>
                </c:pt>
              </c:numCache>
            </c:numRef>
          </c:val>
          <c:extLst>
            <c:ext xmlns:c16="http://schemas.microsoft.com/office/drawing/2014/chart" uri="{C3380CC4-5D6E-409C-BE32-E72D297353CC}">
              <c16:uniqueId val="{00000008-99CB-4D86-B66A-8DDA01D41796}"/>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2907553222514"/>
          <c:y val="9.745404970615712E-2"/>
          <c:w val="0.51554199475065621"/>
          <c:h val="0.81091761137600771"/>
        </c:manualLayout>
      </c:layout>
      <c:doughnutChart>
        <c:varyColors val="1"/>
        <c:ser>
          <c:idx val="0"/>
          <c:order val="0"/>
          <c:tx>
            <c:strRef>
              <c:f>Sheet1!$B$1</c:f>
              <c:strCache>
                <c:ptCount val="1"/>
                <c:pt idx="0">
                  <c:v>Sales</c:v>
                </c:pt>
              </c:strCache>
            </c:strRef>
          </c:tx>
          <c:spPr>
            <a:ln w="3175"/>
          </c:spPr>
          <c:dPt>
            <c:idx val="0"/>
            <c:bubble3D val="0"/>
            <c:spPr>
              <a:solidFill>
                <a:srgbClr val="77B800"/>
              </a:solidFill>
              <a:ln w="3175">
                <a:solidFill>
                  <a:schemeClr val="bg1"/>
                </a:solidFill>
              </a:ln>
              <a:effectLst/>
            </c:spPr>
            <c:extLst>
              <c:ext xmlns:c16="http://schemas.microsoft.com/office/drawing/2014/chart" uri="{C3380CC4-5D6E-409C-BE32-E72D297353CC}">
                <c16:uniqueId val="{00000001-7A73-4448-884C-A96DDA5AD828}"/>
              </c:ext>
            </c:extLst>
          </c:dPt>
          <c:dPt>
            <c:idx val="1"/>
            <c:bubble3D val="0"/>
            <c:spPr>
              <a:solidFill>
                <a:srgbClr val="00B1C1"/>
              </a:solidFill>
              <a:ln w="3175">
                <a:solidFill>
                  <a:schemeClr val="lt1"/>
                </a:solidFill>
              </a:ln>
              <a:effectLst/>
            </c:spPr>
            <c:extLst>
              <c:ext xmlns:c16="http://schemas.microsoft.com/office/drawing/2014/chart" uri="{C3380CC4-5D6E-409C-BE32-E72D297353CC}">
                <c16:uniqueId val="{00000003-7A73-4448-884C-A96DDA5AD828}"/>
              </c:ext>
            </c:extLst>
          </c:dPt>
          <c:dPt>
            <c:idx val="2"/>
            <c:bubble3D val="0"/>
            <c:spPr>
              <a:solidFill>
                <a:srgbClr val="C00000"/>
              </a:solidFill>
              <a:ln w="3175">
                <a:solidFill>
                  <a:schemeClr val="lt1"/>
                </a:solidFill>
              </a:ln>
              <a:effectLst/>
            </c:spPr>
            <c:extLst>
              <c:ext xmlns:c16="http://schemas.microsoft.com/office/drawing/2014/chart" uri="{C3380CC4-5D6E-409C-BE32-E72D297353CC}">
                <c16:uniqueId val="{00000005-7A73-4448-884C-A96DDA5AD828}"/>
              </c:ext>
            </c:extLst>
          </c:dPt>
          <c:dPt>
            <c:idx val="3"/>
            <c:bubble3D val="0"/>
            <c:spPr>
              <a:solidFill>
                <a:srgbClr val="FFB60F"/>
              </a:solidFill>
              <a:ln w="3175">
                <a:solidFill>
                  <a:schemeClr val="lt1"/>
                </a:solidFill>
              </a:ln>
              <a:effectLst/>
            </c:spPr>
            <c:extLst>
              <c:ext xmlns:c16="http://schemas.microsoft.com/office/drawing/2014/chart" uri="{C3380CC4-5D6E-409C-BE32-E72D297353CC}">
                <c16:uniqueId val="{00000007-7A73-4448-884C-A96DDA5AD828}"/>
              </c:ext>
            </c:extLst>
          </c:dPt>
          <c:dPt>
            <c:idx val="4"/>
            <c:bubble3D val="0"/>
            <c:spPr>
              <a:solidFill>
                <a:srgbClr val="002B45"/>
              </a:solidFill>
              <a:ln w="3175">
                <a:solidFill>
                  <a:schemeClr val="lt1"/>
                </a:solidFill>
              </a:ln>
              <a:effectLst/>
            </c:spPr>
            <c:extLst>
              <c:ext xmlns:c16="http://schemas.microsoft.com/office/drawing/2014/chart" uri="{C3380CC4-5D6E-409C-BE32-E72D297353CC}">
                <c16:uniqueId val="{0000000A-7A73-4448-884C-A96DDA5AD828}"/>
              </c:ext>
            </c:extLst>
          </c:dPt>
          <c:dPt>
            <c:idx val="5"/>
            <c:bubble3D val="0"/>
            <c:spPr>
              <a:solidFill>
                <a:srgbClr val="FF8A03"/>
              </a:solidFill>
              <a:ln w="3175">
                <a:solidFill>
                  <a:schemeClr val="lt1"/>
                </a:solidFill>
              </a:ln>
              <a:effectLst/>
            </c:spPr>
            <c:extLst>
              <c:ext xmlns:c16="http://schemas.microsoft.com/office/drawing/2014/chart" uri="{C3380CC4-5D6E-409C-BE32-E72D297353CC}">
                <c16:uniqueId val="{0000000B-7A73-4448-884C-A96DDA5AD828}"/>
              </c:ext>
            </c:extLst>
          </c:dPt>
          <c:dLbls>
            <c:dLbl>
              <c:idx val="3"/>
              <c:layout>
                <c:manualLayout>
                  <c:x val="2.9398148148148083E-3"/>
                  <c:y val="2.3148148142575209E-7"/>
                </c:manualLayout>
              </c:layout>
              <c:spPr>
                <a:noFill/>
                <a:ln>
                  <a:noFill/>
                </a:ln>
                <a:effectLst/>
              </c:spPr>
              <c:txPr>
                <a:bodyPr rot="0" spcFirstLastPara="1" vertOverflow="ellipsis" vert="horz" wrap="square" lIns="38100" tIns="19050" rIns="38100" bIns="19050" anchor="ctr" anchorCtr="0">
                  <a:noAutofit/>
                </a:bodyPr>
                <a:lstStyle/>
                <a:p>
                  <a:pPr algn="l">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0268749999999999"/>
                      <c:h val="6.9291666666666654E-2"/>
                    </c:manualLayout>
                  </c15:layout>
                </c:ext>
                <c:ext xmlns:c16="http://schemas.microsoft.com/office/drawing/2014/chart" uri="{C3380CC4-5D6E-409C-BE32-E72D297353CC}">
                  <c16:uniqueId val="{00000007-7A73-4448-884C-A96DDA5AD828}"/>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gency FB" panose="020B05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4"/>
                <c:pt idx="0">
                  <c:v>1st Qtr</c:v>
                </c:pt>
                <c:pt idx="1">
                  <c:v>2nd Qtr</c:v>
                </c:pt>
                <c:pt idx="2">
                  <c:v>3rd Qtr</c:v>
                </c:pt>
                <c:pt idx="3">
                  <c:v>4th Qtr</c:v>
                </c:pt>
              </c:strCache>
            </c:strRef>
          </c:cat>
          <c:val>
            <c:numRef>
              <c:f>Sheet1!$B$2:$B$7</c:f>
              <c:numCache>
                <c:formatCode>0.00%</c:formatCode>
                <c:ptCount val="6"/>
                <c:pt idx="0">
                  <c:v>0.2</c:v>
                </c:pt>
                <c:pt idx="1">
                  <c:v>0.26</c:v>
                </c:pt>
                <c:pt idx="2">
                  <c:v>0.11</c:v>
                </c:pt>
                <c:pt idx="3">
                  <c:v>0.15</c:v>
                </c:pt>
                <c:pt idx="4" formatCode="0%">
                  <c:v>0.19</c:v>
                </c:pt>
                <c:pt idx="5" formatCode="0%">
                  <c:v>0.08</c:v>
                </c:pt>
              </c:numCache>
            </c:numRef>
          </c:val>
          <c:extLst>
            <c:ext xmlns:c16="http://schemas.microsoft.com/office/drawing/2014/chart" uri="{C3380CC4-5D6E-409C-BE32-E72D297353CC}">
              <c16:uniqueId val="{00000008-7A73-4448-884C-A96DDA5AD828}"/>
            </c:ext>
          </c:extLst>
        </c:ser>
        <c:dLbls>
          <c:showLegendKey val="0"/>
          <c:showVal val="1"/>
          <c:showCatName val="0"/>
          <c:showSerName val="0"/>
          <c:showPercent val="0"/>
          <c:showBubbleSize val="0"/>
          <c:showLeaderLines val="0"/>
        </c:dLbls>
        <c:firstSliceAng val="45"/>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9185161613344"/>
          <c:y val="9.745404970615712E-2"/>
          <c:w val="0.80060030967609275"/>
          <c:h val="0.81091761137600771"/>
        </c:manualLayout>
      </c:layout>
      <c:barChart>
        <c:barDir val="col"/>
        <c:grouping val="clustered"/>
        <c:varyColors val="0"/>
        <c:ser>
          <c:idx val="0"/>
          <c:order val="0"/>
          <c:tx>
            <c:strRef>
              <c:f>Sheet1!$B$1</c:f>
              <c:strCache>
                <c:ptCount val="1"/>
                <c:pt idx="0">
                  <c:v>Sales</c:v>
                </c:pt>
              </c:strCache>
            </c:strRef>
          </c:tx>
          <c:spPr>
            <a:solidFill>
              <a:schemeClr val="accent2"/>
            </a:solidFill>
            <a:ln w="6350">
              <a:solidFill>
                <a:schemeClr val="lt1"/>
              </a:solidFill>
            </a:ln>
            <a:effectLst/>
          </c:spPr>
          <c:invertIfNegative val="0"/>
          <c:dPt>
            <c:idx val="0"/>
            <c:invertIfNegative val="0"/>
            <c:bubble3D val="0"/>
            <c:spPr>
              <a:solidFill>
                <a:srgbClr val="77B800"/>
              </a:solidFill>
              <a:ln w="6350">
                <a:solidFill>
                  <a:schemeClr val="lt1"/>
                </a:solidFill>
              </a:ln>
              <a:effectLst/>
            </c:spPr>
            <c:extLst>
              <c:ext xmlns:c16="http://schemas.microsoft.com/office/drawing/2014/chart" uri="{C3380CC4-5D6E-409C-BE32-E72D297353CC}">
                <c16:uniqueId val="{00000001-253B-4519-AB6D-5215BC3BD14D}"/>
              </c:ext>
            </c:extLst>
          </c:dPt>
          <c:dPt>
            <c:idx val="1"/>
            <c:invertIfNegative val="0"/>
            <c:bubble3D val="0"/>
            <c:spPr>
              <a:solidFill>
                <a:srgbClr val="00B1C1"/>
              </a:solidFill>
              <a:ln w="6350">
                <a:solidFill>
                  <a:schemeClr val="lt1"/>
                </a:solidFill>
              </a:ln>
              <a:effectLst/>
            </c:spPr>
            <c:extLst>
              <c:ext xmlns:c16="http://schemas.microsoft.com/office/drawing/2014/chart" uri="{C3380CC4-5D6E-409C-BE32-E72D297353CC}">
                <c16:uniqueId val="{00000003-253B-4519-AB6D-5215BC3BD14D}"/>
              </c:ext>
            </c:extLst>
          </c:dPt>
          <c:dPt>
            <c:idx val="2"/>
            <c:invertIfNegative val="0"/>
            <c:bubble3D val="0"/>
            <c:spPr>
              <a:solidFill>
                <a:srgbClr val="C00000"/>
              </a:solidFill>
              <a:ln w="6350">
                <a:solidFill>
                  <a:schemeClr val="lt1"/>
                </a:solidFill>
              </a:ln>
              <a:effectLst/>
            </c:spPr>
            <c:extLst>
              <c:ext xmlns:c16="http://schemas.microsoft.com/office/drawing/2014/chart" uri="{C3380CC4-5D6E-409C-BE32-E72D297353CC}">
                <c16:uniqueId val="{00000005-253B-4519-AB6D-5215BC3BD14D}"/>
              </c:ext>
            </c:extLst>
          </c:dPt>
          <c:dPt>
            <c:idx val="3"/>
            <c:invertIfNegative val="0"/>
            <c:bubble3D val="0"/>
            <c:spPr>
              <a:solidFill>
                <a:srgbClr val="002B45"/>
              </a:solidFill>
              <a:ln w="6350">
                <a:solidFill>
                  <a:schemeClr val="lt1"/>
                </a:solidFill>
              </a:ln>
              <a:effectLst/>
            </c:spPr>
            <c:extLst>
              <c:ext xmlns:c16="http://schemas.microsoft.com/office/drawing/2014/chart" uri="{C3380CC4-5D6E-409C-BE32-E72D297353CC}">
                <c16:uniqueId val="{00000007-253B-4519-AB6D-5215BC3BD14D}"/>
              </c:ext>
            </c:extLst>
          </c:dPt>
          <c:dPt>
            <c:idx val="4"/>
            <c:invertIfNegative val="0"/>
            <c:bubble3D val="0"/>
            <c:spPr>
              <a:solidFill>
                <a:srgbClr val="FFB60F"/>
              </a:solidFill>
              <a:ln w="6350">
                <a:solidFill>
                  <a:schemeClr val="lt1"/>
                </a:solidFill>
              </a:ln>
              <a:effectLst/>
            </c:spPr>
            <c:extLst>
              <c:ext xmlns:c16="http://schemas.microsoft.com/office/drawing/2014/chart" uri="{C3380CC4-5D6E-409C-BE32-E72D297353CC}">
                <c16:uniqueId val="{00000009-253B-4519-AB6D-5215BC3BD14D}"/>
              </c:ext>
            </c:extLst>
          </c:dPt>
          <c:cat>
            <c:strRef>
              <c:f>Sheet1!$A$2:$A$6</c:f>
              <c:strCache>
                <c:ptCount val="5"/>
                <c:pt idx="0">
                  <c:v>Cost</c:v>
                </c:pt>
                <c:pt idx="1">
                  <c:v>Not enough time</c:v>
                </c:pt>
                <c:pt idx="2">
                  <c:v>Too far to travel</c:v>
                </c:pt>
                <c:pt idx="3">
                  <c:v>Fear</c:v>
                </c:pt>
                <c:pt idx="4">
                  <c:v>Feeling unsafe</c:v>
                </c:pt>
              </c:strCache>
            </c:strRef>
          </c:cat>
          <c:val>
            <c:numRef>
              <c:f>Sheet1!$B$2:$B$6</c:f>
              <c:numCache>
                <c:formatCode>0%</c:formatCode>
                <c:ptCount val="5"/>
                <c:pt idx="0">
                  <c:v>0.60770000000000002</c:v>
                </c:pt>
                <c:pt idx="1">
                  <c:v>0.45269999999999999</c:v>
                </c:pt>
                <c:pt idx="2">
                  <c:v>0.29039999999999999</c:v>
                </c:pt>
                <c:pt idx="3">
                  <c:v>0.3589</c:v>
                </c:pt>
                <c:pt idx="4">
                  <c:v>0.40860000000000002</c:v>
                </c:pt>
              </c:numCache>
            </c:numRef>
          </c:val>
          <c:extLst>
            <c:ext xmlns:c16="http://schemas.microsoft.com/office/drawing/2014/chart" uri="{C3380CC4-5D6E-409C-BE32-E72D297353CC}">
              <c16:uniqueId val="{0000000A-253B-4519-AB6D-5215BC3BD14D}"/>
            </c:ext>
          </c:extLst>
        </c:ser>
        <c:dLbls>
          <c:showLegendKey val="0"/>
          <c:showVal val="0"/>
          <c:showCatName val="0"/>
          <c:showSerName val="0"/>
          <c:showPercent val="0"/>
          <c:showBubbleSize val="0"/>
        </c:dLbls>
        <c:gapWidth val="100"/>
        <c:axId val="625127936"/>
        <c:axId val="624627024"/>
      </c:barChart>
      <c:catAx>
        <c:axId val="62512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624627024"/>
        <c:crosses val="autoZero"/>
        <c:auto val="1"/>
        <c:lblAlgn val="ctr"/>
        <c:lblOffset val="100"/>
        <c:noMultiLvlLbl val="0"/>
      </c:catAx>
      <c:valAx>
        <c:axId val="62462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gency FB" panose="020B0503020202020204" pitchFamily="34" charset="0"/>
                <a:ea typeface="+mn-ea"/>
                <a:cs typeface="+mn-cs"/>
              </a:defRPr>
            </a:pPr>
            <a:endParaRPr lang="en-US"/>
          </a:p>
        </c:txPr>
        <c:crossAx val="62512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18000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8DC74-818F-44FB-B24D-38D6370408C8}" type="datetimeFigureOut">
              <a:rPr lang="en-GB" smtClean="0"/>
              <a:t>18/08/2022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B44AB-930E-4E8E-835A-FCA68DF812DC}" type="slidenum">
              <a:rPr lang="en-GB" smtClean="0"/>
              <a:t>‹#›</a:t>
            </a:fld>
            <a:endParaRPr lang="en-GB"/>
          </a:p>
        </p:txBody>
      </p:sp>
    </p:spTree>
    <p:extLst>
      <p:ext uri="{BB962C8B-B14F-4D97-AF65-F5344CB8AC3E}">
        <p14:creationId xmlns:p14="http://schemas.microsoft.com/office/powerpoint/2010/main" val="83924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6B44AB-930E-4E8E-835A-FCA68DF812DC}" type="slidenum">
              <a:rPr lang="en-GB" smtClean="0"/>
              <a:t>3</a:t>
            </a:fld>
            <a:endParaRPr lang="en-GB"/>
          </a:p>
        </p:txBody>
      </p:sp>
    </p:spTree>
    <p:extLst>
      <p:ext uri="{BB962C8B-B14F-4D97-AF65-F5344CB8AC3E}">
        <p14:creationId xmlns:p14="http://schemas.microsoft.com/office/powerpoint/2010/main" val="294343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6B44AB-930E-4E8E-835A-FCA68DF812DC}" type="slidenum">
              <a:rPr lang="en-GB" smtClean="0"/>
              <a:t>4</a:t>
            </a:fld>
            <a:endParaRPr lang="en-GB"/>
          </a:p>
        </p:txBody>
      </p:sp>
    </p:spTree>
    <p:extLst>
      <p:ext uri="{BB962C8B-B14F-4D97-AF65-F5344CB8AC3E}">
        <p14:creationId xmlns:p14="http://schemas.microsoft.com/office/powerpoint/2010/main" val="366151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CCD70B-5AF9-463F-AACD-54A91795366E}"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193472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CD70B-5AF9-463F-AACD-54A91795366E}"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408439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CD70B-5AF9-463F-AACD-54A91795366E}"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2121129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311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38739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51722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3115"/>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250149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CB780-AD5C-4EC3-84A2-DC065F8AA69B}"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168841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4"/>
            <a:ext cx="4190702"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682329" y="2505076"/>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CB780-AD5C-4EC3-84A2-DC065F8AA69B}"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53342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CB780-AD5C-4EC3-84A2-DC065F8AA69B}"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532040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CB780-AD5C-4EC3-84A2-DC065F8AA69B}"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273432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1662"/>
            </a:lvl1pPr>
          </a:lstStyle>
          <a:p>
            <a:r>
              <a:rPr lang="en-US"/>
              <a:t>Click to edit Master title style</a:t>
            </a:r>
          </a:p>
        </p:txBody>
      </p:sp>
      <p:sp>
        <p:nvSpPr>
          <p:cNvPr id="3" name="Content Placeholder 2"/>
          <p:cNvSpPr>
            <a:spLocks noGrp="1"/>
          </p:cNvSpPr>
          <p:nvPr>
            <p:ph idx="1"/>
          </p:nvPr>
        </p:nvSpPr>
        <p:spPr>
          <a:xfrm>
            <a:off x="4211341" y="987427"/>
            <a:ext cx="5014913"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5" name="Date Placeholder 4"/>
          <p:cNvSpPr>
            <a:spLocks noGrp="1"/>
          </p:cNvSpPr>
          <p:nvPr>
            <p:ph type="dt" sz="half" idx="10"/>
          </p:nvPr>
        </p:nvSpPr>
        <p:spPr/>
        <p:txBody>
          <a:bodyPr/>
          <a:lstStyle/>
          <a:p>
            <a:fld id="{B10CB780-AD5C-4EC3-84A2-DC065F8AA69B}"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255814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CD70B-5AF9-463F-AACD-54A91795366E}"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2735673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1662"/>
            </a:lvl1pPr>
          </a:lstStyle>
          <a:p>
            <a:r>
              <a:rPr lang="en-US"/>
              <a:t>Click to edit Master title style</a:t>
            </a:r>
          </a:p>
        </p:txBody>
      </p:sp>
      <p:sp>
        <p:nvSpPr>
          <p:cNvPr id="3" name="Picture Placeholder 2"/>
          <p:cNvSpPr>
            <a:spLocks noGrp="1" noChangeAspect="1"/>
          </p:cNvSpPr>
          <p:nvPr>
            <p:ph type="pic" idx="1"/>
          </p:nvPr>
        </p:nvSpPr>
        <p:spPr>
          <a:xfrm>
            <a:off x="4211341" y="987427"/>
            <a:ext cx="5014913"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p>
        </p:txBody>
      </p:sp>
      <p:sp>
        <p:nvSpPr>
          <p:cNvPr id="4" name="Text Placeholder 3"/>
          <p:cNvSpPr>
            <a:spLocks noGrp="1"/>
          </p:cNvSpPr>
          <p:nvPr>
            <p:ph type="body" sz="half" idx="2"/>
          </p:nvPr>
        </p:nvSpPr>
        <p:spPr>
          <a:xfrm>
            <a:off x="682328" y="2057400"/>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5" name="Date Placeholder 4"/>
          <p:cNvSpPr>
            <a:spLocks noGrp="1"/>
          </p:cNvSpPr>
          <p:nvPr>
            <p:ph type="dt" sz="half" idx="10"/>
          </p:nvPr>
        </p:nvSpPr>
        <p:spPr/>
        <p:txBody>
          <a:bodyPr/>
          <a:lstStyle/>
          <a:p>
            <a:fld id="{B10CB780-AD5C-4EC3-84A2-DC065F8AA69B}"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229194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423433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908666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2531"/>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012"/>
            </a:lvl1pPr>
            <a:lvl2pPr marL="192879" indent="0" algn="ctr">
              <a:buNone/>
              <a:defRPr sz="843"/>
            </a:lvl2pPr>
            <a:lvl3pPr marL="385758" indent="0" algn="ctr">
              <a:buNone/>
              <a:defRPr sz="760"/>
            </a:lvl3pPr>
            <a:lvl4pPr marL="578637" indent="0" algn="ctr">
              <a:buNone/>
              <a:defRPr sz="675"/>
            </a:lvl4pPr>
            <a:lvl5pPr marL="771517" indent="0" algn="ctr">
              <a:buNone/>
              <a:defRPr sz="675"/>
            </a:lvl5pPr>
            <a:lvl6pPr marL="964395" indent="0" algn="ctr">
              <a:buNone/>
              <a:defRPr sz="675"/>
            </a:lvl6pPr>
            <a:lvl7pPr marL="1157275" indent="0" algn="ctr">
              <a:buNone/>
              <a:defRPr sz="675"/>
            </a:lvl7pPr>
            <a:lvl8pPr marL="1350154" indent="0" algn="ctr">
              <a:buNone/>
              <a:defRPr sz="675"/>
            </a:lvl8pPr>
            <a:lvl9pPr marL="1543033" indent="0" algn="ctr">
              <a:buNone/>
              <a:defRPr sz="675"/>
            </a:lvl9pPr>
          </a:lstStyle>
          <a:p>
            <a:r>
              <a:rPr lang="en-US"/>
              <a:t>Click to edit Master subtitle style</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807439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1810372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2531"/>
            </a:lvl1pPr>
          </a:lstStyle>
          <a:p>
            <a:r>
              <a:rPr lang="en-US"/>
              <a:t>Click to edit Master title style</a:t>
            </a:r>
          </a:p>
        </p:txBody>
      </p:sp>
      <p:sp>
        <p:nvSpPr>
          <p:cNvPr id="3" name="Text Placeholder 2"/>
          <p:cNvSpPr>
            <a:spLocks noGrp="1"/>
          </p:cNvSpPr>
          <p:nvPr>
            <p:ph type="body" idx="1"/>
          </p:nvPr>
        </p:nvSpPr>
        <p:spPr>
          <a:xfrm>
            <a:off x="675880" y="4589467"/>
            <a:ext cx="8543925" cy="1500187"/>
          </a:xfrm>
        </p:spPr>
        <p:txBody>
          <a:bodyPr/>
          <a:lstStyle>
            <a:lvl1pPr marL="0" indent="0">
              <a:buNone/>
              <a:defRPr sz="1012">
                <a:solidFill>
                  <a:schemeClr val="tx1"/>
                </a:solidFill>
              </a:defRPr>
            </a:lvl1pPr>
            <a:lvl2pPr marL="192879" indent="0">
              <a:buNone/>
              <a:defRPr sz="843">
                <a:solidFill>
                  <a:schemeClr val="tx1">
                    <a:tint val="75000"/>
                  </a:schemeClr>
                </a:solidFill>
              </a:defRPr>
            </a:lvl2pPr>
            <a:lvl3pPr marL="385758" indent="0">
              <a:buNone/>
              <a:defRPr sz="760">
                <a:solidFill>
                  <a:schemeClr val="tx1">
                    <a:tint val="75000"/>
                  </a:schemeClr>
                </a:solidFill>
              </a:defRPr>
            </a:lvl3pPr>
            <a:lvl4pPr marL="578637" indent="0">
              <a:buNone/>
              <a:defRPr sz="675">
                <a:solidFill>
                  <a:schemeClr val="tx1">
                    <a:tint val="75000"/>
                  </a:schemeClr>
                </a:solidFill>
              </a:defRPr>
            </a:lvl4pPr>
            <a:lvl5pPr marL="771517" indent="0">
              <a:buNone/>
              <a:defRPr sz="675">
                <a:solidFill>
                  <a:schemeClr val="tx1">
                    <a:tint val="75000"/>
                  </a:schemeClr>
                </a:solidFill>
              </a:defRPr>
            </a:lvl5pPr>
            <a:lvl6pPr marL="964395" indent="0">
              <a:buNone/>
              <a:defRPr sz="675">
                <a:solidFill>
                  <a:schemeClr val="tx1">
                    <a:tint val="75000"/>
                  </a:schemeClr>
                </a:solidFill>
              </a:defRPr>
            </a:lvl6pPr>
            <a:lvl7pPr marL="1157275" indent="0">
              <a:buNone/>
              <a:defRPr sz="675">
                <a:solidFill>
                  <a:schemeClr val="tx1">
                    <a:tint val="75000"/>
                  </a:schemeClr>
                </a:solidFill>
              </a:defRPr>
            </a:lvl7pPr>
            <a:lvl8pPr marL="1350154" indent="0">
              <a:buNone/>
              <a:defRPr sz="675">
                <a:solidFill>
                  <a:schemeClr val="tx1">
                    <a:tint val="75000"/>
                  </a:schemeClr>
                </a:solidFill>
              </a:defRPr>
            </a:lvl8pPr>
            <a:lvl9pPr marL="1543033" indent="0">
              <a:buNone/>
              <a:defRPr sz="6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674746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CB780-AD5C-4EC3-84A2-DC065F8AA69B}"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059209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p:cNvSpPr>
            <a:spLocks noGrp="1"/>
          </p:cNvSpPr>
          <p:nvPr>
            <p:ph type="body" idx="1"/>
          </p:nvPr>
        </p:nvSpPr>
        <p:spPr>
          <a:xfrm>
            <a:off x="682330" y="1681164"/>
            <a:ext cx="4190702" cy="823912"/>
          </a:xfrm>
        </p:spPr>
        <p:txBody>
          <a:bodyPr anchor="b"/>
          <a:lstStyle>
            <a:lvl1pPr marL="0" indent="0">
              <a:buNone/>
              <a:defRPr sz="1012" b="1"/>
            </a:lvl1pPr>
            <a:lvl2pPr marL="192879" indent="0">
              <a:buNone/>
              <a:defRPr sz="843" b="1"/>
            </a:lvl2pPr>
            <a:lvl3pPr marL="385758" indent="0">
              <a:buNone/>
              <a:defRPr sz="760" b="1"/>
            </a:lvl3pPr>
            <a:lvl4pPr marL="578637" indent="0">
              <a:buNone/>
              <a:defRPr sz="675" b="1"/>
            </a:lvl4pPr>
            <a:lvl5pPr marL="771517" indent="0">
              <a:buNone/>
              <a:defRPr sz="675" b="1"/>
            </a:lvl5pPr>
            <a:lvl6pPr marL="964395" indent="0">
              <a:buNone/>
              <a:defRPr sz="675" b="1"/>
            </a:lvl6pPr>
            <a:lvl7pPr marL="1157275" indent="0">
              <a:buNone/>
              <a:defRPr sz="675" b="1"/>
            </a:lvl7pPr>
            <a:lvl8pPr marL="1350154" indent="0">
              <a:buNone/>
              <a:defRPr sz="675" b="1"/>
            </a:lvl8pPr>
            <a:lvl9pPr marL="1543033" indent="0">
              <a:buNone/>
              <a:defRPr sz="675" b="1"/>
            </a:lvl9pPr>
          </a:lstStyle>
          <a:p>
            <a:pPr lvl="0"/>
            <a:r>
              <a:rPr lang="en-US"/>
              <a:t>Click to edit Master text styles</a:t>
            </a:r>
          </a:p>
        </p:txBody>
      </p:sp>
      <p:sp>
        <p:nvSpPr>
          <p:cNvPr id="4" name="Content Placeholder 3"/>
          <p:cNvSpPr>
            <a:spLocks noGrp="1"/>
          </p:cNvSpPr>
          <p:nvPr>
            <p:ph sz="half" idx="2"/>
          </p:nvPr>
        </p:nvSpPr>
        <p:spPr>
          <a:xfrm>
            <a:off x="682330" y="2505076"/>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1012" b="1"/>
            </a:lvl1pPr>
            <a:lvl2pPr marL="192879" indent="0">
              <a:buNone/>
              <a:defRPr sz="843" b="1"/>
            </a:lvl2pPr>
            <a:lvl3pPr marL="385758" indent="0">
              <a:buNone/>
              <a:defRPr sz="760" b="1"/>
            </a:lvl3pPr>
            <a:lvl4pPr marL="578637" indent="0">
              <a:buNone/>
              <a:defRPr sz="675" b="1"/>
            </a:lvl4pPr>
            <a:lvl5pPr marL="771517" indent="0">
              <a:buNone/>
              <a:defRPr sz="675" b="1"/>
            </a:lvl5pPr>
            <a:lvl6pPr marL="964395" indent="0">
              <a:buNone/>
              <a:defRPr sz="675" b="1"/>
            </a:lvl6pPr>
            <a:lvl7pPr marL="1157275" indent="0">
              <a:buNone/>
              <a:defRPr sz="675" b="1"/>
            </a:lvl7pPr>
            <a:lvl8pPr marL="1350154" indent="0">
              <a:buNone/>
              <a:defRPr sz="675" b="1"/>
            </a:lvl8pPr>
            <a:lvl9pPr marL="1543033" indent="0">
              <a:buNone/>
              <a:defRPr sz="675" b="1"/>
            </a:lvl9pPr>
          </a:lstStyle>
          <a:p>
            <a:pPr lvl="0"/>
            <a:r>
              <a:rPr lang="en-US"/>
              <a:t>Click to 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CB780-AD5C-4EC3-84A2-DC065F8AA69B}"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1920022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CB780-AD5C-4EC3-84A2-DC065F8AA69B}"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42240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CB780-AD5C-4EC3-84A2-DC065F8AA69B}"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239423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CD70B-5AF9-463F-AACD-54A91795366E}"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380133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4211342" y="987429"/>
            <a:ext cx="5014913" cy="4873625"/>
          </a:xfrm>
        </p:spPr>
        <p:txBody>
          <a:bodyPr/>
          <a:lstStyle>
            <a:lvl1pPr>
              <a:defRPr sz="1350"/>
            </a:lvl1pPr>
            <a:lvl2pPr>
              <a:defRPr sz="1181"/>
            </a:lvl2pPr>
            <a:lvl3pPr>
              <a:defRPr sz="1012"/>
            </a:lvl3pPr>
            <a:lvl4pPr>
              <a:defRPr sz="843"/>
            </a:lvl4pPr>
            <a:lvl5pPr>
              <a:defRPr sz="843"/>
            </a:lvl5pPr>
            <a:lvl6pPr>
              <a:defRPr sz="843"/>
            </a:lvl6pPr>
            <a:lvl7pPr>
              <a:defRPr sz="843"/>
            </a:lvl7pPr>
            <a:lvl8pPr>
              <a:defRPr sz="843"/>
            </a:lvl8pPr>
            <a:lvl9pPr>
              <a:defRPr sz="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4" cy="3811588"/>
          </a:xfrm>
        </p:spPr>
        <p:txBody>
          <a:bodyPr/>
          <a:lstStyle>
            <a:lvl1pPr marL="0" indent="0">
              <a:buNone/>
              <a:defRPr sz="675"/>
            </a:lvl1pPr>
            <a:lvl2pPr marL="192879" indent="0">
              <a:buNone/>
              <a:defRPr sz="591"/>
            </a:lvl2pPr>
            <a:lvl3pPr marL="385758" indent="0">
              <a:buNone/>
              <a:defRPr sz="506"/>
            </a:lvl3pPr>
            <a:lvl4pPr marL="578637" indent="0">
              <a:buNone/>
              <a:defRPr sz="422"/>
            </a:lvl4pPr>
            <a:lvl5pPr marL="771517" indent="0">
              <a:buNone/>
              <a:defRPr sz="422"/>
            </a:lvl5pPr>
            <a:lvl6pPr marL="964395" indent="0">
              <a:buNone/>
              <a:defRPr sz="422"/>
            </a:lvl6pPr>
            <a:lvl7pPr marL="1157275" indent="0">
              <a:buNone/>
              <a:defRPr sz="422"/>
            </a:lvl7pPr>
            <a:lvl8pPr marL="1350154" indent="0">
              <a:buNone/>
              <a:defRPr sz="422"/>
            </a:lvl8pPr>
            <a:lvl9pPr marL="1543033" indent="0">
              <a:buNone/>
              <a:defRPr sz="422"/>
            </a:lvl9pPr>
          </a:lstStyle>
          <a:p>
            <a:pPr lvl="0"/>
            <a:r>
              <a:rPr lang="en-US"/>
              <a:t>Click to edit Master text styles</a:t>
            </a:r>
          </a:p>
        </p:txBody>
      </p:sp>
      <p:sp>
        <p:nvSpPr>
          <p:cNvPr id="5" name="Date Placeholder 4"/>
          <p:cNvSpPr>
            <a:spLocks noGrp="1"/>
          </p:cNvSpPr>
          <p:nvPr>
            <p:ph type="dt" sz="half" idx="10"/>
          </p:nvPr>
        </p:nvSpPr>
        <p:spPr/>
        <p:txBody>
          <a:bodyPr/>
          <a:lstStyle/>
          <a:p>
            <a:fld id="{B10CB780-AD5C-4EC3-84A2-DC065F8AA69B}"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1587695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1350"/>
            </a:lvl1pPr>
          </a:lstStyle>
          <a:p>
            <a:r>
              <a:rPr lang="en-US"/>
              <a:t>Click to edit Master title style</a:t>
            </a:r>
          </a:p>
        </p:txBody>
      </p:sp>
      <p:sp>
        <p:nvSpPr>
          <p:cNvPr id="3" name="Picture Placeholder 2"/>
          <p:cNvSpPr>
            <a:spLocks noGrp="1" noChangeAspect="1"/>
          </p:cNvSpPr>
          <p:nvPr>
            <p:ph type="pic" idx="1"/>
          </p:nvPr>
        </p:nvSpPr>
        <p:spPr>
          <a:xfrm>
            <a:off x="4211342" y="987429"/>
            <a:ext cx="5014913" cy="4873625"/>
          </a:xfrm>
        </p:spPr>
        <p:txBody>
          <a:bodyPr anchor="t"/>
          <a:lstStyle>
            <a:lvl1pPr marL="0" indent="0">
              <a:buNone/>
              <a:defRPr sz="1350"/>
            </a:lvl1pPr>
            <a:lvl2pPr marL="192879" indent="0">
              <a:buNone/>
              <a:defRPr sz="1181"/>
            </a:lvl2pPr>
            <a:lvl3pPr marL="385758" indent="0">
              <a:buNone/>
              <a:defRPr sz="1012"/>
            </a:lvl3pPr>
            <a:lvl4pPr marL="578637" indent="0">
              <a:buNone/>
              <a:defRPr sz="843"/>
            </a:lvl4pPr>
            <a:lvl5pPr marL="771517" indent="0">
              <a:buNone/>
              <a:defRPr sz="843"/>
            </a:lvl5pPr>
            <a:lvl6pPr marL="964395" indent="0">
              <a:buNone/>
              <a:defRPr sz="843"/>
            </a:lvl6pPr>
            <a:lvl7pPr marL="1157275" indent="0">
              <a:buNone/>
              <a:defRPr sz="843"/>
            </a:lvl7pPr>
            <a:lvl8pPr marL="1350154" indent="0">
              <a:buNone/>
              <a:defRPr sz="843"/>
            </a:lvl8pPr>
            <a:lvl9pPr marL="1543033" indent="0">
              <a:buNone/>
              <a:defRPr sz="843"/>
            </a:lvl9pPr>
          </a:lstStyle>
          <a:p>
            <a:r>
              <a:rPr lang="en-US"/>
              <a:t>Click icon to add picture</a:t>
            </a:r>
          </a:p>
        </p:txBody>
      </p:sp>
      <p:sp>
        <p:nvSpPr>
          <p:cNvPr id="4" name="Text Placeholder 3"/>
          <p:cNvSpPr>
            <a:spLocks noGrp="1"/>
          </p:cNvSpPr>
          <p:nvPr>
            <p:ph type="body" sz="half" idx="2"/>
          </p:nvPr>
        </p:nvSpPr>
        <p:spPr>
          <a:xfrm>
            <a:off x="682328" y="2057400"/>
            <a:ext cx="3194944" cy="3811588"/>
          </a:xfrm>
        </p:spPr>
        <p:txBody>
          <a:bodyPr/>
          <a:lstStyle>
            <a:lvl1pPr marL="0" indent="0">
              <a:buNone/>
              <a:defRPr sz="675"/>
            </a:lvl1pPr>
            <a:lvl2pPr marL="192879" indent="0">
              <a:buNone/>
              <a:defRPr sz="591"/>
            </a:lvl2pPr>
            <a:lvl3pPr marL="385758" indent="0">
              <a:buNone/>
              <a:defRPr sz="506"/>
            </a:lvl3pPr>
            <a:lvl4pPr marL="578637" indent="0">
              <a:buNone/>
              <a:defRPr sz="422"/>
            </a:lvl4pPr>
            <a:lvl5pPr marL="771517" indent="0">
              <a:buNone/>
              <a:defRPr sz="422"/>
            </a:lvl5pPr>
            <a:lvl6pPr marL="964395" indent="0">
              <a:buNone/>
              <a:defRPr sz="422"/>
            </a:lvl6pPr>
            <a:lvl7pPr marL="1157275" indent="0">
              <a:buNone/>
              <a:defRPr sz="422"/>
            </a:lvl7pPr>
            <a:lvl8pPr marL="1350154" indent="0">
              <a:buNone/>
              <a:defRPr sz="422"/>
            </a:lvl8pPr>
            <a:lvl9pPr marL="1543033" indent="0">
              <a:buNone/>
              <a:defRPr sz="422"/>
            </a:lvl9pPr>
          </a:lstStyle>
          <a:p>
            <a:pPr lvl="0"/>
            <a:r>
              <a:rPr lang="en-US"/>
              <a:t>Click to edit Master text styles</a:t>
            </a:r>
          </a:p>
        </p:txBody>
      </p:sp>
      <p:sp>
        <p:nvSpPr>
          <p:cNvPr id="5" name="Date Placeholder 4"/>
          <p:cNvSpPr>
            <a:spLocks noGrp="1"/>
          </p:cNvSpPr>
          <p:nvPr>
            <p:ph type="dt" sz="half" idx="10"/>
          </p:nvPr>
        </p:nvSpPr>
        <p:spPr/>
        <p:txBody>
          <a:bodyPr/>
          <a:lstStyle/>
          <a:p>
            <a:fld id="{B10CB780-AD5C-4EC3-84A2-DC065F8AA69B}"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416534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360095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CB780-AD5C-4EC3-84A2-DC065F8AA69B}"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84389-401B-47AD-834F-7803CFD1B072}" type="slidenum">
              <a:rPr lang="en-GB" smtClean="0"/>
              <a:t>‹#›</a:t>
            </a:fld>
            <a:endParaRPr lang="en-GB"/>
          </a:p>
        </p:txBody>
      </p:sp>
    </p:spTree>
    <p:extLst>
      <p:ext uri="{BB962C8B-B14F-4D97-AF65-F5344CB8AC3E}">
        <p14:creationId xmlns:p14="http://schemas.microsoft.com/office/powerpoint/2010/main" val="222806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CCD70B-5AF9-463F-AACD-54A91795366E}"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344563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CCD70B-5AF9-463F-AACD-54A91795366E}"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274207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CCD70B-5AF9-463F-AACD-54A91795366E}"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411009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CD70B-5AF9-463F-AACD-54A91795366E}"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124229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CD70B-5AF9-463F-AACD-54A91795366E}"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295568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CD70B-5AF9-463F-AACD-54A91795366E}"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B0C3A-5FCA-4316-BFB9-83E94AE163BA}" type="slidenum">
              <a:rPr lang="en-GB" smtClean="0"/>
              <a:t>‹#›</a:t>
            </a:fld>
            <a:endParaRPr lang="en-GB"/>
          </a:p>
        </p:txBody>
      </p:sp>
    </p:spTree>
    <p:extLst>
      <p:ext uri="{BB962C8B-B14F-4D97-AF65-F5344CB8AC3E}">
        <p14:creationId xmlns:p14="http://schemas.microsoft.com/office/powerpoint/2010/main" val="286532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CD70B-5AF9-463F-AACD-54A91795366E}" type="datetimeFigureOut">
              <a:rPr lang="en-GB" smtClean="0"/>
              <a:t>18/08/2022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B0C3A-5FCA-4316-BFB9-83E94AE163BA}" type="slidenum">
              <a:rPr lang="en-GB" smtClean="0"/>
              <a:t>‹#›</a:t>
            </a:fld>
            <a:endParaRPr lang="en-GB"/>
          </a:p>
        </p:txBody>
      </p:sp>
    </p:spTree>
    <p:extLst>
      <p:ext uri="{BB962C8B-B14F-4D97-AF65-F5344CB8AC3E}">
        <p14:creationId xmlns:p14="http://schemas.microsoft.com/office/powerpoint/2010/main" val="2422087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B10CB780-AD5C-4EC3-84A2-DC065F8AA69B}" type="datetimeFigureOut">
              <a:rPr lang="en-GB" smtClean="0"/>
              <a:t>18/08/2022</a:t>
            </a:fld>
            <a:endParaRPr lang="en-GB"/>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A9884389-401B-47AD-834F-7803CFD1B072}" type="slidenum">
              <a:rPr lang="en-GB" smtClean="0"/>
              <a:t>‹#›</a:t>
            </a:fld>
            <a:endParaRPr lang="en-GB"/>
          </a:p>
        </p:txBody>
      </p:sp>
    </p:spTree>
    <p:extLst>
      <p:ext uri="{BB962C8B-B14F-4D97-AF65-F5344CB8AC3E}">
        <p14:creationId xmlns:p14="http://schemas.microsoft.com/office/powerpoint/2010/main" val="2682844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506">
                <a:solidFill>
                  <a:schemeClr val="tx1">
                    <a:tint val="75000"/>
                  </a:schemeClr>
                </a:solidFill>
              </a:defRPr>
            </a:lvl1pPr>
          </a:lstStyle>
          <a:p>
            <a:fld id="{B10CB780-AD5C-4EC3-84A2-DC065F8AA69B}" type="datetimeFigureOut">
              <a:rPr lang="en-GB" smtClean="0"/>
              <a:t>18/08/2022</a:t>
            </a:fld>
            <a:endParaRPr lang="en-GB"/>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A9884389-401B-47AD-834F-7803CFD1B072}" type="slidenum">
              <a:rPr lang="en-GB" smtClean="0"/>
              <a:t>‹#›</a:t>
            </a:fld>
            <a:endParaRPr lang="en-GB"/>
          </a:p>
        </p:txBody>
      </p:sp>
    </p:spTree>
    <p:extLst>
      <p:ext uri="{BB962C8B-B14F-4D97-AF65-F5344CB8AC3E}">
        <p14:creationId xmlns:p14="http://schemas.microsoft.com/office/powerpoint/2010/main" val="598269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5758" rtl="0" eaLnBrk="1" latinLnBrk="0" hangingPunct="1">
        <a:lnSpc>
          <a:spcPct val="90000"/>
        </a:lnSpc>
        <a:spcBef>
          <a:spcPct val="0"/>
        </a:spcBef>
        <a:buNone/>
        <a:defRPr sz="1857" kern="1200">
          <a:solidFill>
            <a:schemeClr val="tx1"/>
          </a:solidFill>
          <a:latin typeface="+mj-lt"/>
          <a:ea typeface="+mj-ea"/>
          <a:cs typeface="+mj-cs"/>
        </a:defRPr>
      </a:lvl1pPr>
    </p:titleStyle>
    <p:bodyStyle>
      <a:lvl1pPr marL="96440" indent="-96440" algn="l" defTabSz="385758"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19" indent="-96440" algn="l" defTabSz="385758" rtl="0" eaLnBrk="1" latinLnBrk="0" hangingPunct="1">
        <a:lnSpc>
          <a:spcPct val="90000"/>
        </a:lnSpc>
        <a:spcBef>
          <a:spcPts val="211"/>
        </a:spcBef>
        <a:buFont typeface="Arial" panose="020B0604020202020204" pitchFamily="34" charset="0"/>
        <a:buChar char="•"/>
        <a:defRPr sz="1012" kern="1200">
          <a:solidFill>
            <a:schemeClr val="tx1"/>
          </a:solidFill>
          <a:latin typeface="+mn-lt"/>
          <a:ea typeface="+mn-ea"/>
          <a:cs typeface="+mn-cs"/>
        </a:defRPr>
      </a:lvl2pPr>
      <a:lvl3pPr marL="482198" indent="-96440" algn="l" defTabSz="385758" rtl="0" eaLnBrk="1" latinLnBrk="0" hangingPunct="1">
        <a:lnSpc>
          <a:spcPct val="90000"/>
        </a:lnSpc>
        <a:spcBef>
          <a:spcPts val="211"/>
        </a:spcBef>
        <a:buFont typeface="Arial" panose="020B0604020202020204" pitchFamily="34" charset="0"/>
        <a:buChar char="•"/>
        <a:defRPr sz="843" kern="1200">
          <a:solidFill>
            <a:schemeClr val="tx1"/>
          </a:solidFill>
          <a:latin typeface="+mn-lt"/>
          <a:ea typeface="+mn-ea"/>
          <a:cs typeface="+mn-cs"/>
        </a:defRPr>
      </a:lvl3pPr>
      <a:lvl4pPr marL="675077" indent="-96440" algn="l" defTabSz="38575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56" indent="-96440" algn="l" defTabSz="38575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35" indent="-96440" algn="l" defTabSz="38575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14" indent="-96440" algn="l" defTabSz="38575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94" indent="-96440" algn="l" defTabSz="38575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72" indent="-96440" algn="l" defTabSz="38575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58" rtl="0" eaLnBrk="1" latinLnBrk="0" hangingPunct="1">
        <a:defRPr sz="760" kern="1200">
          <a:solidFill>
            <a:schemeClr val="tx1"/>
          </a:solidFill>
          <a:latin typeface="+mn-lt"/>
          <a:ea typeface="+mn-ea"/>
          <a:cs typeface="+mn-cs"/>
        </a:defRPr>
      </a:lvl1pPr>
      <a:lvl2pPr marL="192879" algn="l" defTabSz="385758" rtl="0" eaLnBrk="1" latinLnBrk="0" hangingPunct="1">
        <a:defRPr sz="760" kern="1200">
          <a:solidFill>
            <a:schemeClr val="tx1"/>
          </a:solidFill>
          <a:latin typeface="+mn-lt"/>
          <a:ea typeface="+mn-ea"/>
          <a:cs typeface="+mn-cs"/>
        </a:defRPr>
      </a:lvl2pPr>
      <a:lvl3pPr marL="385758" algn="l" defTabSz="385758" rtl="0" eaLnBrk="1" latinLnBrk="0" hangingPunct="1">
        <a:defRPr sz="760" kern="1200">
          <a:solidFill>
            <a:schemeClr val="tx1"/>
          </a:solidFill>
          <a:latin typeface="+mn-lt"/>
          <a:ea typeface="+mn-ea"/>
          <a:cs typeface="+mn-cs"/>
        </a:defRPr>
      </a:lvl3pPr>
      <a:lvl4pPr marL="578637" algn="l" defTabSz="385758" rtl="0" eaLnBrk="1" latinLnBrk="0" hangingPunct="1">
        <a:defRPr sz="760" kern="1200">
          <a:solidFill>
            <a:schemeClr val="tx1"/>
          </a:solidFill>
          <a:latin typeface="+mn-lt"/>
          <a:ea typeface="+mn-ea"/>
          <a:cs typeface="+mn-cs"/>
        </a:defRPr>
      </a:lvl4pPr>
      <a:lvl5pPr marL="771517" algn="l" defTabSz="385758" rtl="0" eaLnBrk="1" latinLnBrk="0" hangingPunct="1">
        <a:defRPr sz="760" kern="1200">
          <a:solidFill>
            <a:schemeClr val="tx1"/>
          </a:solidFill>
          <a:latin typeface="+mn-lt"/>
          <a:ea typeface="+mn-ea"/>
          <a:cs typeface="+mn-cs"/>
        </a:defRPr>
      </a:lvl5pPr>
      <a:lvl6pPr marL="964395" algn="l" defTabSz="385758" rtl="0" eaLnBrk="1" latinLnBrk="0" hangingPunct="1">
        <a:defRPr sz="760" kern="1200">
          <a:solidFill>
            <a:schemeClr val="tx1"/>
          </a:solidFill>
          <a:latin typeface="+mn-lt"/>
          <a:ea typeface="+mn-ea"/>
          <a:cs typeface="+mn-cs"/>
        </a:defRPr>
      </a:lvl6pPr>
      <a:lvl7pPr marL="1157275" algn="l" defTabSz="385758" rtl="0" eaLnBrk="1" latinLnBrk="0" hangingPunct="1">
        <a:defRPr sz="760" kern="1200">
          <a:solidFill>
            <a:schemeClr val="tx1"/>
          </a:solidFill>
          <a:latin typeface="+mn-lt"/>
          <a:ea typeface="+mn-ea"/>
          <a:cs typeface="+mn-cs"/>
        </a:defRPr>
      </a:lvl7pPr>
      <a:lvl8pPr marL="1350154" algn="l" defTabSz="385758" rtl="0" eaLnBrk="1" latinLnBrk="0" hangingPunct="1">
        <a:defRPr sz="760" kern="1200">
          <a:solidFill>
            <a:schemeClr val="tx1"/>
          </a:solidFill>
          <a:latin typeface="+mn-lt"/>
          <a:ea typeface="+mn-ea"/>
          <a:cs typeface="+mn-cs"/>
        </a:defRPr>
      </a:lvl8pPr>
      <a:lvl9pPr marL="1543033" algn="l" defTabSz="385758"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chart" Target="../charts/chart1.xml"/><Relationship Id="rId4" Type="http://schemas.openxmlformats.org/officeDocument/2006/relationships/image" Target="../media/image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A03"/>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E3CF058-7F3D-4B16-BA4B-A37A84FF0ABC}"/>
              </a:ext>
            </a:extLst>
          </p:cNvPr>
          <p:cNvSpPr/>
          <p:nvPr/>
        </p:nvSpPr>
        <p:spPr>
          <a:xfrm flipH="1">
            <a:off x="0" y="5450938"/>
            <a:ext cx="9906000" cy="1407061"/>
          </a:xfrm>
          <a:custGeom>
            <a:avLst/>
            <a:gdLst>
              <a:gd name="connsiteX0" fmla="*/ 0 w 9906000"/>
              <a:gd name="connsiteY0" fmla="*/ 0 h 1407061"/>
              <a:gd name="connsiteX1" fmla="*/ 363220 w 9906000"/>
              <a:gd name="connsiteY1" fmla="*/ 0 h 1407061"/>
              <a:gd name="connsiteX2" fmla="*/ 825500 w 9906000"/>
              <a:gd name="connsiteY2" fmla="*/ 0 h 1407061"/>
              <a:gd name="connsiteX3" fmla="*/ 1485900 w 9906000"/>
              <a:gd name="connsiteY3" fmla="*/ 0 h 1407061"/>
              <a:gd name="connsiteX4" fmla="*/ 2344420 w 9906000"/>
              <a:gd name="connsiteY4" fmla="*/ 0 h 1407061"/>
              <a:gd name="connsiteX5" fmla="*/ 3103880 w 9906000"/>
              <a:gd name="connsiteY5" fmla="*/ 0 h 1407061"/>
              <a:gd name="connsiteX6" fmla="*/ 3467100 w 9906000"/>
              <a:gd name="connsiteY6" fmla="*/ 0 h 1407061"/>
              <a:gd name="connsiteX7" fmla="*/ 4028440 w 9906000"/>
              <a:gd name="connsiteY7" fmla="*/ 0 h 1407061"/>
              <a:gd name="connsiteX8" fmla="*/ 4787900 w 9906000"/>
              <a:gd name="connsiteY8" fmla="*/ 0 h 1407061"/>
              <a:gd name="connsiteX9" fmla="*/ 5151120 w 9906000"/>
              <a:gd name="connsiteY9" fmla="*/ 0 h 1407061"/>
              <a:gd name="connsiteX10" fmla="*/ 5613400 w 9906000"/>
              <a:gd name="connsiteY10" fmla="*/ 0 h 1407061"/>
              <a:gd name="connsiteX11" fmla="*/ 6174740 w 9906000"/>
              <a:gd name="connsiteY11" fmla="*/ 0 h 1407061"/>
              <a:gd name="connsiteX12" fmla="*/ 6934200 w 9906000"/>
              <a:gd name="connsiteY12" fmla="*/ 0 h 1407061"/>
              <a:gd name="connsiteX13" fmla="*/ 7495540 w 9906000"/>
              <a:gd name="connsiteY13" fmla="*/ 0 h 1407061"/>
              <a:gd name="connsiteX14" fmla="*/ 8155940 w 9906000"/>
              <a:gd name="connsiteY14" fmla="*/ 0 h 1407061"/>
              <a:gd name="connsiteX15" fmla="*/ 9014460 w 9906000"/>
              <a:gd name="connsiteY15" fmla="*/ 0 h 1407061"/>
              <a:gd name="connsiteX16" fmla="*/ 9906000 w 9906000"/>
              <a:gd name="connsiteY16" fmla="*/ 0 h 1407061"/>
              <a:gd name="connsiteX17" fmla="*/ 9906000 w 9906000"/>
              <a:gd name="connsiteY17" fmla="*/ 497162 h 1407061"/>
              <a:gd name="connsiteX18" fmla="*/ 9906000 w 9906000"/>
              <a:gd name="connsiteY18" fmla="*/ 923970 h 1407061"/>
              <a:gd name="connsiteX19" fmla="*/ 9906000 w 9906000"/>
              <a:gd name="connsiteY19" fmla="*/ 1407061 h 1407061"/>
              <a:gd name="connsiteX20" fmla="*/ 9443720 w 9906000"/>
              <a:gd name="connsiteY20" fmla="*/ 1407061 h 1407061"/>
              <a:gd name="connsiteX21" fmla="*/ 8783320 w 9906000"/>
              <a:gd name="connsiteY21" fmla="*/ 1407061 h 1407061"/>
              <a:gd name="connsiteX22" fmla="*/ 7924800 w 9906000"/>
              <a:gd name="connsiteY22" fmla="*/ 1407061 h 1407061"/>
              <a:gd name="connsiteX23" fmla="*/ 7363460 w 9906000"/>
              <a:gd name="connsiteY23" fmla="*/ 1407061 h 1407061"/>
              <a:gd name="connsiteX24" fmla="*/ 6604000 w 9906000"/>
              <a:gd name="connsiteY24" fmla="*/ 1407061 h 1407061"/>
              <a:gd name="connsiteX25" fmla="*/ 6042660 w 9906000"/>
              <a:gd name="connsiteY25" fmla="*/ 1407061 h 1407061"/>
              <a:gd name="connsiteX26" fmla="*/ 5481320 w 9906000"/>
              <a:gd name="connsiteY26" fmla="*/ 1407061 h 1407061"/>
              <a:gd name="connsiteX27" fmla="*/ 5019040 w 9906000"/>
              <a:gd name="connsiteY27" fmla="*/ 1407061 h 1407061"/>
              <a:gd name="connsiteX28" fmla="*/ 4160520 w 9906000"/>
              <a:gd name="connsiteY28" fmla="*/ 1407061 h 1407061"/>
              <a:gd name="connsiteX29" fmla="*/ 3302000 w 9906000"/>
              <a:gd name="connsiteY29" fmla="*/ 1407061 h 1407061"/>
              <a:gd name="connsiteX30" fmla="*/ 2839720 w 9906000"/>
              <a:gd name="connsiteY30" fmla="*/ 1407061 h 1407061"/>
              <a:gd name="connsiteX31" fmla="*/ 2476500 w 9906000"/>
              <a:gd name="connsiteY31" fmla="*/ 1407061 h 1407061"/>
              <a:gd name="connsiteX32" fmla="*/ 1816100 w 9906000"/>
              <a:gd name="connsiteY32" fmla="*/ 1407061 h 1407061"/>
              <a:gd name="connsiteX33" fmla="*/ 1452880 w 9906000"/>
              <a:gd name="connsiteY33" fmla="*/ 1407061 h 1407061"/>
              <a:gd name="connsiteX34" fmla="*/ 990600 w 9906000"/>
              <a:gd name="connsiteY34" fmla="*/ 1407061 h 1407061"/>
              <a:gd name="connsiteX35" fmla="*/ 0 w 9906000"/>
              <a:gd name="connsiteY35" fmla="*/ 1407061 h 1407061"/>
              <a:gd name="connsiteX36" fmla="*/ 0 w 9906000"/>
              <a:gd name="connsiteY36" fmla="*/ 966182 h 1407061"/>
              <a:gd name="connsiteX37" fmla="*/ 0 w 9906000"/>
              <a:gd name="connsiteY37" fmla="*/ 483091 h 1407061"/>
              <a:gd name="connsiteX38" fmla="*/ 0 w 9906000"/>
              <a:gd name="connsiteY38" fmla="*/ 0 h 140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6000" h="1407061" fill="none" extrusionOk="0">
                <a:moveTo>
                  <a:pt x="0" y="0"/>
                </a:moveTo>
                <a:cubicBezTo>
                  <a:pt x="73409" y="15725"/>
                  <a:pt x="228283" y="-15367"/>
                  <a:pt x="363220" y="0"/>
                </a:cubicBezTo>
                <a:cubicBezTo>
                  <a:pt x="498157" y="15367"/>
                  <a:pt x="686116" y="-16619"/>
                  <a:pt x="825500" y="0"/>
                </a:cubicBezTo>
                <a:cubicBezTo>
                  <a:pt x="964884" y="16619"/>
                  <a:pt x="1164904" y="11604"/>
                  <a:pt x="1485900" y="0"/>
                </a:cubicBezTo>
                <a:cubicBezTo>
                  <a:pt x="1806896" y="-11604"/>
                  <a:pt x="2153858" y="-30709"/>
                  <a:pt x="2344420" y="0"/>
                </a:cubicBezTo>
                <a:cubicBezTo>
                  <a:pt x="2534982" y="30709"/>
                  <a:pt x="2921263" y="7636"/>
                  <a:pt x="3103880" y="0"/>
                </a:cubicBezTo>
                <a:cubicBezTo>
                  <a:pt x="3286497" y="-7636"/>
                  <a:pt x="3318012" y="-15476"/>
                  <a:pt x="3467100" y="0"/>
                </a:cubicBezTo>
                <a:cubicBezTo>
                  <a:pt x="3616188" y="15476"/>
                  <a:pt x="3840122" y="-26291"/>
                  <a:pt x="4028440" y="0"/>
                </a:cubicBezTo>
                <a:cubicBezTo>
                  <a:pt x="4216758" y="26291"/>
                  <a:pt x="4550346" y="-29260"/>
                  <a:pt x="4787900" y="0"/>
                </a:cubicBezTo>
                <a:cubicBezTo>
                  <a:pt x="5025454" y="29260"/>
                  <a:pt x="5020196" y="-11998"/>
                  <a:pt x="5151120" y="0"/>
                </a:cubicBezTo>
                <a:cubicBezTo>
                  <a:pt x="5282044" y="11998"/>
                  <a:pt x="5479799" y="22890"/>
                  <a:pt x="5613400" y="0"/>
                </a:cubicBezTo>
                <a:cubicBezTo>
                  <a:pt x="5747001" y="-22890"/>
                  <a:pt x="5928881" y="1407"/>
                  <a:pt x="6174740" y="0"/>
                </a:cubicBezTo>
                <a:cubicBezTo>
                  <a:pt x="6420599" y="-1407"/>
                  <a:pt x="6763279" y="2100"/>
                  <a:pt x="6934200" y="0"/>
                </a:cubicBezTo>
                <a:cubicBezTo>
                  <a:pt x="7105121" y="-2100"/>
                  <a:pt x="7335547" y="-27246"/>
                  <a:pt x="7495540" y="0"/>
                </a:cubicBezTo>
                <a:cubicBezTo>
                  <a:pt x="7655533" y="27246"/>
                  <a:pt x="7993530" y="-9746"/>
                  <a:pt x="8155940" y="0"/>
                </a:cubicBezTo>
                <a:cubicBezTo>
                  <a:pt x="8318350" y="9746"/>
                  <a:pt x="8697243" y="17196"/>
                  <a:pt x="9014460" y="0"/>
                </a:cubicBezTo>
                <a:cubicBezTo>
                  <a:pt x="9331677" y="-17196"/>
                  <a:pt x="9636254" y="22843"/>
                  <a:pt x="9906000" y="0"/>
                </a:cubicBezTo>
                <a:cubicBezTo>
                  <a:pt x="9925353" y="197879"/>
                  <a:pt x="9882494" y="353855"/>
                  <a:pt x="9906000" y="497162"/>
                </a:cubicBezTo>
                <a:cubicBezTo>
                  <a:pt x="9929506" y="640469"/>
                  <a:pt x="9913504" y="770493"/>
                  <a:pt x="9906000" y="923970"/>
                </a:cubicBezTo>
                <a:cubicBezTo>
                  <a:pt x="9898496" y="1077447"/>
                  <a:pt x="9904185" y="1277370"/>
                  <a:pt x="9906000" y="1407061"/>
                </a:cubicBezTo>
                <a:cubicBezTo>
                  <a:pt x="9734318" y="1412412"/>
                  <a:pt x="9633654" y="1413014"/>
                  <a:pt x="9443720" y="1407061"/>
                </a:cubicBezTo>
                <a:cubicBezTo>
                  <a:pt x="9253786" y="1401108"/>
                  <a:pt x="9020186" y="1430787"/>
                  <a:pt x="8783320" y="1407061"/>
                </a:cubicBezTo>
                <a:cubicBezTo>
                  <a:pt x="8546454" y="1383335"/>
                  <a:pt x="8265765" y="1402107"/>
                  <a:pt x="7924800" y="1407061"/>
                </a:cubicBezTo>
                <a:cubicBezTo>
                  <a:pt x="7583835" y="1412015"/>
                  <a:pt x="7598716" y="1414833"/>
                  <a:pt x="7363460" y="1407061"/>
                </a:cubicBezTo>
                <a:cubicBezTo>
                  <a:pt x="7128204" y="1399289"/>
                  <a:pt x="6786880" y="1388501"/>
                  <a:pt x="6604000" y="1407061"/>
                </a:cubicBezTo>
                <a:cubicBezTo>
                  <a:pt x="6421120" y="1425621"/>
                  <a:pt x="6211976" y="1390983"/>
                  <a:pt x="6042660" y="1407061"/>
                </a:cubicBezTo>
                <a:cubicBezTo>
                  <a:pt x="5873344" y="1423139"/>
                  <a:pt x="5629408" y="1380305"/>
                  <a:pt x="5481320" y="1407061"/>
                </a:cubicBezTo>
                <a:cubicBezTo>
                  <a:pt x="5333232" y="1433817"/>
                  <a:pt x="5139769" y="1417960"/>
                  <a:pt x="5019040" y="1407061"/>
                </a:cubicBezTo>
                <a:cubicBezTo>
                  <a:pt x="4898311" y="1396162"/>
                  <a:pt x="4463569" y="1410008"/>
                  <a:pt x="4160520" y="1407061"/>
                </a:cubicBezTo>
                <a:cubicBezTo>
                  <a:pt x="3857471" y="1404114"/>
                  <a:pt x="3604758" y="1367955"/>
                  <a:pt x="3302000" y="1407061"/>
                </a:cubicBezTo>
                <a:cubicBezTo>
                  <a:pt x="2999242" y="1446167"/>
                  <a:pt x="3054486" y="1414270"/>
                  <a:pt x="2839720" y="1407061"/>
                </a:cubicBezTo>
                <a:cubicBezTo>
                  <a:pt x="2624954" y="1399852"/>
                  <a:pt x="2587239" y="1389754"/>
                  <a:pt x="2476500" y="1407061"/>
                </a:cubicBezTo>
                <a:cubicBezTo>
                  <a:pt x="2365761" y="1424368"/>
                  <a:pt x="2107724" y="1409036"/>
                  <a:pt x="1816100" y="1407061"/>
                </a:cubicBezTo>
                <a:cubicBezTo>
                  <a:pt x="1524476" y="1405086"/>
                  <a:pt x="1576182" y="1399008"/>
                  <a:pt x="1452880" y="1407061"/>
                </a:cubicBezTo>
                <a:cubicBezTo>
                  <a:pt x="1329578" y="1415114"/>
                  <a:pt x="1090709" y="1421346"/>
                  <a:pt x="990600" y="1407061"/>
                </a:cubicBezTo>
                <a:cubicBezTo>
                  <a:pt x="890491" y="1392776"/>
                  <a:pt x="261137" y="1404873"/>
                  <a:pt x="0" y="1407061"/>
                </a:cubicBezTo>
                <a:cubicBezTo>
                  <a:pt x="1849" y="1194803"/>
                  <a:pt x="-20104" y="1183978"/>
                  <a:pt x="0" y="966182"/>
                </a:cubicBezTo>
                <a:cubicBezTo>
                  <a:pt x="20104" y="748386"/>
                  <a:pt x="5663" y="646239"/>
                  <a:pt x="0" y="483091"/>
                </a:cubicBezTo>
                <a:cubicBezTo>
                  <a:pt x="-5663" y="319943"/>
                  <a:pt x="-2521" y="153886"/>
                  <a:pt x="0" y="0"/>
                </a:cubicBezTo>
                <a:close/>
              </a:path>
              <a:path w="9906000" h="1407061" stroke="0" extrusionOk="0">
                <a:moveTo>
                  <a:pt x="0" y="0"/>
                </a:moveTo>
                <a:cubicBezTo>
                  <a:pt x="153896" y="690"/>
                  <a:pt x="521167" y="25436"/>
                  <a:pt x="759460" y="0"/>
                </a:cubicBezTo>
                <a:cubicBezTo>
                  <a:pt x="997753" y="-25436"/>
                  <a:pt x="1354541" y="34634"/>
                  <a:pt x="1518920" y="0"/>
                </a:cubicBezTo>
                <a:cubicBezTo>
                  <a:pt x="1683299" y="-34634"/>
                  <a:pt x="1837907" y="11593"/>
                  <a:pt x="1981200" y="0"/>
                </a:cubicBezTo>
                <a:cubicBezTo>
                  <a:pt x="2124493" y="-11593"/>
                  <a:pt x="2572361" y="-5908"/>
                  <a:pt x="2839720" y="0"/>
                </a:cubicBezTo>
                <a:cubicBezTo>
                  <a:pt x="3107079" y="5908"/>
                  <a:pt x="3185997" y="-21548"/>
                  <a:pt x="3401060" y="0"/>
                </a:cubicBezTo>
                <a:cubicBezTo>
                  <a:pt x="3616123" y="21548"/>
                  <a:pt x="3650737" y="-12346"/>
                  <a:pt x="3764280" y="0"/>
                </a:cubicBezTo>
                <a:cubicBezTo>
                  <a:pt x="3877823" y="12346"/>
                  <a:pt x="4230437" y="-9170"/>
                  <a:pt x="4622800" y="0"/>
                </a:cubicBezTo>
                <a:cubicBezTo>
                  <a:pt x="5015163" y="9170"/>
                  <a:pt x="4985981" y="1100"/>
                  <a:pt x="5085080" y="0"/>
                </a:cubicBezTo>
                <a:cubicBezTo>
                  <a:pt x="5184179" y="-1100"/>
                  <a:pt x="5505423" y="-1929"/>
                  <a:pt x="5646420" y="0"/>
                </a:cubicBezTo>
                <a:cubicBezTo>
                  <a:pt x="5787417" y="1929"/>
                  <a:pt x="6074377" y="19442"/>
                  <a:pt x="6207760" y="0"/>
                </a:cubicBezTo>
                <a:cubicBezTo>
                  <a:pt x="6341143" y="-19442"/>
                  <a:pt x="6629596" y="-14145"/>
                  <a:pt x="6868160" y="0"/>
                </a:cubicBezTo>
                <a:cubicBezTo>
                  <a:pt x="7106724" y="14145"/>
                  <a:pt x="7377172" y="23646"/>
                  <a:pt x="7627620" y="0"/>
                </a:cubicBezTo>
                <a:cubicBezTo>
                  <a:pt x="7878068" y="-23646"/>
                  <a:pt x="8084253" y="-37960"/>
                  <a:pt x="8486140" y="0"/>
                </a:cubicBezTo>
                <a:cubicBezTo>
                  <a:pt x="8888027" y="37960"/>
                  <a:pt x="8881304" y="11437"/>
                  <a:pt x="9047480" y="0"/>
                </a:cubicBezTo>
                <a:cubicBezTo>
                  <a:pt x="9213656" y="-11437"/>
                  <a:pt x="9570521" y="14545"/>
                  <a:pt x="9906000" y="0"/>
                </a:cubicBezTo>
                <a:cubicBezTo>
                  <a:pt x="9910042" y="140330"/>
                  <a:pt x="9886132" y="300288"/>
                  <a:pt x="9906000" y="497162"/>
                </a:cubicBezTo>
                <a:cubicBezTo>
                  <a:pt x="9925868" y="694036"/>
                  <a:pt x="9892147" y="811639"/>
                  <a:pt x="9906000" y="980252"/>
                </a:cubicBezTo>
                <a:cubicBezTo>
                  <a:pt x="9919854" y="1148865"/>
                  <a:pt x="9912195" y="1201945"/>
                  <a:pt x="9906000" y="1407061"/>
                </a:cubicBezTo>
                <a:cubicBezTo>
                  <a:pt x="9707221" y="1391412"/>
                  <a:pt x="9308770" y="1372041"/>
                  <a:pt x="9047480" y="1407061"/>
                </a:cubicBezTo>
                <a:cubicBezTo>
                  <a:pt x="8786190" y="1442081"/>
                  <a:pt x="8701190" y="1427829"/>
                  <a:pt x="8585200" y="1407061"/>
                </a:cubicBezTo>
                <a:cubicBezTo>
                  <a:pt x="8469210" y="1386293"/>
                  <a:pt x="8133452" y="1428225"/>
                  <a:pt x="7924800" y="1407061"/>
                </a:cubicBezTo>
                <a:cubicBezTo>
                  <a:pt x="7716148" y="1385897"/>
                  <a:pt x="7346202" y="1405489"/>
                  <a:pt x="7165340" y="1407061"/>
                </a:cubicBezTo>
                <a:cubicBezTo>
                  <a:pt x="6984478" y="1408633"/>
                  <a:pt x="6667349" y="1405517"/>
                  <a:pt x="6405880" y="1407061"/>
                </a:cubicBezTo>
                <a:cubicBezTo>
                  <a:pt x="6144411" y="1408605"/>
                  <a:pt x="6013149" y="1379523"/>
                  <a:pt x="5646420" y="1407061"/>
                </a:cubicBezTo>
                <a:cubicBezTo>
                  <a:pt x="5279691" y="1434599"/>
                  <a:pt x="5184047" y="1413041"/>
                  <a:pt x="4986020" y="1407061"/>
                </a:cubicBezTo>
                <a:cubicBezTo>
                  <a:pt x="4787993" y="1401081"/>
                  <a:pt x="4652301" y="1392047"/>
                  <a:pt x="4523740" y="1407061"/>
                </a:cubicBezTo>
                <a:cubicBezTo>
                  <a:pt x="4395179" y="1422075"/>
                  <a:pt x="4208939" y="1421824"/>
                  <a:pt x="3962400" y="1407061"/>
                </a:cubicBezTo>
                <a:cubicBezTo>
                  <a:pt x="3715861" y="1392298"/>
                  <a:pt x="3655757" y="1411017"/>
                  <a:pt x="3401060" y="1407061"/>
                </a:cubicBezTo>
                <a:cubicBezTo>
                  <a:pt x="3146363" y="1403105"/>
                  <a:pt x="2996490" y="1398716"/>
                  <a:pt x="2839720" y="1407061"/>
                </a:cubicBezTo>
                <a:cubicBezTo>
                  <a:pt x="2682950" y="1415406"/>
                  <a:pt x="2605598" y="1409479"/>
                  <a:pt x="2377440" y="1407061"/>
                </a:cubicBezTo>
                <a:cubicBezTo>
                  <a:pt x="2149282" y="1404643"/>
                  <a:pt x="2160367" y="1397929"/>
                  <a:pt x="2014220" y="1407061"/>
                </a:cubicBezTo>
                <a:cubicBezTo>
                  <a:pt x="1868073" y="1416193"/>
                  <a:pt x="1421679" y="1442722"/>
                  <a:pt x="1254760" y="1407061"/>
                </a:cubicBezTo>
                <a:cubicBezTo>
                  <a:pt x="1087841" y="1371400"/>
                  <a:pt x="322635" y="1460434"/>
                  <a:pt x="0" y="1407061"/>
                </a:cubicBezTo>
                <a:cubicBezTo>
                  <a:pt x="15173" y="1251685"/>
                  <a:pt x="2582" y="1140467"/>
                  <a:pt x="0" y="980252"/>
                </a:cubicBezTo>
                <a:cubicBezTo>
                  <a:pt x="-2582" y="820037"/>
                  <a:pt x="-10053" y="725924"/>
                  <a:pt x="0" y="553444"/>
                </a:cubicBezTo>
                <a:cubicBezTo>
                  <a:pt x="10053" y="380964"/>
                  <a:pt x="-24928" y="218040"/>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833EBE76-6F02-40AC-BBE4-A92B70AFE59B}"/>
              </a:ext>
            </a:extLst>
          </p:cNvPr>
          <p:cNvGrpSpPr/>
          <p:nvPr/>
        </p:nvGrpSpPr>
        <p:grpSpPr>
          <a:xfrm>
            <a:off x="10173933" y="0"/>
            <a:ext cx="3525202" cy="1647677"/>
            <a:chOff x="7418541" y="506955"/>
            <a:chExt cx="3525202" cy="1647677"/>
          </a:xfrm>
        </p:grpSpPr>
        <p:grpSp>
          <p:nvGrpSpPr>
            <p:cNvPr id="4" name="Group 3">
              <a:extLst>
                <a:ext uri="{FF2B5EF4-FFF2-40B4-BE49-F238E27FC236}">
                  <a16:creationId xmlns:a16="http://schemas.microsoft.com/office/drawing/2014/main" id="{CB4B348E-8CBE-45C7-9540-A57883E81DD8}"/>
                </a:ext>
              </a:extLst>
            </p:cNvPr>
            <p:cNvGrpSpPr/>
            <p:nvPr/>
          </p:nvGrpSpPr>
          <p:grpSpPr>
            <a:xfrm>
              <a:off x="7418541" y="506955"/>
              <a:ext cx="2801402" cy="1647677"/>
              <a:chOff x="627597" y="6029537"/>
              <a:chExt cx="2801402" cy="1647677"/>
            </a:xfrm>
          </p:grpSpPr>
          <p:sp>
            <p:nvSpPr>
              <p:cNvPr id="7" name="Rectangle 6">
                <a:extLst>
                  <a:ext uri="{FF2B5EF4-FFF2-40B4-BE49-F238E27FC236}">
                    <a16:creationId xmlns:a16="http://schemas.microsoft.com/office/drawing/2014/main" id="{0A9597E8-41DE-4F4D-BD66-FE1BABB07EF5}"/>
                  </a:ext>
                </a:extLst>
              </p:cNvPr>
              <p:cNvSpPr/>
              <p:nvPr/>
            </p:nvSpPr>
            <p:spPr>
              <a:xfrm>
                <a:off x="2080194" y="6921329"/>
                <a:ext cx="630000" cy="7476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latin typeface="Agency FB" panose="020B0503020202020204" pitchFamily="34" charset="0"/>
                </a:endParaRPr>
              </a:p>
            </p:txBody>
          </p:sp>
          <p:sp>
            <p:nvSpPr>
              <p:cNvPr id="8" name="Rectangle 7">
                <a:extLst>
                  <a:ext uri="{FF2B5EF4-FFF2-40B4-BE49-F238E27FC236}">
                    <a16:creationId xmlns:a16="http://schemas.microsoft.com/office/drawing/2014/main" id="{3D289CD0-95B2-4595-947C-FF77D2C085DE}"/>
                  </a:ext>
                </a:extLst>
              </p:cNvPr>
              <p:cNvSpPr/>
              <p:nvPr/>
            </p:nvSpPr>
            <p:spPr>
              <a:xfrm>
                <a:off x="1351398" y="6921329"/>
                <a:ext cx="630000" cy="7476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latin typeface="Agency FB" panose="020B0503020202020204" pitchFamily="34" charset="0"/>
                </a:endParaRPr>
              </a:p>
            </p:txBody>
          </p:sp>
          <p:sp>
            <p:nvSpPr>
              <p:cNvPr id="9" name="Rectangle 8">
                <a:extLst>
                  <a:ext uri="{FF2B5EF4-FFF2-40B4-BE49-F238E27FC236}">
                    <a16:creationId xmlns:a16="http://schemas.microsoft.com/office/drawing/2014/main" id="{CEF3CBF7-D329-4A9E-92BE-64CE465BBAC6}"/>
                  </a:ext>
                </a:extLst>
              </p:cNvPr>
              <p:cNvSpPr/>
              <p:nvPr/>
            </p:nvSpPr>
            <p:spPr>
              <a:xfrm>
                <a:off x="627597" y="6929522"/>
                <a:ext cx="630000" cy="747692"/>
              </a:xfrm>
              <a:prstGeom prst="rect">
                <a:avLst/>
              </a:prstGeom>
              <a:solidFill>
                <a:srgbClr val="002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latin typeface="Agency FB" panose="020B0503020202020204" pitchFamily="34" charset="0"/>
                </a:endParaRPr>
              </a:p>
            </p:txBody>
          </p:sp>
          <p:grpSp>
            <p:nvGrpSpPr>
              <p:cNvPr id="10" name="Group 9">
                <a:extLst>
                  <a:ext uri="{FF2B5EF4-FFF2-40B4-BE49-F238E27FC236}">
                    <a16:creationId xmlns:a16="http://schemas.microsoft.com/office/drawing/2014/main" id="{FB7B53A0-6285-4047-9EC8-C5952092C2AF}"/>
                  </a:ext>
                </a:extLst>
              </p:cNvPr>
              <p:cNvGrpSpPr/>
              <p:nvPr/>
            </p:nvGrpSpPr>
            <p:grpSpPr>
              <a:xfrm>
                <a:off x="627597" y="6029537"/>
                <a:ext cx="2801402" cy="747692"/>
                <a:chOff x="2852686" y="7919432"/>
                <a:chExt cx="2801402" cy="747692"/>
              </a:xfrm>
            </p:grpSpPr>
            <p:sp>
              <p:nvSpPr>
                <p:cNvPr id="12" name="Rectangle 11">
                  <a:extLst>
                    <a:ext uri="{FF2B5EF4-FFF2-40B4-BE49-F238E27FC236}">
                      <a16:creationId xmlns:a16="http://schemas.microsoft.com/office/drawing/2014/main" id="{79D70E5F-7105-403C-9CE2-7921338BE648}"/>
                    </a:ext>
                  </a:extLst>
                </p:cNvPr>
                <p:cNvSpPr/>
                <p:nvPr/>
              </p:nvSpPr>
              <p:spPr>
                <a:xfrm>
                  <a:off x="4300288" y="7919432"/>
                  <a:ext cx="630000" cy="747692"/>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latin typeface="Agency FB" panose="020B0503020202020204" pitchFamily="34" charset="0"/>
                  </a:endParaRPr>
                </a:p>
              </p:txBody>
            </p:sp>
            <p:sp>
              <p:nvSpPr>
                <p:cNvPr id="13" name="Rectangle 12">
                  <a:extLst>
                    <a:ext uri="{FF2B5EF4-FFF2-40B4-BE49-F238E27FC236}">
                      <a16:creationId xmlns:a16="http://schemas.microsoft.com/office/drawing/2014/main" id="{309D71E4-AA81-4646-8EBA-6E5DBED243E7}"/>
                    </a:ext>
                  </a:extLst>
                </p:cNvPr>
                <p:cNvSpPr/>
                <p:nvPr/>
              </p:nvSpPr>
              <p:spPr>
                <a:xfrm>
                  <a:off x="3576487" y="7919432"/>
                  <a:ext cx="630000" cy="747692"/>
                </a:xfrm>
                <a:prstGeom prst="rect">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solidFill>
                      <a:schemeClr val="tx1"/>
                    </a:solidFill>
                    <a:latin typeface="Agency FB" panose="020B0503020202020204" pitchFamily="34" charset="0"/>
                  </a:endParaRPr>
                </a:p>
              </p:txBody>
            </p:sp>
            <p:sp>
              <p:nvSpPr>
                <p:cNvPr id="14" name="Rectangle 13">
                  <a:extLst>
                    <a:ext uri="{FF2B5EF4-FFF2-40B4-BE49-F238E27FC236}">
                      <a16:creationId xmlns:a16="http://schemas.microsoft.com/office/drawing/2014/main" id="{E49153F4-908C-4DDF-B8EB-8CD04DD8933A}"/>
                    </a:ext>
                  </a:extLst>
                </p:cNvPr>
                <p:cNvSpPr/>
                <p:nvPr/>
              </p:nvSpPr>
              <p:spPr>
                <a:xfrm>
                  <a:off x="2852686" y="7919432"/>
                  <a:ext cx="630000" cy="7476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latin typeface="Agency FB" panose="020B0503020202020204" pitchFamily="34" charset="0"/>
                  </a:endParaRPr>
                </a:p>
              </p:txBody>
            </p:sp>
            <p:sp>
              <p:nvSpPr>
                <p:cNvPr id="15" name="Rectangle 14">
                  <a:extLst>
                    <a:ext uri="{FF2B5EF4-FFF2-40B4-BE49-F238E27FC236}">
                      <a16:creationId xmlns:a16="http://schemas.microsoft.com/office/drawing/2014/main" id="{D2B0DB1F-61F9-4CA7-9CCA-679A0AB679F9}"/>
                    </a:ext>
                  </a:extLst>
                </p:cNvPr>
                <p:cNvSpPr/>
                <p:nvPr/>
              </p:nvSpPr>
              <p:spPr>
                <a:xfrm>
                  <a:off x="5024088" y="7919432"/>
                  <a:ext cx="630000" cy="747692"/>
                </a:xfrm>
                <a:prstGeom prst="rect">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latin typeface="Agency FB" panose="020B0503020202020204" pitchFamily="34" charset="0"/>
                  </a:endParaRPr>
                </a:p>
              </p:txBody>
            </p:sp>
          </p:grpSp>
          <p:sp>
            <p:nvSpPr>
              <p:cNvPr id="11" name="Rectangle 10">
                <a:extLst>
                  <a:ext uri="{FF2B5EF4-FFF2-40B4-BE49-F238E27FC236}">
                    <a16:creationId xmlns:a16="http://schemas.microsoft.com/office/drawing/2014/main" id="{08C80BE0-3EDB-418E-8983-5FA1EBCA94D9}"/>
                  </a:ext>
                </a:extLst>
              </p:cNvPr>
              <p:cNvSpPr/>
              <p:nvPr/>
            </p:nvSpPr>
            <p:spPr>
              <a:xfrm>
                <a:off x="2798999" y="6929522"/>
                <a:ext cx="630000" cy="74769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solidFill>
                    <a:schemeClr val="bg1">
                      <a:lumMod val="65000"/>
                    </a:schemeClr>
                  </a:solidFill>
                  <a:latin typeface="Agency FB" panose="020B0503020202020204" pitchFamily="34" charset="0"/>
                </a:endParaRPr>
              </a:p>
            </p:txBody>
          </p:sp>
        </p:grpSp>
        <p:sp>
          <p:nvSpPr>
            <p:cNvPr id="5" name="Rectangle 4">
              <a:extLst>
                <a:ext uri="{FF2B5EF4-FFF2-40B4-BE49-F238E27FC236}">
                  <a16:creationId xmlns:a16="http://schemas.microsoft.com/office/drawing/2014/main" id="{05F694A8-70F7-4494-855D-B9684656E7E5}"/>
                </a:ext>
              </a:extLst>
            </p:cNvPr>
            <p:cNvSpPr/>
            <p:nvPr/>
          </p:nvSpPr>
          <p:spPr>
            <a:xfrm>
              <a:off x="10313743" y="1398747"/>
              <a:ext cx="630000" cy="7476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solidFill>
                  <a:schemeClr val="bg1">
                    <a:lumMod val="65000"/>
                  </a:schemeClr>
                </a:solidFill>
                <a:latin typeface="Agency FB" panose="020B0503020202020204" pitchFamily="34" charset="0"/>
              </a:endParaRPr>
            </a:p>
          </p:txBody>
        </p:sp>
        <p:sp>
          <p:nvSpPr>
            <p:cNvPr id="6" name="Rectangle 5">
              <a:extLst>
                <a:ext uri="{FF2B5EF4-FFF2-40B4-BE49-F238E27FC236}">
                  <a16:creationId xmlns:a16="http://schemas.microsoft.com/office/drawing/2014/main" id="{BDF5D477-06AB-402F-89DC-C394D5ED7961}"/>
                </a:ext>
              </a:extLst>
            </p:cNvPr>
            <p:cNvSpPr/>
            <p:nvPr/>
          </p:nvSpPr>
          <p:spPr>
            <a:xfrm>
              <a:off x="10313743" y="506955"/>
              <a:ext cx="630000" cy="747692"/>
            </a:xfrm>
            <a:prstGeom prst="rect">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b="1">
                <a:solidFill>
                  <a:schemeClr val="bg1">
                    <a:lumMod val="65000"/>
                  </a:schemeClr>
                </a:solidFill>
                <a:latin typeface="Agency FB" panose="020B0503020202020204" pitchFamily="34" charset="0"/>
              </a:endParaRPr>
            </a:p>
          </p:txBody>
        </p:sp>
      </p:grpSp>
      <p:sp>
        <p:nvSpPr>
          <p:cNvPr id="17" name="Speech Bubble: Oval 16">
            <a:extLst>
              <a:ext uri="{FF2B5EF4-FFF2-40B4-BE49-F238E27FC236}">
                <a16:creationId xmlns:a16="http://schemas.microsoft.com/office/drawing/2014/main" id="{CA53ED3E-470C-40AE-A44E-04DD6DAA56B8}"/>
              </a:ext>
            </a:extLst>
          </p:cNvPr>
          <p:cNvSpPr/>
          <p:nvPr/>
        </p:nvSpPr>
        <p:spPr>
          <a:xfrm>
            <a:off x="2793000" y="497756"/>
            <a:ext cx="4320000" cy="4320000"/>
          </a:xfrm>
          <a:custGeom>
            <a:avLst/>
            <a:gdLst>
              <a:gd name="connsiteX0" fmla="*/ 31925 w 4320000"/>
              <a:gd name="connsiteY0" fmla="*/ 4131691 h 4320000"/>
              <a:gd name="connsiteX1" fmla="*/ 178233 w 4320000"/>
              <a:gd name="connsiteY1" fmla="*/ 3715207 h 4320000"/>
              <a:gd name="connsiteX2" fmla="*/ 324540 w 4320000"/>
              <a:gd name="connsiteY2" fmla="*/ 3298722 h 4320000"/>
              <a:gd name="connsiteX3" fmla="*/ 850599 w 4320000"/>
              <a:gd name="connsiteY3" fmla="*/ 442132 h 4320000"/>
              <a:gd name="connsiteX4" fmla="*/ 3744458 w 4320000"/>
              <a:gd name="connsiteY4" fmla="*/ 691977 h 4320000"/>
              <a:gd name="connsiteX5" fmla="*/ 3773127 w 4320000"/>
              <a:gd name="connsiteY5" fmla="*/ 3596460 h 4320000"/>
              <a:gd name="connsiteX6" fmla="*/ 884763 w 4320000"/>
              <a:gd name="connsiteY6" fmla="*/ 3903380 h 4320000"/>
              <a:gd name="connsiteX7" fmla="*/ 483929 w 4320000"/>
              <a:gd name="connsiteY7" fmla="*/ 4010686 h 4320000"/>
              <a:gd name="connsiteX8" fmla="*/ 31925 w 4320000"/>
              <a:gd name="connsiteY8" fmla="*/ 4131691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000" h="4320000" fill="none" extrusionOk="0">
                <a:moveTo>
                  <a:pt x="31925" y="4131691"/>
                </a:moveTo>
                <a:cubicBezTo>
                  <a:pt x="76403" y="4006485"/>
                  <a:pt x="155158" y="3815900"/>
                  <a:pt x="178233" y="3715207"/>
                </a:cubicBezTo>
                <a:cubicBezTo>
                  <a:pt x="201308" y="3614514"/>
                  <a:pt x="286708" y="3405233"/>
                  <a:pt x="324540" y="3298722"/>
                </a:cubicBezTo>
                <a:cubicBezTo>
                  <a:pt x="-390569" y="2411130"/>
                  <a:pt x="60970" y="873982"/>
                  <a:pt x="850599" y="442132"/>
                </a:cubicBezTo>
                <a:cubicBezTo>
                  <a:pt x="1874559" y="-99345"/>
                  <a:pt x="2829766" y="-184333"/>
                  <a:pt x="3744458" y="691977"/>
                </a:cubicBezTo>
                <a:cubicBezTo>
                  <a:pt x="4571970" y="1489030"/>
                  <a:pt x="4470208" y="2687566"/>
                  <a:pt x="3773127" y="3596460"/>
                </a:cubicBezTo>
                <a:cubicBezTo>
                  <a:pt x="2973927" y="4535228"/>
                  <a:pt x="1822590" y="4540588"/>
                  <a:pt x="884763" y="3903380"/>
                </a:cubicBezTo>
                <a:cubicBezTo>
                  <a:pt x="775991" y="3920060"/>
                  <a:pt x="581533" y="3975536"/>
                  <a:pt x="483929" y="4010686"/>
                </a:cubicBezTo>
                <a:cubicBezTo>
                  <a:pt x="386325" y="4045836"/>
                  <a:pt x="208526" y="4103403"/>
                  <a:pt x="31925" y="4131691"/>
                </a:cubicBezTo>
                <a:close/>
              </a:path>
              <a:path w="4320000" h="4320000" stroke="0" extrusionOk="0">
                <a:moveTo>
                  <a:pt x="31925" y="4131691"/>
                </a:moveTo>
                <a:cubicBezTo>
                  <a:pt x="80321" y="4043489"/>
                  <a:pt x="92636" y="3925833"/>
                  <a:pt x="172380" y="3731866"/>
                </a:cubicBezTo>
                <a:cubicBezTo>
                  <a:pt x="252125" y="3537899"/>
                  <a:pt x="279998" y="3435764"/>
                  <a:pt x="324540" y="3298722"/>
                </a:cubicBezTo>
                <a:cubicBezTo>
                  <a:pt x="-169906" y="2448007"/>
                  <a:pt x="113273" y="961466"/>
                  <a:pt x="850599" y="442132"/>
                </a:cubicBezTo>
                <a:cubicBezTo>
                  <a:pt x="1576307" y="-230008"/>
                  <a:pt x="3031078" y="65544"/>
                  <a:pt x="3744458" y="691977"/>
                </a:cubicBezTo>
                <a:cubicBezTo>
                  <a:pt x="4455190" y="1595180"/>
                  <a:pt x="4649321" y="2819208"/>
                  <a:pt x="3773127" y="3596460"/>
                </a:cubicBezTo>
                <a:cubicBezTo>
                  <a:pt x="2895717" y="4209645"/>
                  <a:pt x="1819500" y="4593885"/>
                  <a:pt x="884763" y="3903380"/>
                </a:cubicBezTo>
                <a:cubicBezTo>
                  <a:pt x="732593" y="3934090"/>
                  <a:pt x="549714" y="4010195"/>
                  <a:pt x="458344" y="4017536"/>
                </a:cubicBezTo>
                <a:cubicBezTo>
                  <a:pt x="366974" y="4024877"/>
                  <a:pt x="239170" y="4062043"/>
                  <a:pt x="31925" y="4131691"/>
                </a:cubicBezTo>
                <a:close/>
              </a:path>
            </a:pathLst>
          </a:custGeom>
          <a:solidFill>
            <a:srgbClr val="002B45"/>
          </a:solidFill>
          <a:ln w="76200">
            <a:solidFill>
              <a:schemeClr val="bg1"/>
            </a:solidFill>
            <a:extLst>
              <a:ext uri="{C807C97D-BFC1-408E-A445-0C87EB9F89A2}">
                <ask:lineSketchStyleProps xmlns:ask="http://schemas.microsoft.com/office/drawing/2018/sketchyshapes" sd="2868522213">
                  <a:prstGeom prst="wedgeEllipseCallout">
                    <a:avLst>
                      <a:gd name="adj1" fmla="val -49261"/>
                      <a:gd name="adj2" fmla="val 4564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E3930F6-1594-407C-85D2-3EDD690EF5C0}"/>
              </a:ext>
            </a:extLst>
          </p:cNvPr>
          <p:cNvSpPr txBox="1"/>
          <p:nvPr/>
        </p:nvSpPr>
        <p:spPr>
          <a:xfrm>
            <a:off x="3287320" y="1832609"/>
            <a:ext cx="3331361" cy="1138773"/>
          </a:xfrm>
          <a:prstGeom prst="rect">
            <a:avLst/>
          </a:prstGeom>
          <a:noFill/>
        </p:spPr>
        <p:txBody>
          <a:bodyPr wrap="none" rtlCol="0" anchor="ctr">
            <a:spAutoFit/>
          </a:bodyPr>
          <a:lstStyle/>
          <a:p>
            <a:pPr algn="ctr"/>
            <a:r>
              <a:rPr lang="en-GB" sz="6800" b="1">
                <a:solidFill>
                  <a:schemeClr val="bg1"/>
                </a:solidFill>
                <a:latin typeface="Agency FB" panose="020B0503020202020204" pitchFamily="34" charset="0"/>
              </a:rPr>
              <a:t>BIG </a:t>
            </a:r>
            <a:r>
              <a:rPr lang="en-GB" sz="6800" b="1">
                <a:solidFill>
                  <a:srgbClr val="FF8A03"/>
                </a:solidFill>
                <a:latin typeface="Agency FB" panose="020B0503020202020204" pitchFamily="34" charset="0"/>
              </a:rPr>
              <a:t>YOUTH</a:t>
            </a:r>
          </a:p>
        </p:txBody>
      </p:sp>
      <p:sp>
        <p:nvSpPr>
          <p:cNvPr id="21" name="TextBox 20">
            <a:extLst>
              <a:ext uri="{FF2B5EF4-FFF2-40B4-BE49-F238E27FC236}">
                <a16:creationId xmlns:a16="http://schemas.microsoft.com/office/drawing/2014/main" id="{FD8B617F-FF6C-4F9D-9C55-D38044E35DEE}"/>
              </a:ext>
            </a:extLst>
          </p:cNvPr>
          <p:cNvSpPr txBox="1"/>
          <p:nvPr/>
        </p:nvSpPr>
        <p:spPr>
          <a:xfrm>
            <a:off x="3263274" y="2793238"/>
            <a:ext cx="3379451" cy="830997"/>
          </a:xfrm>
          <a:prstGeom prst="rect">
            <a:avLst/>
          </a:prstGeom>
          <a:noFill/>
        </p:spPr>
        <p:txBody>
          <a:bodyPr wrap="none" rtlCol="0" anchor="ctr">
            <a:spAutoFit/>
          </a:bodyPr>
          <a:lstStyle/>
          <a:p>
            <a:pPr algn="ctr"/>
            <a:r>
              <a:rPr lang="en-GB" sz="4700" b="1">
                <a:solidFill>
                  <a:schemeClr val="bg1"/>
                </a:solidFill>
                <a:latin typeface="Agency FB" panose="020B0503020202020204" pitchFamily="34" charset="0"/>
              </a:rPr>
              <a:t>CONVERSATION</a:t>
            </a:r>
          </a:p>
        </p:txBody>
      </p:sp>
      <p:sp>
        <p:nvSpPr>
          <p:cNvPr id="22" name="TextBox 21">
            <a:extLst>
              <a:ext uri="{FF2B5EF4-FFF2-40B4-BE49-F238E27FC236}">
                <a16:creationId xmlns:a16="http://schemas.microsoft.com/office/drawing/2014/main" id="{DD7E7051-57E2-4EA1-A7A9-EB58F4DCDF3E}"/>
              </a:ext>
            </a:extLst>
          </p:cNvPr>
          <p:cNvSpPr txBox="1"/>
          <p:nvPr/>
        </p:nvSpPr>
        <p:spPr>
          <a:xfrm>
            <a:off x="1621799" y="5737110"/>
            <a:ext cx="6662401" cy="830997"/>
          </a:xfrm>
          <a:prstGeom prst="rect">
            <a:avLst/>
          </a:prstGeom>
          <a:noFill/>
        </p:spPr>
        <p:txBody>
          <a:bodyPr wrap="none" rtlCol="0" anchor="ctr">
            <a:spAutoFit/>
          </a:bodyPr>
          <a:lstStyle/>
          <a:p>
            <a:pPr algn="ctr"/>
            <a:r>
              <a:rPr lang="en-GB" sz="4800" b="1" spc="300">
                <a:solidFill>
                  <a:srgbClr val="002B45"/>
                </a:solidFill>
                <a:latin typeface="Agency FB" panose="020B0503020202020204" pitchFamily="34" charset="0"/>
              </a:rPr>
              <a:t>YOUTH VOICE REPORT </a:t>
            </a:r>
            <a:r>
              <a:rPr lang="en-GB" sz="4800" b="1" spc="300">
                <a:solidFill>
                  <a:srgbClr val="FF8A03"/>
                </a:solidFill>
                <a:latin typeface="Agency FB" panose="020B0503020202020204" pitchFamily="34" charset="0"/>
              </a:rPr>
              <a:t>2021</a:t>
            </a:r>
          </a:p>
        </p:txBody>
      </p:sp>
      <p:pic>
        <p:nvPicPr>
          <p:cNvPr id="2050" name="Picture 2" descr="See the source image">
            <a:extLst>
              <a:ext uri="{FF2B5EF4-FFF2-40B4-BE49-F238E27FC236}">
                <a16:creationId xmlns:a16="http://schemas.microsoft.com/office/drawing/2014/main" id="{6DBDC95F-CEE2-45D2-B092-A0867122ACDE}"/>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4328776" y="1064682"/>
            <a:ext cx="1248446" cy="69600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704F5E3B-68BD-4B88-9DF1-F61C4E48C43A}"/>
              </a:ext>
            </a:extLst>
          </p:cNvPr>
          <p:cNvGrpSpPr/>
          <p:nvPr/>
        </p:nvGrpSpPr>
        <p:grpSpPr>
          <a:xfrm>
            <a:off x="7267215" y="1204146"/>
            <a:ext cx="1620303" cy="2868201"/>
            <a:chOff x="7267215" y="1204146"/>
            <a:chExt cx="1620303" cy="2868201"/>
          </a:xfrm>
        </p:grpSpPr>
        <p:sp>
          <p:nvSpPr>
            <p:cNvPr id="26" name="Rectangle 25">
              <a:extLst>
                <a:ext uri="{FF2B5EF4-FFF2-40B4-BE49-F238E27FC236}">
                  <a16:creationId xmlns:a16="http://schemas.microsoft.com/office/drawing/2014/main" id="{350525D4-218A-4AD8-BCED-C2DF2645CAE5}"/>
                </a:ext>
              </a:extLst>
            </p:cNvPr>
            <p:cNvSpPr/>
            <p:nvPr/>
          </p:nvSpPr>
          <p:spPr>
            <a:xfrm>
              <a:off x="7447518" y="2621756"/>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5357749-923F-4616-984A-91300E34005C}"/>
                </a:ext>
              </a:extLst>
            </p:cNvPr>
            <p:cNvSpPr/>
            <p:nvPr/>
          </p:nvSpPr>
          <p:spPr>
            <a:xfrm rot="360000">
              <a:off x="7445455" y="3329726"/>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1B73455-DEDD-4E04-B020-034D765D907C}"/>
                </a:ext>
              </a:extLst>
            </p:cNvPr>
            <p:cNvSpPr/>
            <p:nvPr/>
          </p:nvSpPr>
          <p:spPr>
            <a:xfrm rot="-360000">
              <a:off x="7445454" y="1913787"/>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44915E7-CF6B-4F59-8CDB-BD3F72315364}"/>
                </a:ext>
              </a:extLst>
            </p:cNvPr>
            <p:cNvSpPr/>
            <p:nvPr/>
          </p:nvSpPr>
          <p:spPr>
            <a:xfrm rot="-720000">
              <a:off x="7267215" y="1204146"/>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0D855B9-92F3-4A2F-A431-1592C57B1FD6}"/>
                </a:ext>
              </a:extLst>
            </p:cNvPr>
            <p:cNvSpPr/>
            <p:nvPr/>
          </p:nvSpPr>
          <p:spPr>
            <a:xfrm rot="720000">
              <a:off x="7267216" y="4036347"/>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7A4AD08C-0A5D-4106-8F15-1C3283023263}"/>
              </a:ext>
            </a:extLst>
          </p:cNvPr>
          <p:cNvGrpSpPr/>
          <p:nvPr/>
        </p:nvGrpSpPr>
        <p:grpSpPr>
          <a:xfrm flipH="1">
            <a:off x="841722" y="1186146"/>
            <a:ext cx="1620303" cy="2868201"/>
            <a:chOff x="7267215" y="1204146"/>
            <a:chExt cx="1620303" cy="2868201"/>
          </a:xfrm>
        </p:grpSpPr>
        <p:sp>
          <p:nvSpPr>
            <p:cNvPr id="34" name="Rectangle 33">
              <a:extLst>
                <a:ext uri="{FF2B5EF4-FFF2-40B4-BE49-F238E27FC236}">
                  <a16:creationId xmlns:a16="http://schemas.microsoft.com/office/drawing/2014/main" id="{267A435C-9545-484A-A78E-5530E1DB37E1}"/>
                </a:ext>
              </a:extLst>
            </p:cNvPr>
            <p:cNvSpPr/>
            <p:nvPr/>
          </p:nvSpPr>
          <p:spPr>
            <a:xfrm>
              <a:off x="7447518" y="2621756"/>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D3986C3-7B41-42D1-A694-FB9B5396BCE9}"/>
                </a:ext>
              </a:extLst>
            </p:cNvPr>
            <p:cNvSpPr/>
            <p:nvPr/>
          </p:nvSpPr>
          <p:spPr>
            <a:xfrm rot="360000">
              <a:off x="7445455" y="3329726"/>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10616B4-E6D4-472F-BB96-C08B47F79655}"/>
                </a:ext>
              </a:extLst>
            </p:cNvPr>
            <p:cNvSpPr/>
            <p:nvPr/>
          </p:nvSpPr>
          <p:spPr>
            <a:xfrm rot="-360000">
              <a:off x="7445454" y="1913787"/>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F47CBA7-A0FB-454B-8A18-2A67A7CB0E90}"/>
                </a:ext>
              </a:extLst>
            </p:cNvPr>
            <p:cNvSpPr/>
            <p:nvPr/>
          </p:nvSpPr>
          <p:spPr>
            <a:xfrm rot="-720000">
              <a:off x="7267215" y="1204146"/>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F138CD7-B9C1-4C3E-B681-A24BB641B8E2}"/>
                </a:ext>
              </a:extLst>
            </p:cNvPr>
            <p:cNvSpPr/>
            <p:nvPr/>
          </p:nvSpPr>
          <p:spPr>
            <a:xfrm rot="720000">
              <a:off x="7267216" y="4036347"/>
              <a:ext cx="1440000" cy="36000"/>
            </a:xfrm>
            <a:custGeom>
              <a:avLst/>
              <a:gdLst>
                <a:gd name="connsiteX0" fmla="*/ 0 w 1440000"/>
                <a:gd name="connsiteY0" fmla="*/ 0 h 36000"/>
                <a:gd name="connsiteX1" fmla="*/ 480000 w 1440000"/>
                <a:gd name="connsiteY1" fmla="*/ 0 h 36000"/>
                <a:gd name="connsiteX2" fmla="*/ 960000 w 1440000"/>
                <a:gd name="connsiteY2" fmla="*/ 0 h 36000"/>
                <a:gd name="connsiteX3" fmla="*/ 1440000 w 1440000"/>
                <a:gd name="connsiteY3" fmla="*/ 0 h 36000"/>
                <a:gd name="connsiteX4" fmla="*/ 1440000 w 1440000"/>
                <a:gd name="connsiteY4" fmla="*/ 36000 h 36000"/>
                <a:gd name="connsiteX5" fmla="*/ 974400 w 1440000"/>
                <a:gd name="connsiteY5" fmla="*/ 36000 h 36000"/>
                <a:gd name="connsiteX6" fmla="*/ 480000 w 1440000"/>
                <a:gd name="connsiteY6" fmla="*/ 36000 h 36000"/>
                <a:gd name="connsiteX7" fmla="*/ 0 w 1440000"/>
                <a:gd name="connsiteY7" fmla="*/ 36000 h 36000"/>
                <a:gd name="connsiteX8" fmla="*/ 0 w 1440000"/>
                <a:gd name="connsiteY8"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36000" fill="none" extrusionOk="0">
                  <a:moveTo>
                    <a:pt x="0" y="0"/>
                  </a:moveTo>
                  <a:cubicBezTo>
                    <a:pt x="131162" y="4115"/>
                    <a:pt x="293316" y="10935"/>
                    <a:pt x="480000" y="0"/>
                  </a:cubicBezTo>
                  <a:cubicBezTo>
                    <a:pt x="666684" y="-10935"/>
                    <a:pt x="795360" y="-16443"/>
                    <a:pt x="960000" y="0"/>
                  </a:cubicBezTo>
                  <a:cubicBezTo>
                    <a:pt x="1124640" y="16443"/>
                    <a:pt x="1280926" y="-8733"/>
                    <a:pt x="1440000" y="0"/>
                  </a:cubicBezTo>
                  <a:cubicBezTo>
                    <a:pt x="1438411" y="16651"/>
                    <a:pt x="1441099" y="25000"/>
                    <a:pt x="1440000" y="36000"/>
                  </a:cubicBezTo>
                  <a:cubicBezTo>
                    <a:pt x="1242740" y="57083"/>
                    <a:pt x="1153135" y="42968"/>
                    <a:pt x="974400" y="36000"/>
                  </a:cubicBezTo>
                  <a:cubicBezTo>
                    <a:pt x="795665" y="29032"/>
                    <a:pt x="725374" y="54500"/>
                    <a:pt x="480000" y="36000"/>
                  </a:cubicBezTo>
                  <a:cubicBezTo>
                    <a:pt x="234626" y="17500"/>
                    <a:pt x="209389" y="27817"/>
                    <a:pt x="0" y="36000"/>
                  </a:cubicBezTo>
                  <a:cubicBezTo>
                    <a:pt x="1292" y="20451"/>
                    <a:pt x="-551" y="12800"/>
                    <a:pt x="0" y="0"/>
                  </a:cubicBezTo>
                  <a:close/>
                </a:path>
                <a:path w="1440000" h="36000" stroke="0" extrusionOk="0">
                  <a:moveTo>
                    <a:pt x="0" y="0"/>
                  </a:moveTo>
                  <a:cubicBezTo>
                    <a:pt x="207980" y="-20037"/>
                    <a:pt x="340697" y="19875"/>
                    <a:pt x="494400" y="0"/>
                  </a:cubicBezTo>
                  <a:cubicBezTo>
                    <a:pt x="648103" y="-19875"/>
                    <a:pt x="831426" y="-12885"/>
                    <a:pt x="988800" y="0"/>
                  </a:cubicBezTo>
                  <a:cubicBezTo>
                    <a:pt x="1146174" y="12885"/>
                    <a:pt x="1224969" y="5499"/>
                    <a:pt x="1440000" y="0"/>
                  </a:cubicBezTo>
                  <a:cubicBezTo>
                    <a:pt x="1438918" y="14198"/>
                    <a:pt x="1441022" y="22860"/>
                    <a:pt x="1440000" y="36000"/>
                  </a:cubicBezTo>
                  <a:cubicBezTo>
                    <a:pt x="1334944" y="20329"/>
                    <a:pt x="1157248" y="61375"/>
                    <a:pt x="931200" y="36000"/>
                  </a:cubicBezTo>
                  <a:cubicBezTo>
                    <a:pt x="705152" y="10625"/>
                    <a:pt x="557360" y="49769"/>
                    <a:pt x="436800" y="36000"/>
                  </a:cubicBezTo>
                  <a:cubicBezTo>
                    <a:pt x="316240" y="22231"/>
                    <a:pt x="200777" y="51634"/>
                    <a:pt x="0" y="36000"/>
                  </a:cubicBezTo>
                  <a:cubicBezTo>
                    <a:pt x="-922" y="25634"/>
                    <a:pt x="391" y="7563"/>
                    <a:pt x="0" y="0"/>
                  </a:cubicBezTo>
                  <a:close/>
                </a:path>
              </a:pathLst>
            </a:custGeom>
            <a:solidFill>
              <a:schemeClr val="bg1"/>
            </a:solidFill>
            <a:ln w="76200">
              <a:solidFill>
                <a:schemeClr val="bg1"/>
              </a:solidFill>
              <a:extLst>
                <a:ext uri="{C807C97D-BFC1-408E-A445-0C87EB9F89A2}">
                  <ask:lineSketchStyleProps xmlns:ask="http://schemas.microsoft.com/office/drawing/2018/sketchyshapes" sd="18494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7407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29CF98-2C5C-406F-BECB-EDD68D885BD6}"/>
              </a:ext>
            </a:extLst>
          </p:cNvPr>
          <p:cNvSpPr/>
          <p:nvPr/>
        </p:nvSpPr>
        <p:spPr>
          <a:xfrm>
            <a:off x="0" y="0"/>
            <a:ext cx="9906000" cy="1409582"/>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5E1F3D-F10D-428C-88D8-B05EB90E869E}"/>
              </a:ext>
            </a:extLst>
          </p:cNvPr>
          <p:cNvSpPr txBox="1"/>
          <p:nvPr/>
        </p:nvSpPr>
        <p:spPr>
          <a:xfrm>
            <a:off x="694464" y="18361"/>
            <a:ext cx="8517075" cy="1292662"/>
          </a:xfrm>
          <a:prstGeom prst="rect">
            <a:avLst/>
          </a:prstGeom>
          <a:noFill/>
        </p:spPr>
        <p:txBody>
          <a:bodyPr vert="horz" wrap="none" rtlCol="0">
            <a:spAutoFit/>
          </a:bodyPr>
          <a:lstStyle/>
          <a:p>
            <a:pPr algn="ctr"/>
            <a:r>
              <a:rPr lang="en-GB" sz="6000" b="1">
                <a:solidFill>
                  <a:schemeClr val="bg1"/>
                </a:solidFill>
                <a:latin typeface="Agency FB" panose="020B0503020202020204" pitchFamily="34" charset="0"/>
              </a:rPr>
              <a:t>TASKFORCE RECOMMENDATIONS</a:t>
            </a:r>
          </a:p>
          <a:p>
            <a:pPr algn="ctr"/>
            <a:r>
              <a:rPr lang="en-GB" b="1">
                <a:solidFill>
                  <a:schemeClr val="bg1"/>
                </a:solidFill>
                <a:latin typeface="Agency FB" panose="020B0503020202020204" pitchFamily="34" charset="0"/>
              </a:rPr>
              <a:t>TO ADDRESS YOUNG PEOPLE’S CONCERNS AROUND PERSONAL SAFETY IN THE BOROUGH</a:t>
            </a:r>
          </a:p>
        </p:txBody>
      </p:sp>
      <p:sp>
        <p:nvSpPr>
          <p:cNvPr id="24" name="Rectangle 23">
            <a:extLst>
              <a:ext uri="{FF2B5EF4-FFF2-40B4-BE49-F238E27FC236}">
                <a16:creationId xmlns:a16="http://schemas.microsoft.com/office/drawing/2014/main" id="{DE28DA64-F225-4B57-9BEA-052C5F3CA04A}"/>
              </a:ext>
            </a:extLst>
          </p:cNvPr>
          <p:cNvSpPr/>
          <p:nvPr/>
        </p:nvSpPr>
        <p:spPr>
          <a:xfrm>
            <a:off x="4953000" y="1409582"/>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26B64CC-1C2C-431F-90A6-5DC0961B70B3}"/>
              </a:ext>
            </a:extLst>
          </p:cNvPr>
          <p:cNvSpPr/>
          <p:nvPr/>
        </p:nvSpPr>
        <p:spPr>
          <a:xfrm>
            <a:off x="0" y="4139964"/>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C26EE84-999B-4153-ACE2-BC5E31FC9A28}"/>
              </a:ext>
            </a:extLst>
          </p:cNvPr>
          <p:cNvSpPr txBox="1"/>
          <p:nvPr/>
        </p:nvSpPr>
        <p:spPr>
          <a:xfrm>
            <a:off x="161945" y="1563874"/>
            <a:ext cx="4603486" cy="2031325"/>
          </a:xfrm>
          <a:prstGeom prst="rect">
            <a:avLst/>
          </a:prstGeom>
          <a:noFill/>
        </p:spPr>
        <p:txBody>
          <a:bodyPr wrap="square" rtlCol="0">
            <a:spAutoFit/>
          </a:bodyPr>
          <a:lstStyle/>
          <a:p>
            <a:r>
              <a:rPr lang="en-GB" b="1">
                <a:solidFill>
                  <a:srgbClr val="FF8A03"/>
                </a:solidFill>
                <a:latin typeface="Agency FB" panose="020B0503020202020204" pitchFamily="34" charset="0"/>
              </a:rPr>
              <a:t>CREATE &amp; WIDEN EDUCATION PROGRAMMES</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We need to widen education programmes (such as No Space For Hate and Stand By Her), particularly within schools and places where communities gather (e.g. places of worship), perhaps using incentives to increase take-up. By promoting a better sense of community and encouraging everyone to play their part, it can break down some of the stigma that young people feel from older residents.</a:t>
            </a:r>
          </a:p>
        </p:txBody>
      </p:sp>
      <p:sp>
        <p:nvSpPr>
          <p:cNvPr id="27" name="TextBox 26">
            <a:extLst>
              <a:ext uri="{FF2B5EF4-FFF2-40B4-BE49-F238E27FC236}">
                <a16:creationId xmlns:a16="http://schemas.microsoft.com/office/drawing/2014/main" id="{4F4B6260-3A5B-475F-88B1-C6AF877C9BED}"/>
              </a:ext>
            </a:extLst>
          </p:cNvPr>
          <p:cNvSpPr txBox="1"/>
          <p:nvPr/>
        </p:nvSpPr>
        <p:spPr>
          <a:xfrm>
            <a:off x="5114945" y="4389175"/>
            <a:ext cx="4613031" cy="1523494"/>
          </a:xfrm>
          <a:prstGeom prst="rect">
            <a:avLst/>
          </a:prstGeom>
          <a:noFill/>
        </p:spPr>
        <p:txBody>
          <a:bodyPr wrap="square" rtlCol="0">
            <a:spAutoFit/>
          </a:bodyPr>
          <a:lstStyle/>
          <a:p>
            <a:r>
              <a:rPr lang="en-GB" b="1">
                <a:solidFill>
                  <a:srgbClr val="FF8A03"/>
                </a:solidFill>
                <a:latin typeface="Agency FB" panose="020B0503020202020204" pitchFamily="34" charset="0"/>
              </a:rPr>
              <a:t>CREATE MORE THINGS TO DO</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We must create more things to do (activities, clubs) that people can go to so that they're not just hanging around on the streets. Many young people are stuck in their houses on evenings and weekends because there is nothing to do which is free and within a safe travel distance. </a:t>
            </a:r>
          </a:p>
        </p:txBody>
      </p:sp>
      <p:sp>
        <p:nvSpPr>
          <p:cNvPr id="28" name="TextBox 27">
            <a:extLst>
              <a:ext uri="{FF2B5EF4-FFF2-40B4-BE49-F238E27FC236}">
                <a16:creationId xmlns:a16="http://schemas.microsoft.com/office/drawing/2014/main" id="{70640291-BC5B-4C82-AA4E-0CF9EE0A8993}"/>
              </a:ext>
            </a:extLst>
          </p:cNvPr>
          <p:cNvSpPr txBox="1"/>
          <p:nvPr/>
        </p:nvSpPr>
        <p:spPr>
          <a:xfrm>
            <a:off x="161945" y="4389175"/>
            <a:ext cx="4603486" cy="2246769"/>
          </a:xfrm>
          <a:prstGeom prst="rect">
            <a:avLst/>
          </a:prstGeom>
          <a:noFill/>
        </p:spPr>
        <p:txBody>
          <a:bodyPr wrap="square" rtlCol="0">
            <a:spAutoFit/>
          </a:bodyPr>
          <a:lstStyle/>
          <a:p>
            <a:r>
              <a:rPr lang="en-GB" b="1">
                <a:solidFill>
                  <a:srgbClr val="FF8A03"/>
                </a:solidFill>
                <a:latin typeface="Agency FB" panose="020B0503020202020204" pitchFamily="34" charset="0"/>
              </a:rPr>
              <a:t>PROVIDE MORE INFORMATION ABOUT RIGHTS</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We must increase education around police interactions i.e. stop and search rights. Councillors should be engaging with local residents to really learn about their fears and concerns about personal safety. Negative experiences can lead to young people feeling fearful or apprehensive of people in positions in authority.  By teaching people about their rights we give them the ability to make informed choices and responses rather than acting out of fear in these situations. </a:t>
            </a:r>
          </a:p>
        </p:txBody>
      </p:sp>
      <p:sp>
        <p:nvSpPr>
          <p:cNvPr id="29" name="TextBox 28">
            <a:extLst>
              <a:ext uri="{FF2B5EF4-FFF2-40B4-BE49-F238E27FC236}">
                <a16:creationId xmlns:a16="http://schemas.microsoft.com/office/drawing/2014/main" id="{EC2ED8DD-480E-454B-BC47-EDC5A825D61C}"/>
              </a:ext>
            </a:extLst>
          </p:cNvPr>
          <p:cNvSpPr txBox="1"/>
          <p:nvPr/>
        </p:nvSpPr>
        <p:spPr>
          <a:xfrm>
            <a:off x="5114944" y="1563874"/>
            <a:ext cx="4613031" cy="2385268"/>
          </a:xfrm>
          <a:prstGeom prst="rect">
            <a:avLst/>
          </a:prstGeom>
          <a:noFill/>
        </p:spPr>
        <p:txBody>
          <a:bodyPr wrap="square" rtlCol="0">
            <a:spAutoFit/>
          </a:bodyPr>
          <a:lstStyle/>
          <a:p>
            <a:r>
              <a:rPr lang="en-GB" b="1">
                <a:solidFill>
                  <a:srgbClr val="FF8A03"/>
                </a:solidFill>
                <a:latin typeface="Agency FB" panose="020B0503020202020204" pitchFamily="34" charset="0"/>
              </a:rPr>
              <a:t>IMPROVE POLICE RELATIONSHIPS WITH COMMUNITIES</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The relationship between communities and the police needs to be addressed by the police taking real action to prove that they can be trusted. That means on top of the training that they say they're doing (training which should be provided by independent organisations, and should be proven to take place). They need to acknowledge the prejudices, especially racism, but also sexism and </a:t>
            </a:r>
            <a:r>
              <a:rPr lang="en-GB" sz="1400" err="1">
                <a:solidFill>
                  <a:schemeClr val="bg1"/>
                </a:solidFill>
                <a:latin typeface="Agency FB" panose="020B0503020202020204" pitchFamily="34" charset="0"/>
              </a:rPr>
              <a:t>queerphobia</a:t>
            </a:r>
            <a:r>
              <a:rPr lang="en-GB" sz="1400">
                <a:solidFill>
                  <a:schemeClr val="bg1"/>
                </a:solidFill>
                <a:latin typeface="Agency FB" panose="020B0503020202020204" pitchFamily="34" charset="0"/>
              </a:rPr>
              <a:t>, endemic in the forces, define a clear route into how they're going to improve and have data to back it up. They need to engage and talk to the communities that don't trust them and actually do what is asked of them.</a:t>
            </a:r>
          </a:p>
        </p:txBody>
      </p:sp>
    </p:spTree>
    <p:extLst>
      <p:ext uri="{BB962C8B-B14F-4D97-AF65-F5344CB8AC3E}">
        <p14:creationId xmlns:p14="http://schemas.microsoft.com/office/powerpoint/2010/main" val="322375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0BE60-B190-49EF-AF94-6A686417FD1A}"/>
              </a:ext>
            </a:extLst>
          </p:cNvPr>
          <p:cNvSpPr/>
          <p:nvPr/>
        </p:nvSpPr>
        <p:spPr>
          <a:xfrm>
            <a:off x="0" y="0"/>
            <a:ext cx="1107997"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E2EBA28-563A-4492-B04B-E8E8780A8D31}"/>
              </a:ext>
            </a:extLst>
          </p:cNvPr>
          <p:cNvSpPr txBox="1"/>
          <p:nvPr/>
        </p:nvSpPr>
        <p:spPr>
          <a:xfrm>
            <a:off x="1" y="1121800"/>
            <a:ext cx="1107996" cy="4614405"/>
          </a:xfrm>
          <a:prstGeom prst="rect">
            <a:avLst/>
          </a:prstGeom>
          <a:noFill/>
        </p:spPr>
        <p:txBody>
          <a:bodyPr vert="vert270" wrap="none" rtlCol="0">
            <a:spAutoFit/>
          </a:bodyPr>
          <a:lstStyle/>
          <a:p>
            <a:pPr algn="ctr"/>
            <a:r>
              <a:rPr lang="en-GB" sz="6000" b="1">
                <a:solidFill>
                  <a:schemeClr val="bg1"/>
                </a:solidFill>
                <a:latin typeface="Agency FB" panose="020B0503020202020204" pitchFamily="34" charset="0"/>
              </a:rPr>
              <a:t>YOUR EDUCATION</a:t>
            </a:r>
          </a:p>
        </p:txBody>
      </p:sp>
      <p:sp>
        <p:nvSpPr>
          <p:cNvPr id="9" name="Rectangle 8">
            <a:extLst>
              <a:ext uri="{FF2B5EF4-FFF2-40B4-BE49-F238E27FC236}">
                <a16:creationId xmlns:a16="http://schemas.microsoft.com/office/drawing/2014/main" id="{21BB3ABD-6400-4DF4-9065-5650FC94FC8A}"/>
              </a:ext>
            </a:extLst>
          </p:cNvPr>
          <p:cNvSpPr/>
          <p:nvPr/>
        </p:nvSpPr>
        <p:spPr>
          <a:xfrm>
            <a:off x="1260397" y="2965251"/>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AB2E53E-3036-492C-A542-7B4802BE3F65}"/>
              </a:ext>
            </a:extLst>
          </p:cNvPr>
          <p:cNvSpPr/>
          <p:nvPr/>
        </p:nvSpPr>
        <p:spPr>
          <a:xfrm>
            <a:off x="6933562" y="141756"/>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F28742F-3B4B-494A-834D-08F500222B3A}"/>
              </a:ext>
            </a:extLst>
          </p:cNvPr>
          <p:cNvSpPr/>
          <p:nvPr/>
        </p:nvSpPr>
        <p:spPr>
          <a:xfrm>
            <a:off x="4081164" y="130030"/>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FA3977-DEB4-49C8-BCC7-4E04CBF0922C}"/>
              </a:ext>
            </a:extLst>
          </p:cNvPr>
          <p:cNvSpPr/>
          <p:nvPr/>
        </p:nvSpPr>
        <p:spPr>
          <a:xfrm>
            <a:off x="4081164" y="5800473"/>
            <a:ext cx="5552400" cy="927498"/>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1C5F10A-ACCB-4B0C-A654-6A3F95D3958E}"/>
              </a:ext>
            </a:extLst>
          </p:cNvPr>
          <p:cNvSpPr txBox="1"/>
          <p:nvPr/>
        </p:nvSpPr>
        <p:spPr>
          <a:xfrm>
            <a:off x="4081164" y="259676"/>
            <a:ext cx="2700000"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Do you feel happy at school (or college, or university)?</a:t>
            </a:r>
          </a:p>
          <a:p>
            <a:pPr algn="ctr"/>
            <a:r>
              <a:rPr lang="en-GB" sz="800">
                <a:solidFill>
                  <a:schemeClr val="bg1">
                    <a:lumMod val="65000"/>
                  </a:schemeClr>
                </a:solidFill>
                <a:latin typeface="Agency FB" panose="020B0503020202020204" pitchFamily="34" charset="0"/>
              </a:rPr>
              <a:t>based on 1256 responses</a:t>
            </a:r>
          </a:p>
        </p:txBody>
      </p:sp>
      <p:sp>
        <p:nvSpPr>
          <p:cNvPr id="19" name="TextBox 18">
            <a:extLst>
              <a:ext uri="{FF2B5EF4-FFF2-40B4-BE49-F238E27FC236}">
                <a16:creationId xmlns:a16="http://schemas.microsoft.com/office/drawing/2014/main" id="{66B1BBA5-15EE-4318-A6DE-5DF24B2FD8DB}"/>
              </a:ext>
            </a:extLst>
          </p:cNvPr>
          <p:cNvSpPr txBox="1"/>
          <p:nvPr/>
        </p:nvSpPr>
        <p:spPr>
          <a:xfrm>
            <a:off x="1260397" y="3106274"/>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Do you feel there are enough opportunities locally to develop your skills?</a:t>
            </a:r>
          </a:p>
          <a:p>
            <a:pPr algn="ctr"/>
            <a:r>
              <a:rPr lang="en-GB" sz="800">
                <a:solidFill>
                  <a:schemeClr val="bg1">
                    <a:lumMod val="65000"/>
                  </a:schemeClr>
                </a:solidFill>
                <a:latin typeface="Agency FB" panose="020B0503020202020204" pitchFamily="34" charset="0"/>
              </a:rPr>
              <a:t>based on 1249 responses</a:t>
            </a:r>
          </a:p>
        </p:txBody>
      </p:sp>
      <p:graphicFrame>
        <p:nvGraphicFramePr>
          <p:cNvPr id="27" name="Chart 26">
            <a:extLst>
              <a:ext uri="{FF2B5EF4-FFF2-40B4-BE49-F238E27FC236}">
                <a16:creationId xmlns:a16="http://schemas.microsoft.com/office/drawing/2014/main" id="{0DE2D0B7-9A62-464A-91D8-70CEA354971E}"/>
              </a:ext>
            </a:extLst>
          </p:cNvPr>
          <p:cNvGraphicFramePr/>
          <p:nvPr>
            <p:extLst>
              <p:ext uri="{D42A27DB-BD31-4B8C-83A1-F6EECF244321}">
                <p14:modId xmlns:p14="http://schemas.microsoft.com/office/powerpoint/2010/main" val="1893744133"/>
              </p:ext>
            </p:extLst>
          </p:nvPr>
        </p:nvGraphicFramePr>
        <p:xfrm>
          <a:off x="1531147" y="3505251"/>
          <a:ext cx="216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6618D727-242D-4385-B6E8-15D24751F289}"/>
              </a:ext>
            </a:extLst>
          </p:cNvPr>
          <p:cNvSpPr txBox="1"/>
          <p:nvPr/>
        </p:nvSpPr>
        <p:spPr>
          <a:xfrm>
            <a:off x="2085934" y="3795280"/>
            <a:ext cx="677119" cy="215444"/>
          </a:xfrm>
          <a:prstGeom prst="rect">
            <a:avLst/>
          </a:prstGeom>
          <a:noFill/>
        </p:spPr>
        <p:txBody>
          <a:bodyPr wrap="square" rtlCol="0">
            <a:spAutoFit/>
          </a:bodyPr>
          <a:lstStyle/>
          <a:p>
            <a:pPr algn="r"/>
            <a:r>
              <a:rPr lang="en-GB" sz="800">
                <a:latin typeface="Agency FB" panose="020B0503020202020204" pitchFamily="34" charset="0"/>
              </a:rPr>
              <a:t>No</a:t>
            </a:r>
          </a:p>
        </p:txBody>
      </p:sp>
      <p:sp>
        <p:nvSpPr>
          <p:cNvPr id="30" name="TextBox 29">
            <a:extLst>
              <a:ext uri="{FF2B5EF4-FFF2-40B4-BE49-F238E27FC236}">
                <a16:creationId xmlns:a16="http://schemas.microsoft.com/office/drawing/2014/main" id="{726C5A64-50B3-4C61-BF9D-0960DF763C2D}"/>
              </a:ext>
            </a:extLst>
          </p:cNvPr>
          <p:cNvSpPr txBox="1"/>
          <p:nvPr/>
        </p:nvSpPr>
        <p:spPr>
          <a:xfrm>
            <a:off x="1260397" y="4453201"/>
            <a:ext cx="780468" cy="338554"/>
          </a:xfrm>
          <a:prstGeom prst="rect">
            <a:avLst/>
          </a:prstGeom>
          <a:noFill/>
        </p:spPr>
        <p:txBody>
          <a:bodyPr wrap="square" rtlCol="0">
            <a:spAutoFit/>
          </a:bodyPr>
          <a:lstStyle/>
          <a:p>
            <a:pPr algn="r"/>
            <a:r>
              <a:rPr lang="en-GB" sz="800">
                <a:latin typeface="Agency FB" panose="020B0503020202020204" pitchFamily="34" charset="0"/>
              </a:rPr>
              <a:t>Yes, but they are difficult to access</a:t>
            </a:r>
          </a:p>
        </p:txBody>
      </p:sp>
      <p:sp>
        <p:nvSpPr>
          <p:cNvPr id="31" name="TextBox 30">
            <a:extLst>
              <a:ext uri="{FF2B5EF4-FFF2-40B4-BE49-F238E27FC236}">
                <a16:creationId xmlns:a16="http://schemas.microsoft.com/office/drawing/2014/main" id="{346A4BCB-5A8B-4311-BA1A-659A9799F0AE}"/>
              </a:ext>
            </a:extLst>
          </p:cNvPr>
          <p:cNvSpPr txBox="1"/>
          <p:nvPr/>
        </p:nvSpPr>
        <p:spPr>
          <a:xfrm>
            <a:off x="3205213" y="4604809"/>
            <a:ext cx="780468" cy="215444"/>
          </a:xfrm>
          <a:prstGeom prst="rect">
            <a:avLst/>
          </a:prstGeom>
          <a:noFill/>
        </p:spPr>
        <p:txBody>
          <a:bodyPr wrap="square" rtlCol="0">
            <a:spAutoFit/>
          </a:bodyPr>
          <a:lstStyle/>
          <a:p>
            <a:r>
              <a:rPr lang="en-GB" sz="800">
                <a:latin typeface="Agency FB" panose="020B0503020202020204" pitchFamily="34" charset="0"/>
              </a:rPr>
              <a:t>Yes</a:t>
            </a:r>
          </a:p>
        </p:txBody>
      </p:sp>
      <p:graphicFrame>
        <p:nvGraphicFramePr>
          <p:cNvPr id="37" name="Chart 36">
            <a:extLst>
              <a:ext uri="{FF2B5EF4-FFF2-40B4-BE49-F238E27FC236}">
                <a16:creationId xmlns:a16="http://schemas.microsoft.com/office/drawing/2014/main" id="{27CB0A77-CCA1-4014-996E-BC5380FBA089}"/>
              </a:ext>
            </a:extLst>
          </p:cNvPr>
          <p:cNvGraphicFramePr/>
          <p:nvPr>
            <p:extLst>
              <p:ext uri="{D42A27DB-BD31-4B8C-83A1-F6EECF244321}">
                <p14:modId xmlns:p14="http://schemas.microsoft.com/office/powerpoint/2010/main" val="634404186"/>
              </p:ext>
            </p:extLst>
          </p:nvPr>
        </p:nvGraphicFramePr>
        <p:xfrm>
          <a:off x="4357720" y="664694"/>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47E35F70-097A-4771-A8D0-EE53FE4107AF}"/>
              </a:ext>
            </a:extLst>
          </p:cNvPr>
          <p:cNvSpPr txBox="1"/>
          <p:nvPr/>
        </p:nvSpPr>
        <p:spPr>
          <a:xfrm>
            <a:off x="5583820" y="861951"/>
            <a:ext cx="1232400" cy="338554"/>
          </a:xfrm>
          <a:prstGeom prst="rect">
            <a:avLst/>
          </a:prstGeom>
          <a:noFill/>
        </p:spPr>
        <p:txBody>
          <a:bodyPr wrap="square" rtlCol="0">
            <a:spAutoFit/>
          </a:bodyPr>
          <a:lstStyle/>
          <a:p>
            <a:r>
              <a:rPr lang="en-GB" sz="800">
                <a:latin typeface="Agency FB" panose="020B0503020202020204" pitchFamily="34" charset="0"/>
              </a:rPr>
              <a:t>I neither enjoy school nor understand why I have to go</a:t>
            </a:r>
          </a:p>
        </p:txBody>
      </p:sp>
      <p:sp>
        <p:nvSpPr>
          <p:cNvPr id="39" name="TextBox 38">
            <a:extLst>
              <a:ext uri="{FF2B5EF4-FFF2-40B4-BE49-F238E27FC236}">
                <a16:creationId xmlns:a16="http://schemas.microsoft.com/office/drawing/2014/main" id="{005AD8A0-92C5-4FD9-AF4B-5F785FEEE351}"/>
              </a:ext>
            </a:extLst>
          </p:cNvPr>
          <p:cNvSpPr txBox="1"/>
          <p:nvPr/>
        </p:nvSpPr>
        <p:spPr>
          <a:xfrm>
            <a:off x="5839783" y="1210838"/>
            <a:ext cx="833999" cy="215444"/>
          </a:xfrm>
          <a:prstGeom prst="rect">
            <a:avLst/>
          </a:prstGeom>
          <a:noFill/>
        </p:spPr>
        <p:txBody>
          <a:bodyPr wrap="square" rtlCol="0">
            <a:spAutoFit/>
          </a:bodyPr>
          <a:lstStyle/>
          <a:p>
            <a:r>
              <a:rPr lang="en-GB" sz="800">
                <a:latin typeface="Agency FB" panose="020B0503020202020204" pitchFamily="34" charset="0"/>
              </a:rPr>
              <a:t>I do not go to school</a:t>
            </a:r>
          </a:p>
        </p:txBody>
      </p:sp>
      <p:sp>
        <p:nvSpPr>
          <p:cNvPr id="40" name="TextBox 39">
            <a:extLst>
              <a:ext uri="{FF2B5EF4-FFF2-40B4-BE49-F238E27FC236}">
                <a16:creationId xmlns:a16="http://schemas.microsoft.com/office/drawing/2014/main" id="{91566323-5A97-44BA-995E-A4759BEB0C3C}"/>
              </a:ext>
            </a:extLst>
          </p:cNvPr>
          <p:cNvSpPr txBox="1"/>
          <p:nvPr/>
        </p:nvSpPr>
        <p:spPr>
          <a:xfrm>
            <a:off x="4095617" y="969499"/>
            <a:ext cx="1040620" cy="338554"/>
          </a:xfrm>
          <a:prstGeom prst="rect">
            <a:avLst/>
          </a:prstGeom>
          <a:noFill/>
        </p:spPr>
        <p:txBody>
          <a:bodyPr wrap="square" rtlCol="0">
            <a:spAutoFit/>
          </a:bodyPr>
          <a:lstStyle/>
          <a:p>
            <a:pPr algn="r"/>
            <a:r>
              <a:rPr lang="en-GB" sz="800">
                <a:latin typeface="Agency FB" panose="020B0503020202020204" pitchFamily="34" charset="0"/>
              </a:rPr>
              <a:t>I don’t enjoy school but understand it is important</a:t>
            </a:r>
          </a:p>
        </p:txBody>
      </p:sp>
      <p:sp>
        <p:nvSpPr>
          <p:cNvPr id="41" name="TextBox 40">
            <a:extLst>
              <a:ext uri="{FF2B5EF4-FFF2-40B4-BE49-F238E27FC236}">
                <a16:creationId xmlns:a16="http://schemas.microsoft.com/office/drawing/2014/main" id="{898BAB18-1FB3-42A9-B741-8D7C9460204B}"/>
              </a:ext>
            </a:extLst>
          </p:cNvPr>
          <p:cNvSpPr txBox="1"/>
          <p:nvPr/>
        </p:nvSpPr>
        <p:spPr>
          <a:xfrm>
            <a:off x="5899100" y="2005530"/>
            <a:ext cx="882064" cy="215444"/>
          </a:xfrm>
          <a:prstGeom prst="rect">
            <a:avLst/>
          </a:prstGeom>
          <a:noFill/>
        </p:spPr>
        <p:txBody>
          <a:bodyPr wrap="square" rtlCol="0">
            <a:spAutoFit/>
          </a:bodyPr>
          <a:lstStyle/>
          <a:p>
            <a:r>
              <a:rPr lang="en-GB" sz="800">
                <a:latin typeface="Agency FB" panose="020B0503020202020204" pitchFamily="34" charset="0"/>
              </a:rPr>
              <a:t>I enjoy school</a:t>
            </a:r>
          </a:p>
        </p:txBody>
      </p:sp>
      <p:sp>
        <p:nvSpPr>
          <p:cNvPr id="43" name="TextBox 42">
            <a:extLst>
              <a:ext uri="{FF2B5EF4-FFF2-40B4-BE49-F238E27FC236}">
                <a16:creationId xmlns:a16="http://schemas.microsoft.com/office/drawing/2014/main" id="{E8744C79-E8A6-4D73-996B-8561AF02F0A6}"/>
              </a:ext>
            </a:extLst>
          </p:cNvPr>
          <p:cNvSpPr txBox="1"/>
          <p:nvPr/>
        </p:nvSpPr>
        <p:spPr>
          <a:xfrm>
            <a:off x="4166598" y="5941056"/>
            <a:ext cx="914033" cy="646331"/>
          </a:xfrm>
          <a:prstGeom prst="rect">
            <a:avLst/>
          </a:prstGeom>
          <a:noFill/>
        </p:spPr>
        <p:txBody>
          <a:bodyPr wrap="none" rtlCol="0">
            <a:spAutoFit/>
          </a:bodyPr>
          <a:lstStyle/>
          <a:p>
            <a:r>
              <a:rPr lang="en-GB" sz="3600" b="1">
                <a:solidFill>
                  <a:schemeClr val="bg1"/>
                </a:solidFill>
                <a:latin typeface="Agency FB" panose="020B0503020202020204" pitchFamily="34" charset="0"/>
              </a:rPr>
              <a:t>84%</a:t>
            </a:r>
          </a:p>
        </p:txBody>
      </p:sp>
      <p:sp>
        <p:nvSpPr>
          <p:cNvPr id="46" name="TextBox 45">
            <a:extLst>
              <a:ext uri="{FF2B5EF4-FFF2-40B4-BE49-F238E27FC236}">
                <a16:creationId xmlns:a16="http://schemas.microsoft.com/office/drawing/2014/main" id="{6B0E790B-EBDA-4127-AB67-EE26A325FB2A}"/>
              </a:ext>
            </a:extLst>
          </p:cNvPr>
          <p:cNvSpPr txBox="1"/>
          <p:nvPr/>
        </p:nvSpPr>
        <p:spPr>
          <a:xfrm>
            <a:off x="5133833" y="5917924"/>
            <a:ext cx="4446529" cy="677108"/>
          </a:xfrm>
          <a:prstGeom prst="rect">
            <a:avLst/>
          </a:prstGeom>
          <a:noFill/>
        </p:spPr>
        <p:txBody>
          <a:bodyPr wrap="square" rtlCol="0">
            <a:spAutoFit/>
          </a:bodyPr>
          <a:lstStyle/>
          <a:p>
            <a:r>
              <a:rPr lang="en-GB" sz="1200" b="1">
                <a:solidFill>
                  <a:schemeClr val="bg1"/>
                </a:solidFill>
                <a:latin typeface="Agency FB" panose="020B0503020202020204" pitchFamily="34" charset="0"/>
              </a:rPr>
              <a:t>of 9 – 17 year olds in England said they are happy with their school or college life</a:t>
            </a:r>
            <a:r>
              <a:rPr lang="en-GB" sz="1000">
                <a:solidFill>
                  <a:schemeClr val="bg1"/>
                </a:solidFill>
                <a:latin typeface="Agency FB" panose="020B0503020202020204" pitchFamily="34" charset="0"/>
              </a:rPr>
              <a:t>. </a:t>
            </a:r>
          </a:p>
          <a:p>
            <a:endParaRPr lang="en-GB" sz="200">
              <a:latin typeface="Agency FB" panose="020B0503020202020204" pitchFamily="34" charset="0"/>
            </a:endParaRPr>
          </a:p>
          <a:p>
            <a:r>
              <a:rPr lang="en-GB" sz="800" b="1">
                <a:latin typeface="Agency FB" panose="020B0503020202020204" pitchFamily="34" charset="0"/>
              </a:rPr>
              <a:t>90% </a:t>
            </a:r>
            <a:r>
              <a:rPr lang="en-GB" sz="800">
                <a:latin typeface="Agency FB" panose="020B0503020202020204" pitchFamily="34" charset="0"/>
              </a:rPr>
              <a:t>are happy or okay with their progress in education while 10% said they were unhappy. </a:t>
            </a:r>
          </a:p>
          <a:p>
            <a:pPr algn="r"/>
            <a:endParaRPr lang="en-GB" sz="800" i="1">
              <a:solidFill>
                <a:schemeClr val="bg1"/>
              </a:solidFill>
              <a:latin typeface="Agency FB" panose="020B0503020202020204" pitchFamily="34" charset="0"/>
            </a:endParaRPr>
          </a:p>
          <a:p>
            <a:pPr algn="r"/>
            <a:r>
              <a:rPr lang="en-GB" sz="800" i="1">
                <a:solidFill>
                  <a:schemeClr val="bg1"/>
                </a:solidFill>
                <a:latin typeface="Agency FB" panose="020B0503020202020204" pitchFamily="34" charset="0"/>
              </a:rPr>
              <a:t>The Big Ask, The Big Answer </a:t>
            </a:r>
            <a:r>
              <a:rPr lang="en-GB" sz="800">
                <a:solidFill>
                  <a:schemeClr val="bg1"/>
                </a:solidFill>
                <a:latin typeface="Agency FB" panose="020B0503020202020204" pitchFamily="34" charset="0"/>
              </a:rPr>
              <a:t>– Children’s Commissioner (Sept 2021)</a:t>
            </a:r>
          </a:p>
        </p:txBody>
      </p:sp>
      <p:sp>
        <p:nvSpPr>
          <p:cNvPr id="48" name="Rectangle 47">
            <a:extLst>
              <a:ext uri="{FF2B5EF4-FFF2-40B4-BE49-F238E27FC236}">
                <a16:creationId xmlns:a16="http://schemas.microsoft.com/office/drawing/2014/main" id="{EFBB3648-6DB1-48C3-A2E4-0B2E06EDDD1C}"/>
              </a:ext>
            </a:extLst>
          </p:cNvPr>
          <p:cNvSpPr/>
          <p:nvPr/>
        </p:nvSpPr>
        <p:spPr>
          <a:xfrm>
            <a:off x="4081163" y="2970613"/>
            <a:ext cx="5552399"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16C1A6B5-B17A-4133-BF99-6E2A185EFF1C}"/>
              </a:ext>
            </a:extLst>
          </p:cNvPr>
          <p:cNvSpPr txBox="1"/>
          <p:nvPr/>
        </p:nvSpPr>
        <p:spPr>
          <a:xfrm>
            <a:off x="4081164" y="3106274"/>
            <a:ext cx="5552398"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What do you think the main barriers are for young people in accessing opportunities?</a:t>
            </a:r>
          </a:p>
          <a:p>
            <a:pPr algn="ctr"/>
            <a:r>
              <a:rPr lang="en-GB" sz="800">
                <a:solidFill>
                  <a:schemeClr val="bg1">
                    <a:lumMod val="65000"/>
                  </a:schemeClr>
                </a:solidFill>
                <a:latin typeface="Agency FB" panose="020B0503020202020204" pitchFamily="34" charset="0"/>
              </a:rPr>
              <a:t>based on 1226 responses</a:t>
            </a:r>
          </a:p>
        </p:txBody>
      </p:sp>
      <p:sp>
        <p:nvSpPr>
          <p:cNvPr id="51" name="TextBox 50">
            <a:extLst>
              <a:ext uri="{FF2B5EF4-FFF2-40B4-BE49-F238E27FC236}">
                <a16:creationId xmlns:a16="http://schemas.microsoft.com/office/drawing/2014/main" id="{E2B2F1F2-8C97-435C-9A82-9240F2BC3934}"/>
              </a:ext>
            </a:extLst>
          </p:cNvPr>
          <p:cNvSpPr txBox="1"/>
          <p:nvPr/>
        </p:nvSpPr>
        <p:spPr>
          <a:xfrm>
            <a:off x="6933562" y="286875"/>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Do you know where to go for advice on different challenges you might face?</a:t>
            </a:r>
          </a:p>
          <a:p>
            <a:pPr algn="ctr"/>
            <a:r>
              <a:rPr lang="en-GB" sz="800">
                <a:solidFill>
                  <a:schemeClr val="bg1">
                    <a:lumMod val="65000"/>
                  </a:schemeClr>
                </a:solidFill>
                <a:latin typeface="Agency FB" panose="020B0503020202020204" pitchFamily="34" charset="0"/>
              </a:rPr>
              <a:t>based on 1192 responses</a:t>
            </a:r>
          </a:p>
        </p:txBody>
      </p:sp>
      <p:graphicFrame>
        <p:nvGraphicFramePr>
          <p:cNvPr id="53" name="Chart 52">
            <a:extLst>
              <a:ext uri="{FF2B5EF4-FFF2-40B4-BE49-F238E27FC236}">
                <a16:creationId xmlns:a16="http://schemas.microsoft.com/office/drawing/2014/main" id="{0F365A74-C558-4B71-BBB6-17CDA3D5A93A}"/>
              </a:ext>
            </a:extLst>
          </p:cNvPr>
          <p:cNvGraphicFramePr/>
          <p:nvPr>
            <p:extLst>
              <p:ext uri="{D42A27DB-BD31-4B8C-83A1-F6EECF244321}">
                <p14:modId xmlns:p14="http://schemas.microsoft.com/office/powerpoint/2010/main" val="4022448293"/>
              </p:ext>
            </p:extLst>
          </p:nvPr>
        </p:nvGraphicFramePr>
        <p:xfrm>
          <a:off x="7203562" y="681756"/>
          <a:ext cx="216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1C39962C-AD53-451D-A3B4-427D553B7733}"/>
              </a:ext>
            </a:extLst>
          </p:cNvPr>
          <p:cNvSpPr txBox="1"/>
          <p:nvPr/>
        </p:nvSpPr>
        <p:spPr>
          <a:xfrm>
            <a:off x="8465265" y="963034"/>
            <a:ext cx="1232400" cy="338554"/>
          </a:xfrm>
          <a:prstGeom prst="rect">
            <a:avLst/>
          </a:prstGeom>
          <a:noFill/>
        </p:spPr>
        <p:txBody>
          <a:bodyPr wrap="square" rtlCol="0">
            <a:spAutoFit/>
          </a:bodyPr>
          <a:lstStyle/>
          <a:p>
            <a:r>
              <a:rPr lang="en-GB" sz="800">
                <a:latin typeface="Agency FB" panose="020B0503020202020204" pitchFamily="34" charset="0"/>
              </a:rPr>
              <a:t>I look for advice online </a:t>
            </a:r>
          </a:p>
          <a:p>
            <a:r>
              <a:rPr lang="en-GB" sz="800">
                <a:latin typeface="Agency FB" panose="020B0503020202020204" pitchFamily="34" charset="0"/>
              </a:rPr>
              <a:t>instead of in person</a:t>
            </a:r>
          </a:p>
        </p:txBody>
      </p:sp>
      <p:sp>
        <p:nvSpPr>
          <p:cNvPr id="55" name="TextBox 54">
            <a:extLst>
              <a:ext uri="{FF2B5EF4-FFF2-40B4-BE49-F238E27FC236}">
                <a16:creationId xmlns:a16="http://schemas.microsoft.com/office/drawing/2014/main" id="{17E19EDD-6EA4-498F-9FB7-66E7EF97E5C4}"/>
              </a:ext>
            </a:extLst>
          </p:cNvPr>
          <p:cNvSpPr txBox="1"/>
          <p:nvPr/>
        </p:nvSpPr>
        <p:spPr>
          <a:xfrm>
            <a:off x="8440479" y="2276922"/>
            <a:ext cx="882064" cy="338554"/>
          </a:xfrm>
          <a:prstGeom prst="rect">
            <a:avLst/>
          </a:prstGeom>
          <a:noFill/>
        </p:spPr>
        <p:txBody>
          <a:bodyPr wrap="square" rtlCol="0">
            <a:spAutoFit/>
          </a:bodyPr>
          <a:lstStyle/>
          <a:p>
            <a:r>
              <a:rPr lang="en-GB" sz="800">
                <a:latin typeface="Agency FB" panose="020B0503020202020204" pitchFamily="34" charset="0"/>
              </a:rPr>
              <a:t>Yes, but I have never had to seek advice</a:t>
            </a:r>
          </a:p>
        </p:txBody>
      </p:sp>
      <p:sp>
        <p:nvSpPr>
          <p:cNvPr id="56" name="TextBox 55">
            <a:extLst>
              <a:ext uri="{FF2B5EF4-FFF2-40B4-BE49-F238E27FC236}">
                <a16:creationId xmlns:a16="http://schemas.microsoft.com/office/drawing/2014/main" id="{E3498EE5-7EC4-4D5D-AB81-9676687CE1E5}"/>
              </a:ext>
            </a:extLst>
          </p:cNvPr>
          <p:cNvSpPr txBox="1"/>
          <p:nvPr/>
        </p:nvSpPr>
        <p:spPr>
          <a:xfrm>
            <a:off x="6910564" y="2102026"/>
            <a:ext cx="1040620" cy="215444"/>
          </a:xfrm>
          <a:prstGeom prst="rect">
            <a:avLst/>
          </a:prstGeom>
          <a:noFill/>
        </p:spPr>
        <p:txBody>
          <a:bodyPr wrap="square" rtlCol="0">
            <a:spAutoFit/>
          </a:bodyPr>
          <a:lstStyle/>
          <a:p>
            <a:pPr algn="r"/>
            <a:r>
              <a:rPr lang="en-GB" sz="800">
                <a:latin typeface="Agency FB" panose="020B0503020202020204" pitchFamily="34" charset="0"/>
              </a:rPr>
              <a:t>I don’t know where to go</a:t>
            </a:r>
          </a:p>
        </p:txBody>
      </p:sp>
      <p:sp>
        <p:nvSpPr>
          <p:cNvPr id="57" name="TextBox 56">
            <a:extLst>
              <a:ext uri="{FF2B5EF4-FFF2-40B4-BE49-F238E27FC236}">
                <a16:creationId xmlns:a16="http://schemas.microsoft.com/office/drawing/2014/main" id="{5997DBFA-A2B8-49A6-BF35-18F0E438A71B}"/>
              </a:ext>
            </a:extLst>
          </p:cNvPr>
          <p:cNvSpPr txBox="1"/>
          <p:nvPr/>
        </p:nvSpPr>
        <p:spPr>
          <a:xfrm>
            <a:off x="8810150" y="1525320"/>
            <a:ext cx="882064" cy="338554"/>
          </a:xfrm>
          <a:prstGeom prst="rect">
            <a:avLst/>
          </a:prstGeom>
          <a:noFill/>
        </p:spPr>
        <p:txBody>
          <a:bodyPr wrap="square" rtlCol="0">
            <a:spAutoFit/>
          </a:bodyPr>
          <a:lstStyle/>
          <a:p>
            <a:r>
              <a:rPr lang="en-GB" sz="800">
                <a:latin typeface="Agency FB" panose="020B0503020202020204" pitchFamily="34" charset="0"/>
              </a:rPr>
              <a:t>Yes, and I have sought advice before</a:t>
            </a:r>
          </a:p>
        </p:txBody>
      </p:sp>
      <p:sp>
        <p:nvSpPr>
          <p:cNvPr id="58" name="TextBox 57">
            <a:extLst>
              <a:ext uri="{FF2B5EF4-FFF2-40B4-BE49-F238E27FC236}">
                <a16:creationId xmlns:a16="http://schemas.microsoft.com/office/drawing/2014/main" id="{27F1D2EC-4BBE-441D-BA95-9191EC6AD81B}"/>
              </a:ext>
            </a:extLst>
          </p:cNvPr>
          <p:cNvSpPr txBox="1"/>
          <p:nvPr/>
        </p:nvSpPr>
        <p:spPr>
          <a:xfrm>
            <a:off x="7086259" y="1030478"/>
            <a:ext cx="1040620" cy="215444"/>
          </a:xfrm>
          <a:prstGeom prst="rect">
            <a:avLst/>
          </a:prstGeom>
          <a:noFill/>
        </p:spPr>
        <p:txBody>
          <a:bodyPr wrap="square" rtlCol="0">
            <a:spAutoFit/>
          </a:bodyPr>
          <a:lstStyle/>
          <a:p>
            <a:pPr algn="r"/>
            <a:r>
              <a:rPr lang="en-GB" sz="800">
                <a:latin typeface="Agency FB" panose="020B0503020202020204" pitchFamily="34" charset="0"/>
              </a:rPr>
              <a:t>I prefer speaking to family</a:t>
            </a:r>
          </a:p>
        </p:txBody>
      </p:sp>
      <p:sp>
        <p:nvSpPr>
          <p:cNvPr id="59" name="TextBox 58">
            <a:extLst>
              <a:ext uri="{FF2B5EF4-FFF2-40B4-BE49-F238E27FC236}">
                <a16:creationId xmlns:a16="http://schemas.microsoft.com/office/drawing/2014/main" id="{B457D85C-ABB4-4415-972D-B4C5F72D6E21}"/>
              </a:ext>
            </a:extLst>
          </p:cNvPr>
          <p:cNvSpPr txBox="1"/>
          <p:nvPr/>
        </p:nvSpPr>
        <p:spPr>
          <a:xfrm>
            <a:off x="6688223" y="1486616"/>
            <a:ext cx="1040620" cy="338554"/>
          </a:xfrm>
          <a:prstGeom prst="rect">
            <a:avLst/>
          </a:prstGeom>
          <a:noFill/>
        </p:spPr>
        <p:txBody>
          <a:bodyPr wrap="square" rtlCol="0">
            <a:spAutoFit/>
          </a:bodyPr>
          <a:lstStyle/>
          <a:p>
            <a:pPr algn="r"/>
            <a:r>
              <a:rPr lang="en-GB" sz="800">
                <a:latin typeface="Agency FB" panose="020B0503020202020204" pitchFamily="34" charset="0"/>
              </a:rPr>
              <a:t>I prefer speaking </a:t>
            </a:r>
          </a:p>
          <a:p>
            <a:pPr algn="r"/>
            <a:r>
              <a:rPr lang="en-GB" sz="800">
                <a:latin typeface="Agency FB" panose="020B0503020202020204" pitchFamily="34" charset="0"/>
              </a:rPr>
              <a:t>to friends</a:t>
            </a:r>
          </a:p>
        </p:txBody>
      </p:sp>
      <p:graphicFrame>
        <p:nvGraphicFramePr>
          <p:cNvPr id="60" name="Chart 59">
            <a:extLst>
              <a:ext uri="{FF2B5EF4-FFF2-40B4-BE49-F238E27FC236}">
                <a16:creationId xmlns:a16="http://schemas.microsoft.com/office/drawing/2014/main" id="{40E38C9A-AC9F-493C-B9B7-7913BC7AAFD7}"/>
              </a:ext>
            </a:extLst>
          </p:cNvPr>
          <p:cNvGraphicFramePr/>
          <p:nvPr>
            <p:extLst>
              <p:ext uri="{D42A27DB-BD31-4B8C-83A1-F6EECF244321}">
                <p14:modId xmlns:p14="http://schemas.microsoft.com/office/powerpoint/2010/main" val="3571010590"/>
              </p:ext>
            </p:extLst>
          </p:nvPr>
        </p:nvGraphicFramePr>
        <p:xfrm>
          <a:off x="4081162" y="3570789"/>
          <a:ext cx="5524482" cy="2042453"/>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Box 68">
            <a:extLst>
              <a:ext uri="{FF2B5EF4-FFF2-40B4-BE49-F238E27FC236}">
                <a16:creationId xmlns:a16="http://schemas.microsoft.com/office/drawing/2014/main" id="{BF9426C8-E9C3-49D4-A382-811983E873AF}"/>
              </a:ext>
            </a:extLst>
          </p:cNvPr>
          <p:cNvSpPr txBox="1"/>
          <p:nvPr/>
        </p:nvSpPr>
        <p:spPr>
          <a:xfrm>
            <a:off x="1223988" y="178319"/>
            <a:ext cx="2700001" cy="1384995"/>
          </a:xfrm>
          <a:prstGeom prst="rect">
            <a:avLst/>
          </a:prstGeom>
          <a:noFill/>
        </p:spPr>
        <p:txBody>
          <a:bodyPr wrap="square" rtlCol="0">
            <a:spAutoFit/>
          </a:bodyPr>
          <a:lstStyle/>
          <a:p>
            <a:pPr algn="just">
              <a:spcBef>
                <a:spcPts val="600"/>
              </a:spcBef>
            </a:pPr>
            <a:r>
              <a:rPr lang="en-GB" sz="1400">
                <a:solidFill>
                  <a:srgbClr val="002B45"/>
                </a:solidFill>
                <a:latin typeface="Agency FB" panose="020B0503020202020204" pitchFamily="34" charset="0"/>
              </a:rPr>
              <a:t>Formal and informal learning is a major part of the lives of young people. We want to ensure every young person has access to opportunities which enable them to grow and develop.  We wanted to find out what young people feel is most important in this area.</a:t>
            </a:r>
          </a:p>
        </p:txBody>
      </p:sp>
      <p:sp>
        <p:nvSpPr>
          <p:cNvPr id="42" name="TextBox 41">
            <a:extLst>
              <a:ext uri="{FF2B5EF4-FFF2-40B4-BE49-F238E27FC236}">
                <a16:creationId xmlns:a16="http://schemas.microsoft.com/office/drawing/2014/main" id="{D7425BCD-5719-408B-A6EC-094C793F82C6}"/>
              </a:ext>
            </a:extLst>
          </p:cNvPr>
          <p:cNvSpPr txBox="1"/>
          <p:nvPr/>
        </p:nvSpPr>
        <p:spPr>
          <a:xfrm>
            <a:off x="1169824" y="5826772"/>
            <a:ext cx="2680542" cy="338554"/>
          </a:xfrm>
          <a:prstGeom prst="rect">
            <a:avLst/>
          </a:prstGeom>
          <a:noFill/>
        </p:spPr>
        <p:txBody>
          <a:bodyPr wrap="none" rtlCol="0" anchor="ctr">
            <a:spAutoFit/>
          </a:bodyPr>
          <a:lstStyle/>
          <a:p>
            <a:pPr algn="r"/>
            <a:r>
              <a:rPr lang="en-GB" sz="1600" b="1">
                <a:solidFill>
                  <a:srgbClr val="FF8A03"/>
                </a:solidFill>
                <a:latin typeface="Agency FB" panose="020B0503020202020204" pitchFamily="34" charset="0"/>
              </a:rPr>
              <a:t>HOW DO WE COMPARE NATIONALLY?</a:t>
            </a:r>
          </a:p>
        </p:txBody>
      </p:sp>
      <p:sp>
        <p:nvSpPr>
          <p:cNvPr id="44" name="Isosceles Triangle 43">
            <a:extLst>
              <a:ext uri="{FF2B5EF4-FFF2-40B4-BE49-F238E27FC236}">
                <a16:creationId xmlns:a16="http://schemas.microsoft.com/office/drawing/2014/main" id="{E6A357C2-32BA-4BC8-8AC6-F9C5123CCB1F}"/>
              </a:ext>
            </a:extLst>
          </p:cNvPr>
          <p:cNvSpPr/>
          <p:nvPr/>
        </p:nvSpPr>
        <p:spPr>
          <a:xfrm rot="16200000">
            <a:off x="3901164" y="5906549"/>
            <a:ext cx="180000" cy="180000"/>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360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F8F1A9-7610-4EF7-B672-9111F0522E69}"/>
              </a:ext>
            </a:extLst>
          </p:cNvPr>
          <p:cNvGrpSpPr/>
          <p:nvPr/>
        </p:nvGrpSpPr>
        <p:grpSpPr>
          <a:xfrm>
            <a:off x="5404796" y="434693"/>
            <a:ext cx="4099148" cy="7036548"/>
            <a:chOff x="322815" y="316991"/>
            <a:chExt cx="6223693" cy="10683517"/>
          </a:xfrm>
        </p:grpSpPr>
        <p:sp>
          <p:nvSpPr>
            <p:cNvPr id="22" name="Rectangle: Rounded Corners 21">
              <a:extLst>
                <a:ext uri="{FF2B5EF4-FFF2-40B4-BE49-F238E27FC236}">
                  <a16:creationId xmlns:a16="http://schemas.microsoft.com/office/drawing/2014/main" id="{802E29A3-C498-430D-A65D-20BA1B3D4420}"/>
                </a:ext>
              </a:extLst>
            </p:cNvPr>
            <p:cNvSpPr/>
            <p:nvPr/>
          </p:nvSpPr>
          <p:spPr>
            <a:xfrm>
              <a:off x="322815" y="316991"/>
              <a:ext cx="6223693" cy="10683517"/>
            </a:xfrm>
            <a:prstGeom prst="round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D16F9C4-876E-47F9-B766-9DFA22B84B37}"/>
                </a:ext>
              </a:extLst>
            </p:cNvPr>
            <p:cNvSpPr/>
            <p:nvPr/>
          </p:nvSpPr>
          <p:spPr>
            <a:xfrm>
              <a:off x="646176" y="1272631"/>
              <a:ext cx="5565648" cy="9159841"/>
            </a:xfrm>
            <a:prstGeom prst="roundRect">
              <a:avLst>
                <a:gd name="adj" fmla="val 2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See the source image">
              <a:extLst>
                <a:ext uri="{FF2B5EF4-FFF2-40B4-BE49-F238E27FC236}">
                  <a16:creationId xmlns:a16="http://schemas.microsoft.com/office/drawing/2014/main" id="{38FA120C-DE73-4E14-B970-E7BFC6F696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7867"/>
            <a:stretch/>
          </p:blipFill>
          <p:spPr bwMode="auto">
            <a:xfrm>
              <a:off x="2805545" y="506955"/>
              <a:ext cx="1246909" cy="5709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ee the source image">
              <a:extLst>
                <a:ext uri="{FF2B5EF4-FFF2-40B4-BE49-F238E27FC236}">
                  <a16:creationId xmlns:a16="http://schemas.microsoft.com/office/drawing/2014/main" id="{BBCCC908-8DB7-40D9-BB31-D91D4681B18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28416" y="1398747"/>
              <a:ext cx="322815" cy="2444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ee the source image">
              <a:extLst>
                <a:ext uri="{FF2B5EF4-FFF2-40B4-BE49-F238E27FC236}">
                  <a16:creationId xmlns:a16="http://schemas.microsoft.com/office/drawing/2014/main" id="{8D0E324C-9E5D-43BB-95F8-F93D189B269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0027" y="1302082"/>
              <a:ext cx="459658" cy="459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EF124B9A-618F-4EA1-8F7C-779EBD5451D9}"/>
              </a:ext>
            </a:extLst>
          </p:cNvPr>
          <p:cNvGrpSpPr/>
          <p:nvPr/>
        </p:nvGrpSpPr>
        <p:grpSpPr>
          <a:xfrm>
            <a:off x="5717635" y="2191675"/>
            <a:ext cx="3498602" cy="1760333"/>
            <a:chOff x="5803857" y="3228718"/>
            <a:chExt cx="3960145" cy="1435376"/>
          </a:xfrm>
        </p:grpSpPr>
        <p:sp>
          <p:nvSpPr>
            <p:cNvPr id="3" name="Rectangle: Rounded Corners 2">
              <a:extLst>
                <a:ext uri="{FF2B5EF4-FFF2-40B4-BE49-F238E27FC236}">
                  <a16:creationId xmlns:a16="http://schemas.microsoft.com/office/drawing/2014/main" id="{D898AE3B-DD5A-4FD7-AA5F-4437D681AEF5}"/>
                </a:ext>
              </a:extLst>
            </p:cNvPr>
            <p:cNvSpPr/>
            <p:nvPr/>
          </p:nvSpPr>
          <p:spPr>
            <a:xfrm>
              <a:off x="5803857" y="3228718"/>
              <a:ext cx="3700087" cy="1435376"/>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400">
                  <a:solidFill>
                    <a:schemeClr val="bg1"/>
                  </a:solidFill>
                  <a:latin typeface="Agency FB" panose="020B0503020202020204" pitchFamily="34" charset="0"/>
                </a:rPr>
                <a:t>We need something and somewhere to go. Other boroughs have community centres and loads of opportunities where we don’t have any known ones. If we do there is clearly not enough exposure, we want to be loud and proud that we are raised in Waltham Forest. Please create a scheme or a youth hub. I and many others would love to volunteer.</a:t>
              </a:r>
            </a:p>
          </p:txBody>
        </p:sp>
        <p:sp>
          <p:nvSpPr>
            <p:cNvPr id="4" name="Isosceles Triangle 3">
              <a:extLst>
                <a:ext uri="{FF2B5EF4-FFF2-40B4-BE49-F238E27FC236}">
                  <a16:creationId xmlns:a16="http://schemas.microsoft.com/office/drawing/2014/main" id="{D80E4C9E-F2FD-4D43-95C7-FB3783784537}"/>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8" name="Group 7">
            <a:extLst>
              <a:ext uri="{FF2B5EF4-FFF2-40B4-BE49-F238E27FC236}">
                <a16:creationId xmlns:a16="http://schemas.microsoft.com/office/drawing/2014/main" id="{9F6BBC9A-AA9B-4DE6-B7EC-F9C0086799BB}"/>
              </a:ext>
            </a:extLst>
          </p:cNvPr>
          <p:cNvGrpSpPr/>
          <p:nvPr/>
        </p:nvGrpSpPr>
        <p:grpSpPr>
          <a:xfrm flipH="1">
            <a:off x="5701338" y="4161964"/>
            <a:ext cx="3498603" cy="1130761"/>
            <a:chOff x="6351623" y="3117152"/>
            <a:chExt cx="3412380" cy="1546942"/>
          </a:xfrm>
        </p:grpSpPr>
        <p:sp>
          <p:nvSpPr>
            <p:cNvPr id="9" name="Rectangle: Rounded Corners 8">
              <a:extLst>
                <a:ext uri="{FF2B5EF4-FFF2-40B4-BE49-F238E27FC236}">
                  <a16:creationId xmlns:a16="http://schemas.microsoft.com/office/drawing/2014/main" id="{7A1E6F17-568F-4E52-AA7B-64D64AE194B7}"/>
                </a:ext>
              </a:extLst>
            </p:cNvPr>
            <p:cNvSpPr/>
            <p:nvPr/>
          </p:nvSpPr>
          <p:spPr>
            <a:xfrm>
              <a:off x="6351623" y="3117152"/>
              <a:ext cx="3152322" cy="1546942"/>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600"/>
                </a:spcBef>
              </a:pPr>
              <a:r>
                <a:rPr lang="en-GB" sz="1400">
                  <a:solidFill>
                    <a:schemeClr val="bg1"/>
                  </a:solidFill>
                  <a:latin typeface="Agency FB" panose="020B0503020202020204" pitchFamily="34" charset="0"/>
                </a:rPr>
                <a:t>More opportunities for young people to enjoy their hobbies such as more community dance or sports groups that are easily accessible to everyone without barriers of travel, money etc.</a:t>
              </a:r>
            </a:p>
          </p:txBody>
        </p:sp>
        <p:sp>
          <p:nvSpPr>
            <p:cNvPr id="10" name="Isosceles Triangle 9">
              <a:extLst>
                <a:ext uri="{FF2B5EF4-FFF2-40B4-BE49-F238E27FC236}">
                  <a16:creationId xmlns:a16="http://schemas.microsoft.com/office/drawing/2014/main" id="{4CEAE2A1-75E2-4D72-A44E-0D6A578F971F}"/>
                </a:ext>
              </a:extLst>
            </p:cNvPr>
            <p:cNvSpPr/>
            <p:nvPr/>
          </p:nvSpPr>
          <p:spPr>
            <a:xfrm rot="5400000">
              <a:off x="9478979" y="4087027"/>
              <a:ext cx="309989"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11" name="Group 10">
            <a:extLst>
              <a:ext uri="{FF2B5EF4-FFF2-40B4-BE49-F238E27FC236}">
                <a16:creationId xmlns:a16="http://schemas.microsoft.com/office/drawing/2014/main" id="{7B41F51A-1DFA-4758-AB16-D0C2706BFC0A}"/>
              </a:ext>
            </a:extLst>
          </p:cNvPr>
          <p:cNvGrpSpPr/>
          <p:nvPr/>
        </p:nvGrpSpPr>
        <p:grpSpPr>
          <a:xfrm>
            <a:off x="5701339" y="5420981"/>
            <a:ext cx="3514897" cy="1258835"/>
            <a:chOff x="5803857" y="3883916"/>
            <a:chExt cx="3960145" cy="780177"/>
          </a:xfrm>
        </p:grpSpPr>
        <p:sp>
          <p:nvSpPr>
            <p:cNvPr id="12" name="Rectangle: Rounded Corners 11">
              <a:extLst>
                <a:ext uri="{FF2B5EF4-FFF2-40B4-BE49-F238E27FC236}">
                  <a16:creationId xmlns:a16="http://schemas.microsoft.com/office/drawing/2014/main" id="{F5E1CD77-8724-48C2-AA82-12400A561D7A}"/>
                </a:ext>
              </a:extLst>
            </p:cNvPr>
            <p:cNvSpPr/>
            <p:nvPr/>
          </p:nvSpPr>
          <p:spPr>
            <a:xfrm>
              <a:off x="5803857" y="3883916"/>
              <a:ext cx="3700087" cy="780177"/>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b"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Agency FB" panose="020B0503020202020204" pitchFamily="34" charset="0"/>
                </a:rPr>
                <a:t>More youth clubs and education, especially for those with less wealthy backgrounds who won't have the same opportunities, options and offers and those with wealthier backgrounds</a:t>
              </a:r>
            </a:p>
          </p:txBody>
        </p:sp>
        <p:sp>
          <p:nvSpPr>
            <p:cNvPr id="13" name="Isosceles Triangle 12">
              <a:extLst>
                <a:ext uri="{FF2B5EF4-FFF2-40B4-BE49-F238E27FC236}">
                  <a16:creationId xmlns:a16="http://schemas.microsoft.com/office/drawing/2014/main" id="{98BDE4F3-5E78-4CB9-948D-E70A83976402}"/>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en-GB" sz="1400">
                <a:latin typeface="Agency FB" panose="020B0503020202020204" pitchFamily="34" charset="0"/>
              </a:endParaRPr>
            </a:p>
          </p:txBody>
        </p:sp>
      </p:grpSp>
      <p:sp>
        <p:nvSpPr>
          <p:cNvPr id="15" name="TextBox 14">
            <a:extLst>
              <a:ext uri="{FF2B5EF4-FFF2-40B4-BE49-F238E27FC236}">
                <a16:creationId xmlns:a16="http://schemas.microsoft.com/office/drawing/2014/main" id="{B613E6FC-2192-4670-8003-152EE5D420E9}"/>
              </a:ext>
            </a:extLst>
          </p:cNvPr>
          <p:cNvSpPr txBox="1"/>
          <p:nvPr/>
        </p:nvSpPr>
        <p:spPr>
          <a:xfrm>
            <a:off x="6254170" y="1565275"/>
            <a:ext cx="2411238" cy="338554"/>
          </a:xfrm>
          <a:prstGeom prst="rect">
            <a:avLst/>
          </a:prstGeom>
          <a:noFill/>
        </p:spPr>
        <p:txBody>
          <a:bodyPr wrap="square" rtlCol="0" anchor="ctr">
            <a:spAutoFit/>
          </a:bodyPr>
          <a:lstStyle/>
          <a:p>
            <a:r>
              <a:rPr lang="en-GB" sz="1600" b="1">
                <a:solidFill>
                  <a:srgbClr val="002B45"/>
                </a:solidFill>
                <a:latin typeface="Agency FB" panose="020B0503020202020204" pitchFamily="34" charset="0"/>
              </a:rPr>
              <a:t>WHAT YOUNG PEOPLE TOLD US…</a:t>
            </a:r>
          </a:p>
        </p:txBody>
      </p:sp>
      <p:sp>
        <p:nvSpPr>
          <p:cNvPr id="28" name="Rectangle 27">
            <a:extLst>
              <a:ext uri="{FF2B5EF4-FFF2-40B4-BE49-F238E27FC236}">
                <a16:creationId xmlns:a16="http://schemas.microsoft.com/office/drawing/2014/main" id="{D5CEA1EC-802A-4206-AE88-F2217A92D516}"/>
              </a:ext>
            </a:extLst>
          </p:cNvPr>
          <p:cNvSpPr/>
          <p:nvPr/>
        </p:nvSpPr>
        <p:spPr>
          <a:xfrm>
            <a:off x="0" y="6873730"/>
            <a:ext cx="9906000" cy="109450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row: Pentagon 54">
            <a:extLst>
              <a:ext uri="{FF2B5EF4-FFF2-40B4-BE49-F238E27FC236}">
                <a16:creationId xmlns:a16="http://schemas.microsoft.com/office/drawing/2014/main" id="{658BCF52-4C93-405F-BDDC-8DD139FB2D91}"/>
              </a:ext>
            </a:extLst>
          </p:cNvPr>
          <p:cNvSpPr/>
          <p:nvPr/>
        </p:nvSpPr>
        <p:spPr>
          <a:xfrm rot="16200000">
            <a:off x="-519744" y="3640773"/>
            <a:ext cx="4139595"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gency FB" panose="020B0503020202020204" pitchFamily="34" charset="0"/>
                <a:ea typeface="+mn-ea"/>
                <a:cs typeface="+mn-cs"/>
              </a:rPr>
              <a:t>Around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1/4 of respondents do not think there are enough opportunities locally.</a:t>
            </a:r>
            <a:r>
              <a:rPr kumimoji="0" lang="en-GB" sz="1400" b="0" i="0" u="none" strike="noStrike" kern="1200" cap="none" spc="0" normalizeH="0" baseline="0" noProof="0">
                <a:ln>
                  <a:noFill/>
                </a:ln>
                <a:solidFill>
                  <a:prstClr val="white"/>
                </a:solidFill>
                <a:effectLst/>
                <a:uLnTx/>
                <a:uFillTx/>
                <a:latin typeface="Agency FB" panose="020B0503020202020204" pitchFamily="34" charset="0"/>
                <a:ea typeface="+mn-ea"/>
                <a:cs typeface="+mn-cs"/>
              </a:rPr>
              <a:t> Ethnicity had limited impact on responses to this question, except for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those of Middle Eastern descent,</a:t>
            </a:r>
            <a:r>
              <a:rPr kumimoji="0" lang="en-GB" sz="1400" b="0" i="0" u="none" strike="noStrike" kern="1200" cap="none" spc="0" normalizeH="0" baseline="0" noProof="0">
                <a:ln>
                  <a:noFill/>
                </a:ln>
                <a:solidFill>
                  <a:prstClr val="white"/>
                </a:solidFill>
                <a:effectLst/>
                <a:uLnTx/>
                <a:uFillTx/>
                <a:latin typeface="Agency FB" panose="020B0503020202020204" pitchFamily="34" charset="0"/>
                <a:ea typeface="+mn-ea"/>
                <a:cs typeface="+mn-cs"/>
              </a:rPr>
              <a:t> where 40% of those surveyed said there are not enough opportunities locally. </a:t>
            </a:r>
          </a:p>
          <a:p>
            <a:pPr marL="0" marR="0" lvl="0" indent="0" algn="ctr" defTabSz="457200" rtl="0" eaLnBrk="1" fontAlgn="auto" latinLnBrk="0" hangingPunct="1">
              <a:lnSpc>
                <a:spcPct val="100000"/>
              </a:lnSpc>
              <a:spcBef>
                <a:spcPts val="600"/>
              </a:spcBef>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56" name="Arrow: Chevron 55">
            <a:extLst>
              <a:ext uri="{FF2B5EF4-FFF2-40B4-BE49-F238E27FC236}">
                <a16:creationId xmlns:a16="http://schemas.microsoft.com/office/drawing/2014/main" id="{E6945DED-6AB8-407E-9922-D5A6D2AB0EF0}"/>
              </a:ext>
            </a:extLst>
          </p:cNvPr>
          <p:cNvSpPr/>
          <p:nvPr/>
        </p:nvSpPr>
        <p:spPr>
          <a:xfrm rot="16200000">
            <a:off x="1209259" y="1642337"/>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7" name="Group 56">
            <a:extLst>
              <a:ext uri="{FF2B5EF4-FFF2-40B4-BE49-F238E27FC236}">
                <a16:creationId xmlns:a16="http://schemas.microsoft.com/office/drawing/2014/main" id="{5D12C60A-5B96-41D6-9837-E77B0D5C0F5A}"/>
              </a:ext>
            </a:extLst>
          </p:cNvPr>
          <p:cNvGrpSpPr/>
          <p:nvPr/>
        </p:nvGrpSpPr>
        <p:grpSpPr>
          <a:xfrm>
            <a:off x="2840634" y="1299021"/>
            <a:ext cx="2294859" cy="5558978"/>
            <a:chOff x="402624" y="1299022"/>
            <a:chExt cx="2294859" cy="5558978"/>
          </a:xfrm>
        </p:grpSpPr>
        <p:sp>
          <p:nvSpPr>
            <p:cNvPr id="58" name="Arrow: Pentagon 57">
              <a:extLst>
                <a:ext uri="{FF2B5EF4-FFF2-40B4-BE49-F238E27FC236}">
                  <a16:creationId xmlns:a16="http://schemas.microsoft.com/office/drawing/2014/main" id="{C8B73E13-532D-4B93-B9A2-CCA65FDD8ADB}"/>
                </a:ext>
              </a:extLst>
            </p:cNvPr>
            <p:cNvSpPr/>
            <p:nvPr/>
          </p:nvSpPr>
          <p:spPr>
            <a:xfrm rot="16200000">
              <a:off x="-1096309" y="3064208"/>
              <a:ext cx="5292726"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gency FB" panose="020B0503020202020204" pitchFamily="34" charset="0"/>
                  <a:ea typeface="+mn-ea"/>
                  <a:cs typeface="+mn-cs"/>
                </a:rPr>
                <a:t>Overall, 45% of young people surveyed think there are enough opportunities locally to develop their skills. Compared to only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30% for young people who consider themselves to have a disability.</a:t>
              </a:r>
            </a:p>
            <a:p>
              <a:pPr marL="0" marR="0" lvl="0" indent="0" algn="ctr" defTabSz="457200" rtl="0" eaLnBrk="1" fontAlgn="auto" latinLnBrk="0" hangingPunct="1">
                <a:lnSpc>
                  <a:spcPct val="100000"/>
                </a:lnSpc>
                <a:spcBef>
                  <a:spcPts val="600"/>
                </a:spcBef>
                <a:spcAft>
                  <a:spcPts val="0"/>
                </a:spcAft>
                <a:buClrTx/>
                <a:buSzTx/>
                <a:buFontTx/>
                <a:buNone/>
                <a:tabLst/>
                <a:defRPr/>
              </a:pPr>
              <a:endParaRPr lang="en-GB" sz="1400" b="1">
                <a:solidFill>
                  <a:srgbClr val="FF8A03"/>
                </a:solidFill>
                <a:latin typeface="Agency FB" panose="020B0503020202020204" pitchFamily="34" charset="0"/>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gency FB" panose="020B0503020202020204" pitchFamily="34" charset="0"/>
                  <a:ea typeface="+mn-ea"/>
                  <a:cs typeface="+mn-cs"/>
                </a:rPr>
                <a:t> These young people believe both that there are fewer opportunities and that the opportunities that exist are hard to access. </a:t>
              </a:r>
            </a:p>
            <a:p>
              <a:pPr marL="0" marR="0" lvl="0" indent="0" algn="ctr" defTabSz="457200" rtl="0" eaLnBrk="1" fontAlgn="auto" latinLnBrk="0" hangingPunct="1">
                <a:lnSpc>
                  <a:spcPct val="100000"/>
                </a:lnSpc>
                <a:spcBef>
                  <a:spcPts val="600"/>
                </a:spcBef>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59" name="Arrow: Chevron 58">
              <a:extLst>
                <a:ext uri="{FF2B5EF4-FFF2-40B4-BE49-F238E27FC236}">
                  <a16:creationId xmlns:a16="http://schemas.microsoft.com/office/drawing/2014/main" id="{7DAC5CAE-D505-451C-9D19-1F54E54A47E7}"/>
                </a:ext>
              </a:extLst>
            </p:cNvPr>
            <p:cNvSpPr/>
            <p:nvPr/>
          </p:nvSpPr>
          <p:spPr>
            <a:xfrm rot="16200000">
              <a:off x="1209260" y="492386"/>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7" name="TextBox 26">
            <a:extLst>
              <a:ext uri="{FF2B5EF4-FFF2-40B4-BE49-F238E27FC236}">
                <a16:creationId xmlns:a16="http://schemas.microsoft.com/office/drawing/2014/main" id="{27E58DD5-EBAF-4EAB-96EE-0A59E8F9E0DA}"/>
              </a:ext>
            </a:extLst>
          </p:cNvPr>
          <p:cNvSpPr txBox="1"/>
          <p:nvPr/>
        </p:nvSpPr>
        <p:spPr>
          <a:xfrm>
            <a:off x="357254" y="455445"/>
            <a:ext cx="2161169" cy="1077218"/>
          </a:xfrm>
          <a:prstGeom prst="rect">
            <a:avLst/>
          </a:prstGeom>
          <a:noFill/>
        </p:spPr>
        <p:txBody>
          <a:bodyPr wrap="none" rtlCol="0" anchor="t">
            <a:spAutoFit/>
          </a:bodyPr>
          <a:lstStyle/>
          <a:p>
            <a:r>
              <a:rPr lang="en-GB" sz="3200" b="1">
                <a:solidFill>
                  <a:srgbClr val="FF8A03"/>
                </a:solidFill>
                <a:latin typeface="Agency FB" panose="020B0503020202020204" pitchFamily="34" charset="0"/>
              </a:rPr>
              <a:t>INEQUALITY &amp; </a:t>
            </a:r>
          </a:p>
          <a:p>
            <a:r>
              <a:rPr lang="en-GB" sz="3200" b="1">
                <a:solidFill>
                  <a:srgbClr val="FF8A03"/>
                </a:solidFill>
                <a:latin typeface="Agency FB" panose="020B0503020202020204" pitchFamily="34" charset="0"/>
              </a:rPr>
              <a:t>DISPARITY</a:t>
            </a:r>
          </a:p>
        </p:txBody>
      </p:sp>
    </p:spTree>
    <p:extLst>
      <p:ext uri="{BB962C8B-B14F-4D97-AF65-F5344CB8AC3E}">
        <p14:creationId xmlns:p14="http://schemas.microsoft.com/office/powerpoint/2010/main" val="38150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96BE72-BC1E-4E27-95D8-B05CEBCF1890}"/>
              </a:ext>
            </a:extLst>
          </p:cNvPr>
          <p:cNvSpPr/>
          <p:nvPr/>
        </p:nvSpPr>
        <p:spPr>
          <a:xfrm>
            <a:off x="0" y="0"/>
            <a:ext cx="5334000"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13BB044-F98A-4626-B008-8C81A0285A1C}"/>
              </a:ext>
            </a:extLst>
          </p:cNvPr>
          <p:cNvSpPr txBox="1"/>
          <p:nvPr/>
        </p:nvSpPr>
        <p:spPr>
          <a:xfrm>
            <a:off x="139389" y="202396"/>
            <a:ext cx="3227165" cy="1384995"/>
          </a:xfrm>
          <a:prstGeom prst="rect">
            <a:avLst/>
          </a:prstGeom>
          <a:noFill/>
        </p:spPr>
        <p:txBody>
          <a:bodyPr wrap="none" rtlCol="0">
            <a:spAutoFit/>
          </a:bodyPr>
          <a:lstStyle/>
          <a:p>
            <a:r>
              <a:rPr lang="en-GB" sz="2000" b="1">
                <a:solidFill>
                  <a:srgbClr val="FF8A03"/>
                </a:solidFill>
                <a:latin typeface="Agency FB" panose="020B0503020202020204" pitchFamily="34" charset="0"/>
              </a:rPr>
              <a:t>KEY THEME</a:t>
            </a:r>
          </a:p>
          <a:p>
            <a:r>
              <a:rPr lang="en-GB" sz="3200" b="1">
                <a:solidFill>
                  <a:schemeClr val="bg1"/>
                </a:solidFill>
                <a:latin typeface="Agency FB" panose="020B0503020202020204" pitchFamily="34" charset="0"/>
              </a:rPr>
              <a:t>SPACES &amp; ACTIVITIES </a:t>
            </a:r>
          </a:p>
          <a:p>
            <a:r>
              <a:rPr lang="en-GB" sz="3200" b="1">
                <a:solidFill>
                  <a:schemeClr val="bg1"/>
                </a:solidFill>
                <a:latin typeface="Agency FB" panose="020B0503020202020204" pitchFamily="34" charset="0"/>
              </a:rPr>
              <a:t>FOR YOUNG PEOPLE</a:t>
            </a:r>
          </a:p>
        </p:txBody>
      </p:sp>
      <p:sp>
        <p:nvSpPr>
          <p:cNvPr id="17" name="TextBox 16">
            <a:extLst>
              <a:ext uri="{FF2B5EF4-FFF2-40B4-BE49-F238E27FC236}">
                <a16:creationId xmlns:a16="http://schemas.microsoft.com/office/drawing/2014/main" id="{54046864-752E-4628-8E3E-6A0D9A88CE9B}"/>
              </a:ext>
            </a:extLst>
          </p:cNvPr>
          <p:cNvSpPr txBox="1"/>
          <p:nvPr/>
        </p:nvSpPr>
        <p:spPr>
          <a:xfrm>
            <a:off x="139389" y="1789787"/>
            <a:ext cx="4952999" cy="5232202"/>
          </a:xfrm>
          <a:prstGeom prst="rect">
            <a:avLst/>
          </a:prstGeom>
          <a:noFill/>
        </p:spPr>
        <p:txBody>
          <a:bodyPr wrap="square" rtlCol="0">
            <a:spAutoFit/>
          </a:bodyPr>
          <a:lstStyle/>
          <a:p>
            <a:pPr algn="just">
              <a:spcBef>
                <a:spcPts val="600"/>
              </a:spcBef>
            </a:pPr>
            <a:r>
              <a:rPr lang="en-GB" sz="1400">
                <a:solidFill>
                  <a:schemeClr val="bg1"/>
                </a:solidFill>
                <a:latin typeface="Agency FB" panose="020B0503020202020204" pitchFamily="34" charset="0"/>
              </a:rPr>
              <a:t>48 young people commented that they would like to see more youth clubs and activities for young people. We had an additional 19 comments asking for more community activities in general and 15 comments asking for more sports and outdoor activities.  One of the main barriers young people spoke about was the cost of activities – there are almost no free places to hang out with friends, particularly on weekends. This means that young people from a lower socio-economic background are at a disadvantage when it comes to accessing opportunities and support.</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During our focus groups </a:t>
            </a:r>
            <a:r>
              <a:rPr lang="en-GB" sz="1400" b="1">
                <a:solidFill>
                  <a:srgbClr val="FF8A03"/>
                </a:solidFill>
                <a:latin typeface="Agency FB" panose="020B0503020202020204" pitchFamily="34" charset="0"/>
              </a:rPr>
              <a:t>young people expressed their frustration that, compared to other London boroughs, Waltham Forest does not have enough activities for young people</a:t>
            </a:r>
            <a:r>
              <a:rPr lang="en-GB" sz="1400">
                <a:solidFill>
                  <a:schemeClr val="bg1"/>
                </a:solidFill>
                <a:latin typeface="Agency FB" panose="020B0503020202020204" pitchFamily="34" charset="0"/>
              </a:rPr>
              <a:t>. There is only one youth centre and for many in the borough it is too far to travel to, particularly at night when they may feel unsafe. This means that young people have to find other spaces to hang out such as parks, shopping malls and on the street. This can lead to stigmatisation from adults who question their reasons for being there.</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Although there are some pockets of activities happening across the borough, they are not easily accessible and it is difficult to find out about them.  Young people spoke of the need for better, more targeted comms for young people and an online directory of spaces and activities.</a:t>
            </a:r>
          </a:p>
          <a:p>
            <a:pPr algn="just">
              <a:spcBef>
                <a:spcPts val="600"/>
              </a:spcBef>
            </a:pPr>
            <a:endParaRPr lang="en-GB" sz="1200">
              <a:solidFill>
                <a:schemeClr val="bg1"/>
              </a:solidFill>
            </a:endParaRPr>
          </a:p>
          <a:p>
            <a:pPr algn="just">
              <a:spcBef>
                <a:spcPts val="600"/>
              </a:spcBef>
            </a:pPr>
            <a:endParaRPr lang="en-GB" sz="1200">
              <a:solidFill>
                <a:schemeClr val="bg1"/>
              </a:solidFill>
            </a:endParaRPr>
          </a:p>
        </p:txBody>
      </p:sp>
      <p:pic>
        <p:nvPicPr>
          <p:cNvPr id="3" name="Picture 2" descr="A picture containing building, outdoor, skating, person&#10;&#10;Description automatically generated">
            <a:extLst>
              <a:ext uri="{FF2B5EF4-FFF2-40B4-BE49-F238E27FC236}">
                <a16:creationId xmlns:a16="http://schemas.microsoft.com/office/drawing/2014/main" id="{A823F754-76BD-4EB8-AB3C-43C4C7D38442}"/>
              </a:ext>
            </a:extLst>
          </p:cNvPr>
          <p:cNvPicPr>
            <a:picLocks noChangeAspect="1"/>
          </p:cNvPicPr>
          <p:nvPr/>
        </p:nvPicPr>
        <p:blipFill rotWithShape="1">
          <a:blip r:embed="rId2">
            <a:extLst>
              <a:ext uri="{28A0092B-C50C-407E-A947-70E740481C1C}">
                <a14:useLocalDpi xmlns:a14="http://schemas.microsoft.com/office/drawing/2010/main" val="0"/>
              </a:ext>
            </a:extLst>
          </a:blip>
          <a:srcRect l="22333" r="33214"/>
          <a:stretch/>
        </p:blipFill>
        <p:spPr>
          <a:xfrm>
            <a:off x="5334000" y="1"/>
            <a:ext cx="4572000" cy="6857999"/>
          </a:xfrm>
          <a:prstGeom prst="rect">
            <a:avLst/>
          </a:prstGeom>
        </p:spPr>
      </p:pic>
      <p:pic>
        <p:nvPicPr>
          <p:cNvPr id="5" name="Picture 4" descr="A person holding a skateboard&#10;&#10;Description automatically generated with medium confidence">
            <a:extLst>
              <a:ext uri="{FF2B5EF4-FFF2-40B4-BE49-F238E27FC236}">
                <a16:creationId xmlns:a16="http://schemas.microsoft.com/office/drawing/2014/main" id="{DC3810C2-46B0-47B7-AD9F-F1DF454E25FA}"/>
              </a:ext>
            </a:extLst>
          </p:cNvPr>
          <p:cNvPicPr>
            <a:picLocks noChangeAspect="1"/>
          </p:cNvPicPr>
          <p:nvPr/>
        </p:nvPicPr>
        <p:blipFill rotWithShape="1">
          <a:blip r:embed="rId3">
            <a:extLst>
              <a:ext uri="{28A0092B-C50C-407E-A947-70E740481C1C}">
                <a14:useLocalDpi xmlns:a14="http://schemas.microsoft.com/office/drawing/2010/main" val="0"/>
              </a:ext>
            </a:extLst>
          </a:blip>
          <a:srcRect l="43062" r="12489"/>
          <a:stretch/>
        </p:blipFill>
        <p:spPr>
          <a:xfrm>
            <a:off x="5334000" y="-1"/>
            <a:ext cx="4572000" cy="6857998"/>
          </a:xfrm>
          <a:prstGeom prst="rect">
            <a:avLst/>
          </a:prstGeom>
        </p:spPr>
      </p:pic>
    </p:spTree>
    <p:extLst>
      <p:ext uri="{BB962C8B-B14F-4D97-AF65-F5344CB8AC3E}">
        <p14:creationId xmlns:p14="http://schemas.microsoft.com/office/powerpoint/2010/main" val="191648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29CF98-2C5C-406F-BECB-EDD68D885BD6}"/>
              </a:ext>
            </a:extLst>
          </p:cNvPr>
          <p:cNvSpPr/>
          <p:nvPr/>
        </p:nvSpPr>
        <p:spPr>
          <a:xfrm>
            <a:off x="0" y="0"/>
            <a:ext cx="9906000" cy="1409582"/>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5E1F3D-F10D-428C-88D8-B05EB90E869E}"/>
              </a:ext>
            </a:extLst>
          </p:cNvPr>
          <p:cNvSpPr txBox="1"/>
          <p:nvPr/>
        </p:nvSpPr>
        <p:spPr>
          <a:xfrm>
            <a:off x="694467" y="18361"/>
            <a:ext cx="8517075" cy="1292662"/>
          </a:xfrm>
          <a:prstGeom prst="rect">
            <a:avLst/>
          </a:prstGeom>
          <a:noFill/>
        </p:spPr>
        <p:txBody>
          <a:bodyPr vert="horz" wrap="none" rtlCol="0">
            <a:spAutoFit/>
          </a:bodyPr>
          <a:lstStyle/>
          <a:p>
            <a:pPr algn="ctr"/>
            <a:r>
              <a:rPr lang="en-GB" sz="6000" b="1">
                <a:solidFill>
                  <a:schemeClr val="bg1"/>
                </a:solidFill>
                <a:latin typeface="Agency FB" panose="020B0503020202020204" pitchFamily="34" charset="0"/>
              </a:rPr>
              <a:t>TASKFORCE RECOMMENDATIONS</a:t>
            </a:r>
          </a:p>
          <a:p>
            <a:pPr algn="ctr"/>
            <a:r>
              <a:rPr lang="en-GB" b="1">
                <a:solidFill>
                  <a:schemeClr val="bg1"/>
                </a:solidFill>
                <a:latin typeface="Agency FB" panose="020B0503020202020204" pitchFamily="34" charset="0"/>
              </a:rPr>
              <a:t>TO ADDRESS YOUNG PEOPLE’S CONCERNS AROUND SPACES &amp; ACTIVITIES IN THE BOROUGH</a:t>
            </a:r>
          </a:p>
        </p:txBody>
      </p:sp>
      <p:sp>
        <p:nvSpPr>
          <p:cNvPr id="24" name="Rectangle 23">
            <a:extLst>
              <a:ext uri="{FF2B5EF4-FFF2-40B4-BE49-F238E27FC236}">
                <a16:creationId xmlns:a16="http://schemas.microsoft.com/office/drawing/2014/main" id="{DE28DA64-F225-4B57-9BEA-052C5F3CA04A}"/>
              </a:ext>
            </a:extLst>
          </p:cNvPr>
          <p:cNvSpPr/>
          <p:nvPr/>
        </p:nvSpPr>
        <p:spPr>
          <a:xfrm>
            <a:off x="4953000" y="1409582"/>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26B64CC-1C2C-431F-90A6-5DC0961B70B3}"/>
              </a:ext>
            </a:extLst>
          </p:cNvPr>
          <p:cNvSpPr/>
          <p:nvPr/>
        </p:nvSpPr>
        <p:spPr>
          <a:xfrm>
            <a:off x="0" y="4139964"/>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C26EE84-999B-4153-ACE2-BC5E31FC9A28}"/>
              </a:ext>
            </a:extLst>
          </p:cNvPr>
          <p:cNvSpPr txBox="1"/>
          <p:nvPr/>
        </p:nvSpPr>
        <p:spPr>
          <a:xfrm>
            <a:off x="161945" y="1563874"/>
            <a:ext cx="4603486" cy="2246769"/>
          </a:xfrm>
          <a:prstGeom prst="rect">
            <a:avLst/>
          </a:prstGeom>
          <a:noFill/>
        </p:spPr>
        <p:txBody>
          <a:bodyPr wrap="square" rtlCol="0">
            <a:spAutoFit/>
          </a:bodyPr>
          <a:lstStyle/>
          <a:p>
            <a:pPr algn="just"/>
            <a:r>
              <a:rPr lang="en-GB" b="1">
                <a:solidFill>
                  <a:srgbClr val="FF8A03"/>
                </a:solidFill>
                <a:latin typeface="Agency FB" panose="020B0503020202020204" pitchFamily="34" charset="0"/>
              </a:rPr>
              <a:t>SUPPORT EXISTING FACILITIES</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It is extremely important that we support existing facilities as opposed to expanding excessive new ones.  More and more youth spaces have had to close or have become targeted services.  It is important that there are safe spaces for all young people every night of the week and at weekends.  We need to start by opening up the spaces we already have such as schools, community centres, family hubs, libraries, leisure centres etc. in the evening and providing activities for young people.</a:t>
            </a:r>
          </a:p>
        </p:txBody>
      </p:sp>
      <p:sp>
        <p:nvSpPr>
          <p:cNvPr id="27" name="TextBox 26">
            <a:extLst>
              <a:ext uri="{FF2B5EF4-FFF2-40B4-BE49-F238E27FC236}">
                <a16:creationId xmlns:a16="http://schemas.microsoft.com/office/drawing/2014/main" id="{4F4B6260-3A5B-475F-88B1-C6AF877C9BED}"/>
              </a:ext>
            </a:extLst>
          </p:cNvPr>
          <p:cNvSpPr txBox="1"/>
          <p:nvPr/>
        </p:nvSpPr>
        <p:spPr>
          <a:xfrm>
            <a:off x="5114945" y="4389175"/>
            <a:ext cx="4613031" cy="1523494"/>
          </a:xfrm>
          <a:prstGeom prst="rect">
            <a:avLst/>
          </a:prstGeom>
          <a:noFill/>
        </p:spPr>
        <p:txBody>
          <a:bodyPr wrap="square" rtlCol="0">
            <a:spAutoFit/>
          </a:bodyPr>
          <a:lstStyle/>
          <a:p>
            <a:pPr algn="just"/>
            <a:r>
              <a:rPr lang="en-GB" b="1">
                <a:solidFill>
                  <a:srgbClr val="FF8A03"/>
                </a:solidFill>
                <a:latin typeface="Agency FB" panose="020B0503020202020204" pitchFamily="34" charset="0"/>
              </a:rPr>
              <a:t>TEACH LIFE SKILLS</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Whether in a formal or informal setting, young people want to learn basic skills which will help them as they transition into adult life.  These include money management, cooking, DIY, home maintenance etc. These are skills that everyone needs as they transition to adulthood and yet they are rarely taught. </a:t>
            </a:r>
          </a:p>
        </p:txBody>
      </p:sp>
      <p:sp>
        <p:nvSpPr>
          <p:cNvPr id="28" name="TextBox 27">
            <a:extLst>
              <a:ext uri="{FF2B5EF4-FFF2-40B4-BE49-F238E27FC236}">
                <a16:creationId xmlns:a16="http://schemas.microsoft.com/office/drawing/2014/main" id="{70640291-BC5B-4C82-AA4E-0CF9EE0A8993}"/>
              </a:ext>
            </a:extLst>
          </p:cNvPr>
          <p:cNvSpPr txBox="1"/>
          <p:nvPr/>
        </p:nvSpPr>
        <p:spPr>
          <a:xfrm>
            <a:off x="161945" y="4389175"/>
            <a:ext cx="4603486" cy="2077492"/>
          </a:xfrm>
          <a:prstGeom prst="rect">
            <a:avLst/>
          </a:prstGeom>
          <a:noFill/>
        </p:spPr>
        <p:txBody>
          <a:bodyPr wrap="square" rtlCol="0">
            <a:spAutoFit/>
          </a:bodyPr>
          <a:lstStyle/>
          <a:p>
            <a:pPr algn="just"/>
            <a:r>
              <a:rPr lang="en-GB" b="1">
                <a:solidFill>
                  <a:srgbClr val="FF8A03"/>
                </a:solidFill>
                <a:latin typeface="Agency FB" panose="020B0503020202020204" pitchFamily="34" charset="0"/>
              </a:rPr>
              <a:t>CREATE A YOUTH ACTIVITY DIRECTORY</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We need to create a well-advertised directory for young people of what to do in Waltham Forest. We need to increase the advertisement of existing youth clubs, as many exist that people are not aware of, and begin to tailor youth groups more towards specific activities and interests to ensure maximum engagement in each one. </a:t>
            </a:r>
          </a:p>
          <a:p>
            <a:pPr algn="just">
              <a:spcBef>
                <a:spcPts val="600"/>
              </a:spcBef>
            </a:pPr>
            <a:endParaRPr lang="en-GB" sz="1200">
              <a:solidFill>
                <a:schemeClr val="bg1"/>
              </a:solidFill>
            </a:endParaRPr>
          </a:p>
        </p:txBody>
      </p:sp>
      <p:sp>
        <p:nvSpPr>
          <p:cNvPr id="29" name="TextBox 28">
            <a:extLst>
              <a:ext uri="{FF2B5EF4-FFF2-40B4-BE49-F238E27FC236}">
                <a16:creationId xmlns:a16="http://schemas.microsoft.com/office/drawing/2014/main" id="{EC2ED8DD-480E-454B-BC47-EDC5A825D61C}"/>
              </a:ext>
            </a:extLst>
          </p:cNvPr>
          <p:cNvSpPr txBox="1"/>
          <p:nvPr/>
        </p:nvSpPr>
        <p:spPr>
          <a:xfrm>
            <a:off x="5114944" y="1563874"/>
            <a:ext cx="4613031" cy="1738938"/>
          </a:xfrm>
          <a:prstGeom prst="rect">
            <a:avLst/>
          </a:prstGeom>
          <a:noFill/>
        </p:spPr>
        <p:txBody>
          <a:bodyPr wrap="square" rtlCol="0">
            <a:spAutoFit/>
          </a:bodyPr>
          <a:lstStyle/>
          <a:p>
            <a:pPr algn="just"/>
            <a:r>
              <a:rPr lang="en-GB" b="1">
                <a:solidFill>
                  <a:srgbClr val="FF8A03"/>
                </a:solidFill>
                <a:latin typeface="Agency FB" panose="020B0503020202020204" pitchFamily="34" charset="0"/>
              </a:rPr>
              <a:t>PROVIDE MORE SPACES</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Lots of young people in the borough do not have access to youth spaces or activities within a safe travel distance. Where spaces don’t exist it’s pretty simple really, make them. See what spaces are available to be used, work with different charities and businesses that could help run them and provide the spaces. But they need to be free and with minimal registration needed. </a:t>
            </a:r>
          </a:p>
        </p:txBody>
      </p:sp>
    </p:spTree>
    <p:extLst>
      <p:ext uri="{BB962C8B-B14F-4D97-AF65-F5344CB8AC3E}">
        <p14:creationId xmlns:p14="http://schemas.microsoft.com/office/powerpoint/2010/main" val="89062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A41F83-9D0D-4D49-BF60-E5DF01D1A838}"/>
              </a:ext>
            </a:extLst>
          </p:cNvPr>
          <p:cNvGrpSpPr/>
          <p:nvPr/>
        </p:nvGrpSpPr>
        <p:grpSpPr>
          <a:xfrm>
            <a:off x="4081163" y="130030"/>
            <a:ext cx="5552401" cy="2700000"/>
            <a:chOff x="4081163" y="130030"/>
            <a:chExt cx="5552401" cy="2700000"/>
          </a:xfrm>
        </p:grpSpPr>
        <p:sp>
          <p:nvSpPr>
            <p:cNvPr id="25" name="Rectangle 24">
              <a:extLst>
                <a:ext uri="{FF2B5EF4-FFF2-40B4-BE49-F238E27FC236}">
                  <a16:creationId xmlns:a16="http://schemas.microsoft.com/office/drawing/2014/main" id="{8625E384-B707-43FF-BD4D-F3F92C8036F2}"/>
                </a:ext>
              </a:extLst>
            </p:cNvPr>
            <p:cNvSpPr/>
            <p:nvPr/>
          </p:nvSpPr>
          <p:spPr>
            <a:xfrm>
              <a:off x="4081163" y="130030"/>
              <a:ext cx="5552401"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AED0EC0-5245-48DF-BDD9-81D0816DD77F}"/>
                </a:ext>
              </a:extLst>
            </p:cNvPr>
            <p:cNvSpPr txBox="1"/>
            <p:nvPr/>
          </p:nvSpPr>
          <p:spPr>
            <a:xfrm>
              <a:off x="4166598" y="259676"/>
              <a:ext cx="5466966"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What activities do you take part in which help you develop your skills?</a:t>
              </a:r>
            </a:p>
            <a:p>
              <a:pPr algn="ctr"/>
              <a:r>
                <a:rPr lang="en-GB" sz="800">
                  <a:solidFill>
                    <a:schemeClr val="bg1">
                      <a:lumMod val="65000"/>
                    </a:schemeClr>
                  </a:solidFill>
                  <a:latin typeface="Agency FB" panose="020B0503020202020204" pitchFamily="34" charset="0"/>
                </a:rPr>
                <a:t>based on 1118 responses</a:t>
              </a:r>
            </a:p>
          </p:txBody>
        </p:sp>
        <p:graphicFrame>
          <p:nvGraphicFramePr>
            <p:cNvPr id="27" name="Chart 26">
              <a:extLst>
                <a:ext uri="{FF2B5EF4-FFF2-40B4-BE49-F238E27FC236}">
                  <a16:creationId xmlns:a16="http://schemas.microsoft.com/office/drawing/2014/main" id="{146A2271-4BBC-4373-82DD-6E2CB5A305FC}"/>
                </a:ext>
              </a:extLst>
            </p:cNvPr>
            <p:cNvGraphicFramePr/>
            <p:nvPr>
              <p:extLst>
                <p:ext uri="{D42A27DB-BD31-4B8C-83A1-F6EECF244321}">
                  <p14:modId xmlns:p14="http://schemas.microsoft.com/office/powerpoint/2010/main" val="779255484"/>
                </p:ext>
              </p:extLst>
            </p:nvPr>
          </p:nvGraphicFramePr>
          <p:xfrm>
            <a:off x="4166598" y="758654"/>
            <a:ext cx="5399311" cy="1966406"/>
          </p:xfrm>
          <a:graphic>
            <a:graphicData uri="http://schemas.openxmlformats.org/drawingml/2006/chart">
              <c:chart xmlns:c="http://schemas.openxmlformats.org/drawingml/2006/chart" xmlns:r="http://schemas.openxmlformats.org/officeDocument/2006/relationships" r:id="rId2"/>
            </a:graphicData>
          </a:graphic>
        </p:graphicFrame>
      </p:grpSp>
      <p:sp>
        <p:nvSpPr>
          <p:cNvPr id="4" name="Rectangle 3">
            <a:extLst>
              <a:ext uri="{FF2B5EF4-FFF2-40B4-BE49-F238E27FC236}">
                <a16:creationId xmlns:a16="http://schemas.microsoft.com/office/drawing/2014/main" id="{B4C0BE60-B190-49EF-AF94-6A686417FD1A}"/>
              </a:ext>
            </a:extLst>
          </p:cNvPr>
          <p:cNvSpPr/>
          <p:nvPr/>
        </p:nvSpPr>
        <p:spPr>
          <a:xfrm>
            <a:off x="0" y="0"/>
            <a:ext cx="1107997"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E2EBA28-563A-4492-B04B-E8E8780A8D31}"/>
              </a:ext>
            </a:extLst>
          </p:cNvPr>
          <p:cNvSpPr txBox="1"/>
          <p:nvPr/>
        </p:nvSpPr>
        <p:spPr>
          <a:xfrm>
            <a:off x="1" y="1599496"/>
            <a:ext cx="1107996" cy="3659015"/>
          </a:xfrm>
          <a:prstGeom prst="rect">
            <a:avLst/>
          </a:prstGeom>
          <a:noFill/>
        </p:spPr>
        <p:txBody>
          <a:bodyPr vert="vert270" wrap="none" rtlCol="0">
            <a:spAutoFit/>
          </a:bodyPr>
          <a:lstStyle/>
          <a:p>
            <a:pPr algn="ctr"/>
            <a:r>
              <a:rPr lang="en-GB" sz="6000" b="1">
                <a:solidFill>
                  <a:schemeClr val="bg1"/>
                </a:solidFill>
                <a:latin typeface="Agency FB" panose="020B0503020202020204" pitchFamily="34" charset="0"/>
              </a:rPr>
              <a:t>YOUR FUTURE</a:t>
            </a:r>
          </a:p>
        </p:txBody>
      </p:sp>
      <p:sp>
        <p:nvSpPr>
          <p:cNvPr id="12" name="Rectangle 11">
            <a:extLst>
              <a:ext uri="{FF2B5EF4-FFF2-40B4-BE49-F238E27FC236}">
                <a16:creationId xmlns:a16="http://schemas.microsoft.com/office/drawing/2014/main" id="{DF28742F-3B4B-494A-834D-08F500222B3A}"/>
              </a:ext>
            </a:extLst>
          </p:cNvPr>
          <p:cNvSpPr/>
          <p:nvPr/>
        </p:nvSpPr>
        <p:spPr>
          <a:xfrm>
            <a:off x="1231938" y="2966077"/>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FA3977-DEB4-49C8-BCC7-4E04CBF0922C}"/>
              </a:ext>
            </a:extLst>
          </p:cNvPr>
          <p:cNvSpPr/>
          <p:nvPr/>
        </p:nvSpPr>
        <p:spPr>
          <a:xfrm>
            <a:off x="4081164" y="5800473"/>
            <a:ext cx="5552400" cy="927498"/>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1C5F10A-ACCB-4B0C-A654-6A3F95D3958E}"/>
              </a:ext>
            </a:extLst>
          </p:cNvPr>
          <p:cNvSpPr txBox="1"/>
          <p:nvPr/>
        </p:nvSpPr>
        <p:spPr>
          <a:xfrm>
            <a:off x="1231938" y="3095723"/>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Do you feel there are enough opportunities locally for work experience and employment?</a:t>
            </a:r>
          </a:p>
          <a:p>
            <a:pPr algn="ctr"/>
            <a:r>
              <a:rPr lang="en-GB" sz="800">
                <a:solidFill>
                  <a:schemeClr val="bg1">
                    <a:lumMod val="65000"/>
                  </a:schemeClr>
                </a:solidFill>
                <a:latin typeface="Agency FB" panose="020B0503020202020204" pitchFamily="34" charset="0"/>
              </a:rPr>
              <a:t>based on 1164 responses</a:t>
            </a:r>
          </a:p>
        </p:txBody>
      </p:sp>
      <p:graphicFrame>
        <p:nvGraphicFramePr>
          <p:cNvPr id="37" name="Chart 36">
            <a:extLst>
              <a:ext uri="{FF2B5EF4-FFF2-40B4-BE49-F238E27FC236}">
                <a16:creationId xmlns:a16="http://schemas.microsoft.com/office/drawing/2014/main" id="{27CB0A77-CCA1-4014-996E-BC5380FBA089}"/>
              </a:ext>
            </a:extLst>
          </p:cNvPr>
          <p:cNvGraphicFramePr/>
          <p:nvPr>
            <p:extLst>
              <p:ext uri="{D42A27DB-BD31-4B8C-83A1-F6EECF244321}">
                <p14:modId xmlns:p14="http://schemas.microsoft.com/office/powerpoint/2010/main" val="1821941474"/>
              </p:ext>
            </p:extLst>
          </p:nvPr>
        </p:nvGraphicFramePr>
        <p:xfrm>
          <a:off x="1508494" y="3500741"/>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002E5573-FE89-46EC-9345-5A1FF2C34A96}"/>
              </a:ext>
            </a:extLst>
          </p:cNvPr>
          <p:cNvSpPr txBox="1"/>
          <p:nvPr/>
        </p:nvSpPr>
        <p:spPr>
          <a:xfrm>
            <a:off x="2057475" y="3782858"/>
            <a:ext cx="677119" cy="215444"/>
          </a:xfrm>
          <a:prstGeom prst="rect">
            <a:avLst/>
          </a:prstGeom>
          <a:noFill/>
        </p:spPr>
        <p:txBody>
          <a:bodyPr wrap="square" rtlCol="0">
            <a:spAutoFit/>
          </a:bodyPr>
          <a:lstStyle/>
          <a:p>
            <a:pPr algn="r"/>
            <a:r>
              <a:rPr lang="en-GB" sz="800">
                <a:latin typeface="Agency FB" panose="020B0503020202020204" pitchFamily="34" charset="0"/>
              </a:rPr>
              <a:t>No</a:t>
            </a:r>
          </a:p>
        </p:txBody>
      </p:sp>
      <p:sp>
        <p:nvSpPr>
          <p:cNvPr id="21" name="TextBox 20">
            <a:extLst>
              <a:ext uri="{FF2B5EF4-FFF2-40B4-BE49-F238E27FC236}">
                <a16:creationId xmlns:a16="http://schemas.microsoft.com/office/drawing/2014/main" id="{9B277DAB-F21B-429F-AA80-BC1F61EFBCFA}"/>
              </a:ext>
            </a:extLst>
          </p:cNvPr>
          <p:cNvSpPr txBox="1"/>
          <p:nvPr/>
        </p:nvSpPr>
        <p:spPr>
          <a:xfrm>
            <a:off x="1231938" y="4440779"/>
            <a:ext cx="780468" cy="338554"/>
          </a:xfrm>
          <a:prstGeom prst="rect">
            <a:avLst/>
          </a:prstGeom>
          <a:noFill/>
        </p:spPr>
        <p:txBody>
          <a:bodyPr wrap="square" rtlCol="0">
            <a:spAutoFit/>
          </a:bodyPr>
          <a:lstStyle/>
          <a:p>
            <a:pPr algn="r"/>
            <a:r>
              <a:rPr lang="en-GB" sz="800">
                <a:latin typeface="Agency FB" panose="020B0503020202020204" pitchFamily="34" charset="0"/>
              </a:rPr>
              <a:t>Yes, but they are difficult to access</a:t>
            </a:r>
          </a:p>
        </p:txBody>
      </p:sp>
      <p:sp>
        <p:nvSpPr>
          <p:cNvPr id="22" name="TextBox 21">
            <a:extLst>
              <a:ext uri="{FF2B5EF4-FFF2-40B4-BE49-F238E27FC236}">
                <a16:creationId xmlns:a16="http://schemas.microsoft.com/office/drawing/2014/main" id="{108B04C4-72C9-4755-ADE1-BB514CE81AA7}"/>
              </a:ext>
            </a:extLst>
          </p:cNvPr>
          <p:cNvSpPr txBox="1"/>
          <p:nvPr/>
        </p:nvSpPr>
        <p:spPr>
          <a:xfrm>
            <a:off x="3176754" y="4592387"/>
            <a:ext cx="780468" cy="215444"/>
          </a:xfrm>
          <a:prstGeom prst="rect">
            <a:avLst/>
          </a:prstGeom>
          <a:noFill/>
        </p:spPr>
        <p:txBody>
          <a:bodyPr wrap="square" rtlCol="0">
            <a:spAutoFit/>
          </a:bodyPr>
          <a:lstStyle/>
          <a:p>
            <a:r>
              <a:rPr lang="en-GB" sz="800">
                <a:latin typeface="Agency FB" panose="020B0503020202020204" pitchFamily="34" charset="0"/>
              </a:rPr>
              <a:t>Yes</a:t>
            </a:r>
          </a:p>
        </p:txBody>
      </p:sp>
      <p:sp>
        <p:nvSpPr>
          <p:cNvPr id="29" name="TextBox 28">
            <a:extLst>
              <a:ext uri="{FF2B5EF4-FFF2-40B4-BE49-F238E27FC236}">
                <a16:creationId xmlns:a16="http://schemas.microsoft.com/office/drawing/2014/main" id="{1E129B7C-17AD-46CD-A1F6-77573948E59A}"/>
              </a:ext>
            </a:extLst>
          </p:cNvPr>
          <p:cNvSpPr txBox="1"/>
          <p:nvPr/>
        </p:nvSpPr>
        <p:spPr>
          <a:xfrm>
            <a:off x="4166598" y="5941056"/>
            <a:ext cx="901209" cy="646331"/>
          </a:xfrm>
          <a:prstGeom prst="rect">
            <a:avLst/>
          </a:prstGeom>
          <a:noFill/>
        </p:spPr>
        <p:txBody>
          <a:bodyPr wrap="none" rtlCol="0">
            <a:spAutoFit/>
          </a:bodyPr>
          <a:lstStyle/>
          <a:p>
            <a:r>
              <a:rPr lang="en-GB" sz="3600" b="1">
                <a:solidFill>
                  <a:schemeClr val="bg1"/>
                </a:solidFill>
                <a:latin typeface="Agency FB" panose="020B0503020202020204" pitchFamily="34" charset="0"/>
              </a:rPr>
              <a:t>24%</a:t>
            </a:r>
          </a:p>
        </p:txBody>
      </p:sp>
      <p:sp>
        <p:nvSpPr>
          <p:cNvPr id="32" name="TextBox 31">
            <a:extLst>
              <a:ext uri="{FF2B5EF4-FFF2-40B4-BE49-F238E27FC236}">
                <a16:creationId xmlns:a16="http://schemas.microsoft.com/office/drawing/2014/main" id="{F75F11C9-32D9-42E8-98B8-513825270066}"/>
              </a:ext>
            </a:extLst>
          </p:cNvPr>
          <p:cNvSpPr txBox="1"/>
          <p:nvPr/>
        </p:nvSpPr>
        <p:spPr>
          <a:xfrm>
            <a:off x="5127421" y="5911189"/>
            <a:ext cx="4446529" cy="707886"/>
          </a:xfrm>
          <a:prstGeom prst="rect">
            <a:avLst/>
          </a:prstGeom>
          <a:noFill/>
        </p:spPr>
        <p:txBody>
          <a:bodyPr wrap="square" rtlCol="0">
            <a:spAutoFit/>
          </a:bodyPr>
          <a:lstStyle/>
          <a:p>
            <a:r>
              <a:rPr lang="en-GB" sz="1200" b="1">
                <a:solidFill>
                  <a:schemeClr val="bg1"/>
                </a:solidFill>
                <a:latin typeface="Agency FB" panose="020B0503020202020204" pitchFamily="34" charset="0"/>
              </a:rPr>
              <a:t>1 in 5 young people aged 16 – 24 across the UK say the pandemic has destroyed their career hopes</a:t>
            </a:r>
          </a:p>
          <a:p>
            <a:r>
              <a:rPr lang="en-GB" sz="800" b="1">
                <a:solidFill>
                  <a:srgbClr val="002B45"/>
                </a:solidFill>
                <a:latin typeface="Agency FB" panose="020B0503020202020204" pitchFamily="34" charset="0"/>
              </a:rPr>
              <a:t> 21% </a:t>
            </a:r>
            <a:r>
              <a:rPr lang="en-GB" sz="800">
                <a:solidFill>
                  <a:srgbClr val="002B45"/>
                </a:solidFill>
                <a:latin typeface="Agency FB" panose="020B0503020202020204" pitchFamily="34" charset="0"/>
              </a:rPr>
              <a:t>feel scared that their skills and training are no longer useful.</a:t>
            </a:r>
            <a:endParaRPr lang="en-GB" sz="800">
              <a:latin typeface="Agency FB" panose="020B0503020202020204" pitchFamily="34" charset="0"/>
            </a:endParaRPr>
          </a:p>
          <a:p>
            <a:pPr algn="r"/>
            <a:r>
              <a:rPr lang="en-GB" sz="800" i="1">
                <a:solidFill>
                  <a:schemeClr val="bg1"/>
                </a:solidFill>
                <a:latin typeface="Agency FB" panose="020B0503020202020204" pitchFamily="34" charset="0"/>
              </a:rPr>
              <a:t>Tesco Youth Index </a:t>
            </a:r>
            <a:r>
              <a:rPr lang="en-GB" sz="800">
                <a:solidFill>
                  <a:schemeClr val="bg1"/>
                </a:solidFill>
                <a:latin typeface="Agency FB" panose="020B0503020202020204" pitchFamily="34" charset="0"/>
              </a:rPr>
              <a:t>– Prince’s Trust (Jan 2021)</a:t>
            </a:r>
          </a:p>
        </p:txBody>
      </p:sp>
      <p:sp>
        <p:nvSpPr>
          <p:cNvPr id="23" name="TextBox 22">
            <a:extLst>
              <a:ext uri="{FF2B5EF4-FFF2-40B4-BE49-F238E27FC236}">
                <a16:creationId xmlns:a16="http://schemas.microsoft.com/office/drawing/2014/main" id="{5F4D2F42-9097-4232-87E5-AC7DCFC89C41}"/>
              </a:ext>
            </a:extLst>
          </p:cNvPr>
          <p:cNvSpPr txBox="1"/>
          <p:nvPr/>
        </p:nvSpPr>
        <p:spPr>
          <a:xfrm>
            <a:off x="1223988" y="178319"/>
            <a:ext cx="2700001" cy="1600438"/>
          </a:xfrm>
          <a:prstGeom prst="rect">
            <a:avLst/>
          </a:prstGeom>
          <a:noFill/>
        </p:spPr>
        <p:txBody>
          <a:bodyPr wrap="square" rtlCol="0">
            <a:spAutoFit/>
          </a:bodyPr>
          <a:lstStyle/>
          <a:p>
            <a:pPr algn="just"/>
            <a:r>
              <a:rPr lang="en-GB" sz="1400">
                <a:solidFill>
                  <a:srgbClr val="002B45"/>
                </a:solidFill>
                <a:latin typeface="Agency FB" panose="020B0503020202020204" pitchFamily="34" charset="0"/>
              </a:rPr>
              <a:t>As young people transition into adulthood, one of the most important things we can do to improve their Life Chances is to offer opportunities for work experience and employment.  We wanted to find out what the barriers are for young people to achieve their goals.</a:t>
            </a:r>
          </a:p>
        </p:txBody>
      </p:sp>
      <p:sp>
        <p:nvSpPr>
          <p:cNvPr id="18" name="TextBox 17">
            <a:extLst>
              <a:ext uri="{FF2B5EF4-FFF2-40B4-BE49-F238E27FC236}">
                <a16:creationId xmlns:a16="http://schemas.microsoft.com/office/drawing/2014/main" id="{891CE58F-FB51-4DA7-A946-017603073A36}"/>
              </a:ext>
            </a:extLst>
          </p:cNvPr>
          <p:cNvSpPr txBox="1"/>
          <p:nvPr/>
        </p:nvSpPr>
        <p:spPr>
          <a:xfrm>
            <a:off x="1169824" y="5826772"/>
            <a:ext cx="2680542" cy="338554"/>
          </a:xfrm>
          <a:prstGeom prst="rect">
            <a:avLst/>
          </a:prstGeom>
          <a:noFill/>
        </p:spPr>
        <p:txBody>
          <a:bodyPr wrap="none" rtlCol="0" anchor="ctr">
            <a:spAutoFit/>
          </a:bodyPr>
          <a:lstStyle/>
          <a:p>
            <a:pPr algn="r"/>
            <a:r>
              <a:rPr lang="en-GB" sz="1600" b="1">
                <a:solidFill>
                  <a:srgbClr val="FF8A03"/>
                </a:solidFill>
                <a:latin typeface="Agency FB" panose="020B0503020202020204" pitchFamily="34" charset="0"/>
              </a:rPr>
              <a:t>HOW DO WE COMPARE NATIONALLY?</a:t>
            </a:r>
          </a:p>
        </p:txBody>
      </p:sp>
      <p:sp>
        <p:nvSpPr>
          <p:cNvPr id="24" name="Isosceles Triangle 23">
            <a:extLst>
              <a:ext uri="{FF2B5EF4-FFF2-40B4-BE49-F238E27FC236}">
                <a16:creationId xmlns:a16="http://schemas.microsoft.com/office/drawing/2014/main" id="{60883292-610D-46D0-BBEE-9A75BAE720C6}"/>
              </a:ext>
            </a:extLst>
          </p:cNvPr>
          <p:cNvSpPr/>
          <p:nvPr/>
        </p:nvSpPr>
        <p:spPr>
          <a:xfrm rot="16200000">
            <a:off x="3901164" y="5906549"/>
            <a:ext cx="180000" cy="180000"/>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DB91ACB-4EA5-4F89-A291-4A1E1E17DA6F}"/>
              </a:ext>
            </a:extLst>
          </p:cNvPr>
          <p:cNvSpPr/>
          <p:nvPr/>
        </p:nvSpPr>
        <p:spPr>
          <a:xfrm>
            <a:off x="4081163" y="2966077"/>
            <a:ext cx="5552401"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B1BBA5-15EE-4318-A6DE-5DF24B2FD8DB}"/>
              </a:ext>
            </a:extLst>
          </p:cNvPr>
          <p:cNvSpPr txBox="1"/>
          <p:nvPr/>
        </p:nvSpPr>
        <p:spPr>
          <a:xfrm>
            <a:off x="4055879" y="3095723"/>
            <a:ext cx="5552400"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How can we better support young people to find work experience and employment?</a:t>
            </a:r>
          </a:p>
          <a:p>
            <a:pPr algn="ctr"/>
            <a:r>
              <a:rPr lang="en-GB" sz="800">
                <a:solidFill>
                  <a:schemeClr val="bg1">
                    <a:lumMod val="65000"/>
                  </a:schemeClr>
                </a:solidFill>
                <a:latin typeface="Agency FB" panose="020B0503020202020204" pitchFamily="34" charset="0"/>
              </a:rPr>
              <a:t>based on 862 responses</a:t>
            </a:r>
          </a:p>
        </p:txBody>
      </p:sp>
      <p:graphicFrame>
        <p:nvGraphicFramePr>
          <p:cNvPr id="33" name="Chart 32">
            <a:extLst>
              <a:ext uri="{FF2B5EF4-FFF2-40B4-BE49-F238E27FC236}">
                <a16:creationId xmlns:a16="http://schemas.microsoft.com/office/drawing/2014/main" id="{4664CDEE-B994-473A-9422-90C69A48F6A6}"/>
              </a:ext>
            </a:extLst>
          </p:cNvPr>
          <p:cNvGraphicFramePr/>
          <p:nvPr>
            <p:extLst>
              <p:ext uri="{D42A27DB-BD31-4B8C-83A1-F6EECF244321}">
                <p14:modId xmlns:p14="http://schemas.microsoft.com/office/powerpoint/2010/main" val="4108623507"/>
              </p:ext>
            </p:extLst>
          </p:nvPr>
        </p:nvGraphicFramePr>
        <p:xfrm>
          <a:off x="4217475" y="3618943"/>
          <a:ext cx="5276428" cy="18960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248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0BE60-B190-49EF-AF94-6A686417FD1A}"/>
              </a:ext>
            </a:extLst>
          </p:cNvPr>
          <p:cNvSpPr/>
          <p:nvPr/>
        </p:nvSpPr>
        <p:spPr>
          <a:xfrm>
            <a:off x="0" y="0"/>
            <a:ext cx="9905999"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FA3977-DEB4-49C8-BCC7-4E04CBF0922C}"/>
              </a:ext>
            </a:extLst>
          </p:cNvPr>
          <p:cNvSpPr/>
          <p:nvPr/>
        </p:nvSpPr>
        <p:spPr>
          <a:xfrm>
            <a:off x="4081164" y="5800473"/>
            <a:ext cx="5552400" cy="927498"/>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4DC1468-0314-4899-B3F6-741CC9BDDEA3}"/>
              </a:ext>
            </a:extLst>
          </p:cNvPr>
          <p:cNvSpPr/>
          <p:nvPr/>
        </p:nvSpPr>
        <p:spPr>
          <a:xfrm>
            <a:off x="4081164" y="2965251"/>
            <a:ext cx="2700000" cy="27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38B4B46-A4D5-488D-B755-8AD88C6E713C}"/>
              </a:ext>
            </a:extLst>
          </p:cNvPr>
          <p:cNvSpPr/>
          <p:nvPr/>
        </p:nvSpPr>
        <p:spPr>
          <a:xfrm>
            <a:off x="6933564" y="2965251"/>
            <a:ext cx="2700000" cy="27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C86189C-8E5D-481B-AC59-AFEB6EFB81AF}"/>
              </a:ext>
            </a:extLst>
          </p:cNvPr>
          <p:cNvSpPr/>
          <p:nvPr/>
        </p:nvSpPr>
        <p:spPr>
          <a:xfrm>
            <a:off x="4081164" y="130030"/>
            <a:ext cx="2700000" cy="27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00CB022-3E33-4413-B846-68A5061CDC29}"/>
              </a:ext>
            </a:extLst>
          </p:cNvPr>
          <p:cNvSpPr txBox="1"/>
          <p:nvPr/>
        </p:nvSpPr>
        <p:spPr>
          <a:xfrm>
            <a:off x="4081164" y="3106274"/>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How has Covid impacted Mental Health and Wellbeing</a:t>
            </a:r>
          </a:p>
          <a:p>
            <a:pPr algn="ctr"/>
            <a:r>
              <a:rPr lang="en-GB" sz="1000" b="1">
                <a:solidFill>
                  <a:srgbClr val="002B45"/>
                </a:solidFill>
                <a:latin typeface="Agency FB" panose="020B0503020202020204" pitchFamily="34" charset="0"/>
              </a:rPr>
              <a:t>for you and your family?</a:t>
            </a:r>
          </a:p>
          <a:p>
            <a:pPr algn="ctr"/>
            <a:r>
              <a:rPr lang="en-GB" sz="800">
                <a:solidFill>
                  <a:schemeClr val="bg1">
                    <a:lumMod val="65000"/>
                  </a:schemeClr>
                </a:solidFill>
                <a:latin typeface="Agency FB" panose="020B0503020202020204" pitchFamily="34" charset="0"/>
              </a:rPr>
              <a:t>based on 1101 responses</a:t>
            </a:r>
          </a:p>
        </p:txBody>
      </p:sp>
      <p:graphicFrame>
        <p:nvGraphicFramePr>
          <p:cNvPr id="10" name="Chart 9">
            <a:extLst>
              <a:ext uri="{FF2B5EF4-FFF2-40B4-BE49-F238E27FC236}">
                <a16:creationId xmlns:a16="http://schemas.microsoft.com/office/drawing/2014/main" id="{2E0B3CF5-AB1F-4AF0-8A78-7D77753311D8}"/>
              </a:ext>
            </a:extLst>
          </p:cNvPr>
          <p:cNvGraphicFramePr/>
          <p:nvPr>
            <p:extLst>
              <p:ext uri="{D42A27DB-BD31-4B8C-83A1-F6EECF244321}">
                <p14:modId xmlns:p14="http://schemas.microsoft.com/office/powerpoint/2010/main" val="3962822958"/>
              </p:ext>
            </p:extLst>
          </p:nvPr>
        </p:nvGraphicFramePr>
        <p:xfrm>
          <a:off x="4351914" y="3505251"/>
          <a:ext cx="216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2605C824-BB7E-46A9-AD5F-D85E2B73D795}"/>
              </a:ext>
            </a:extLst>
          </p:cNvPr>
          <p:cNvSpPr txBox="1"/>
          <p:nvPr/>
        </p:nvSpPr>
        <p:spPr>
          <a:xfrm>
            <a:off x="4443576" y="3667978"/>
            <a:ext cx="900323" cy="338554"/>
          </a:xfrm>
          <a:prstGeom prst="rect">
            <a:avLst/>
          </a:prstGeom>
          <a:noFill/>
        </p:spPr>
        <p:txBody>
          <a:bodyPr wrap="square" rtlCol="0">
            <a:spAutoFit/>
          </a:bodyPr>
          <a:lstStyle/>
          <a:p>
            <a:pPr algn="r"/>
            <a:r>
              <a:rPr lang="en-GB" sz="800">
                <a:latin typeface="Agency FB" panose="020B0503020202020204" pitchFamily="34" charset="0"/>
              </a:rPr>
              <a:t>It has had a serious negative impact</a:t>
            </a:r>
          </a:p>
        </p:txBody>
      </p:sp>
      <p:sp>
        <p:nvSpPr>
          <p:cNvPr id="17" name="TextBox 16">
            <a:extLst>
              <a:ext uri="{FF2B5EF4-FFF2-40B4-BE49-F238E27FC236}">
                <a16:creationId xmlns:a16="http://schemas.microsoft.com/office/drawing/2014/main" id="{5DE8959B-EC13-418F-B66A-F7966CC13055}"/>
              </a:ext>
            </a:extLst>
          </p:cNvPr>
          <p:cNvSpPr txBox="1"/>
          <p:nvPr/>
        </p:nvSpPr>
        <p:spPr>
          <a:xfrm>
            <a:off x="5939327" y="4027376"/>
            <a:ext cx="780469" cy="338554"/>
          </a:xfrm>
          <a:prstGeom prst="rect">
            <a:avLst/>
          </a:prstGeom>
          <a:noFill/>
        </p:spPr>
        <p:txBody>
          <a:bodyPr wrap="square" rtlCol="0">
            <a:spAutoFit/>
          </a:bodyPr>
          <a:lstStyle/>
          <a:p>
            <a:r>
              <a:rPr lang="en-GB" sz="800">
                <a:latin typeface="Agency FB" panose="020B0503020202020204" pitchFamily="34" charset="0"/>
              </a:rPr>
              <a:t>It has had a positive impact</a:t>
            </a:r>
          </a:p>
        </p:txBody>
      </p:sp>
      <p:sp>
        <p:nvSpPr>
          <p:cNvPr id="18" name="TextBox 17">
            <a:extLst>
              <a:ext uri="{FF2B5EF4-FFF2-40B4-BE49-F238E27FC236}">
                <a16:creationId xmlns:a16="http://schemas.microsoft.com/office/drawing/2014/main" id="{082C4FF4-E923-48AE-8DD2-449A44158C4E}"/>
              </a:ext>
            </a:extLst>
          </p:cNvPr>
          <p:cNvSpPr txBox="1"/>
          <p:nvPr/>
        </p:nvSpPr>
        <p:spPr>
          <a:xfrm>
            <a:off x="4144032" y="4914383"/>
            <a:ext cx="831485" cy="338554"/>
          </a:xfrm>
          <a:prstGeom prst="rect">
            <a:avLst/>
          </a:prstGeom>
          <a:noFill/>
        </p:spPr>
        <p:txBody>
          <a:bodyPr wrap="square" rtlCol="0">
            <a:spAutoFit/>
          </a:bodyPr>
          <a:lstStyle/>
          <a:p>
            <a:pPr algn="r"/>
            <a:r>
              <a:rPr lang="en-GB" sz="800">
                <a:latin typeface="Agency FB" panose="020B0503020202020204" pitchFamily="34" charset="0"/>
              </a:rPr>
              <a:t>It has had a slight negative impact </a:t>
            </a:r>
          </a:p>
        </p:txBody>
      </p:sp>
      <p:sp>
        <p:nvSpPr>
          <p:cNvPr id="19" name="TextBox 18">
            <a:extLst>
              <a:ext uri="{FF2B5EF4-FFF2-40B4-BE49-F238E27FC236}">
                <a16:creationId xmlns:a16="http://schemas.microsoft.com/office/drawing/2014/main" id="{BC7215B0-1ECF-41A4-9F8E-7B9CA6F488F8}"/>
              </a:ext>
            </a:extLst>
          </p:cNvPr>
          <p:cNvSpPr txBox="1"/>
          <p:nvPr/>
        </p:nvSpPr>
        <p:spPr>
          <a:xfrm>
            <a:off x="6000402" y="4677036"/>
            <a:ext cx="780468" cy="338554"/>
          </a:xfrm>
          <a:prstGeom prst="rect">
            <a:avLst/>
          </a:prstGeom>
          <a:noFill/>
        </p:spPr>
        <p:txBody>
          <a:bodyPr wrap="square" rtlCol="0">
            <a:spAutoFit/>
          </a:bodyPr>
          <a:lstStyle/>
          <a:p>
            <a:r>
              <a:rPr lang="en-GB" sz="800">
                <a:latin typeface="Agency FB" panose="020B0503020202020204" pitchFamily="34" charset="0"/>
              </a:rPr>
              <a:t>It has not really affected us</a:t>
            </a:r>
          </a:p>
        </p:txBody>
      </p:sp>
      <p:sp>
        <p:nvSpPr>
          <p:cNvPr id="20" name="TextBox 19">
            <a:extLst>
              <a:ext uri="{FF2B5EF4-FFF2-40B4-BE49-F238E27FC236}">
                <a16:creationId xmlns:a16="http://schemas.microsoft.com/office/drawing/2014/main" id="{53536E3C-C942-4187-8FD7-203B91C4FE3D}"/>
              </a:ext>
            </a:extLst>
          </p:cNvPr>
          <p:cNvSpPr txBox="1"/>
          <p:nvPr/>
        </p:nvSpPr>
        <p:spPr>
          <a:xfrm>
            <a:off x="4081164" y="271052"/>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How has Covid impacted Education and Learning </a:t>
            </a:r>
          </a:p>
          <a:p>
            <a:pPr algn="ctr"/>
            <a:r>
              <a:rPr lang="en-GB" sz="1000" b="1">
                <a:solidFill>
                  <a:srgbClr val="002B45"/>
                </a:solidFill>
                <a:latin typeface="Agency FB" panose="020B0503020202020204" pitchFamily="34" charset="0"/>
              </a:rPr>
              <a:t>for you and your family?</a:t>
            </a:r>
          </a:p>
          <a:p>
            <a:pPr algn="ctr"/>
            <a:r>
              <a:rPr lang="en-GB" sz="800">
                <a:solidFill>
                  <a:schemeClr val="bg1">
                    <a:lumMod val="65000"/>
                  </a:schemeClr>
                </a:solidFill>
                <a:latin typeface="Agency FB" panose="020B0503020202020204" pitchFamily="34" charset="0"/>
              </a:rPr>
              <a:t>based on 1125 responses</a:t>
            </a:r>
          </a:p>
        </p:txBody>
      </p:sp>
      <p:graphicFrame>
        <p:nvGraphicFramePr>
          <p:cNvPr id="21" name="Chart 20">
            <a:extLst>
              <a:ext uri="{FF2B5EF4-FFF2-40B4-BE49-F238E27FC236}">
                <a16:creationId xmlns:a16="http://schemas.microsoft.com/office/drawing/2014/main" id="{D9A3F65A-5DB8-4268-91A5-E84D41B7817D}"/>
              </a:ext>
            </a:extLst>
          </p:cNvPr>
          <p:cNvGraphicFramePr/>
          <p:nvPr>
            <p:extLst>
              <p:ext uri="{D42A27DB-BD31-4B8C-83A1-F6EECF244321}">
                <p14:modId xmlns:p14="http://schemas.microsoft.com/office/powerpoint/2010/main" val="2580209248"/>
              </p:ext>
            </p:extLst>
          </p:nvPr>
        </p:nvGraphicFramePr>
        <p:xfrm>
          <a:off x="4351914" y="670029"/>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D4AA2A2-CA88-479C-A4C4-A89FB961F519}"/>
              </a:ext>
            </a:extLst>
          </p:cNvPr>
          <p:cNvSpPr txBox="1"/>
          <p:nvPr/>
        </p:nvSpPr>
        <p:spPr>
          <a:xfrm>
            <a:off x="4443576" y="832756"/>
            <a:ext cx="900323" cy="338554"/>
          </a:xfrm>
          <a:prstGeom prst="rect">
            <a:avLst/>
          </a:prstGeom>
          <a:noFill/>
        </p:spPr>
        <p:txBody>
          <a:bodyPr wrap="square" rtlCol="0">
            <a:spAutoFit/>
          </a:bodyPr>
          <a:lstStyle/>
          <a:p>
            <a:pPr algn="r"/>
            <a:r>
              <a:rPr lang="en-GB" sz="800">
                <a:latin typeface="Agency FB" panose="020B0503020202020204" pitchFamily="34" charset="0"/>
              </a:rPr>
              <a:t>It has had a serious negative impact</a:t>
            </a:r>
          </a:p>
        </p:txBody>
      </p:sp>
      <p:sp>
        <p:nvSpPr>
          <p:cNvPr id="23" name="TextBox 22">
            <a:extLst>
              <a:ext uri="{FF2B5EF4-FFF2-40B4-BE49-F238E27FC236}">
                <a16:creationId xmlns:a16="http://schemas.microsoft.com/office/drawing/2014/main" id="{72BB6625-2E6C-4C1C-BA34-BBC86623FE69}"/>
              </a:ext>
            </a:extLst>
          </p:cNvPr>
          <p:cNvSpPr txBox="1"/>
          <p:nvPr/>
        </p:nvSpPr>
        <p:spPr>
          <a:xfrm>
            <a:off x="5939327" y="1192154"/>
            <a:ext cx="780469" cy="338554"/>
          </a:xfrm>
          <a:prstGeom prst="rect">
            <a:avLst/>
          </a:prstGeom>
          <a:noFill/>
        </p:spPr>
        <p:txBody>
          <a:bodyPr wrap="square" rtlCol="0">
            <a:spAutoFit/>
          </a:bodyPr>
          <a:lstStyle/>
          <a:p>
            <a:r>
              <a:rPr lang="en-GB" sz="800">
                <a:latin typeface="Agency FB" panose="020B0503020202020204" pitchFamily="34" charset="0"/>
              </a:rPr>
              <a:t>It has had a positive impact</a:t>
            </a:r>
          </a:p>
        </p:txBody>
      </p:sp>
      <p:sp>
        <p:nvSpPr>
          <p:cNvPr id="24" name="TextBox 23">
            <a:extLst>
              <a:ext uri="{FF2B5EF4-FFF2-40B4-BE49-F238E27FC236}">
                <a16:creationId xmlns:a16="http://schemas.microsoft.com/office/drawing/2014/main" id="{0ABF1C36-B6B8-4E4F-8A51-1FF0226023E2}"/>
              </a:ext>
            </a:extLst>
          </p:cNvPr>
          <p:cNvSpPr txBox="1"/>
          <p:nvPr/>
        </p:nvSpPr>
        <p:spPr>
          <a:xfrm>
            <a:off x="4144032" y="2079161"/>
            <a:ext cx="831485" cy="338554"/>
          </a:xfrm>
          <a:prstGeom prst="rect">
            <a:avLst/>
          </a:prstGeom>
          <a:noFill/>
        </p:spPr>
        <p:txBody>
          <a:bodyPr wrap="square" rtlCol="0">
            <a:spAutoFit/>
          </a:bodyPr>
          <a:lstStyle/>
          <a:p>
            <a:pPr algn="r"/>
            <a:r>
              <a:rPr lang="en-GB" sz="800">
                <a:latin typeface="Agency FB" panose="020B0503020202020204" pitchFamily="34" charset="0"/>
              </a:rPr>
              <a:t>It has had a slight negative impact </a:t>
            </a:r>
          </a:p>
        </p:txBody>
      </p:sp>
      <p:sp>
        <p:nvSpPr>
          <p:cNvPr id="25" name="TextBox 24">
            <a:extLst>
              <a:ext uri="{FF2B5EF4-FFF2-40B4-BE49-F238E27FC236}">
                <a16:creationId xmlns:a16="http://schemas.microsoft.com/office/drawing/2014/main" id="{746A3378-F586-4A9B-931B-5AEEBA524245}"/>
              </a:ext>
            </a:extLst>
          </p:cNvPr>
          <p:cNvSpPr txBox="1"/>
          <p:nvPr/>
        </p:nvSpPr>
        <p:spPr>
          <a:xfrm>
            <a:off x="6000402" y="1841814"/>
            <a:ext cx="780468" cy="338554"/>
          </a:xfrm>
          <a:prstGeom prst="rect">
            <a:avLst/>
          </a:prstGeom>
          <a:noFill/>
        </p:spPr>
        <p:txBody>
          <a:bodyPr wrap="square" rtlCol="0">
            <a:spAutoFit/>
          </a:bodyPr>
          <a:lstStyle/>
          <a:p>
            <a:r>
              <a:rPr lang="en-GB" sz="800">
                <a:latin typeface="Agency FB" panose="020B0503020202020204" pitchFamily="34" charset="0"/>
              </a:rPr>
              <a:t>It has not really affected us</a:t>
            </a:r>
          </a:p>
        </p:txBody>
      </p:sp>
      <p:sp>
        <p:nvSpPr>
          <p:cNvPr id="26" name="TextBox 25">
            <a:extLst>
              <a:ext uri="{FF2B5EF4-FFF2-40B4-BE49-F238E27FC236}">
                <a16:creationId xmlns:a16="http://schemas.microsoft.com/office/drawing/2014/main" id="{10C11A88-2084-4CA1-8985-1A71BC1F133E}"/>
              </a:ext>
            </a:extLst>
          </p:cNvPr>
          <p:cNvSpPr txBox="1"/>
          <p:nvPr/>
        </p:nvSpPr>
        <p:spPr>
          <a:xfrm>
            <a:off x="6937381" y="3106274"/>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How has Covid impacted Physical Health and Wellbeing</a:t>
            </a:r>
          </a:p>
          <a:p>
            <a:pPr algn="ctr"/>
            <a:r>
              <a:rPr lang="en-GB" sz="1000" b="1">
                <a:solidFill>
                  <a:srgbClr val="002B45"/>
                </a:solidFill>
                <a:latin typeface="Agency FB" panose="020B0503020202020204" pitchFamily="34" charset="0"/>
              </a:rPr>
              <a:t>for you and your family?</a:t>
            </a:r>
          </a:p>
          <a:p>
            <a:pPr algn="ctr"/>
            <a:r>
              <a:rPr lang="en-GB" sz="800">
                <a:solidFill>
                  <a:schemeClr val="bg1">
                    <a:lumMod val="65000"/>
                  </a:schemeClr>
                </a:solidFill>
                <a:latin typeface="Agency FB" panose="020B0503020202020204" pitchFamily="34" charset="0"/>
              </a:rPr>
              <a:t>based on 1095 responses</a:t>
            </a:r>
          </a:p>
        </p:txBody>
      </p:sp>
      <p:graphicFrame>
        <p:nvGraphicFramePr>
          <p:cNvPr id="27" name="Chart 26">
            <a:extLst>
              <a:ext uri="{FF2B5EF4-FFF2-40B4-BE49-F238E27FC236}">
                <a16:creationId xmlns:a16="http://schemas.microsoft.com/office/drawing/2014/main" id="{0986C59A-6694-4A27-ADCA-4E3760FA21AE}"/>
              </a:ext>
            </a:extLst>
          </p:cNvPr>
          <p:cNvGraphicFramePr/>
          <p:nvPr>
            <p:extLst>
              <p:ext uri="{D42A27DB-BD31-4B8C-83A1-F6EECF244321}">
                <p14:modId xmlns:p14="http://schemas.microsoft.com/office/powerpoint/2010/main" val="439067543"/>
              </p:ext>
            </p:extLst>
          </p:nvPr>
        </p:nvGraphicFramePr>
        <p:xfrm>
          <a:off x="7208131" y="3505251"/>
          <a:ext cx="216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A7369265-1340-41E5-A974-4205796004AC}"/>
              </a:ext>
            </a:extLst>
          </p:cNvPr>
          <p:cNvSpPr txBox="1"/>
          <p:nvPr/>
        </p:nvSpPr>
        <p:spPr>
          <a:xfrm>
            <a:off x="7566493" y="3674010"/>
            <a:ext cx="900323" cy="338554"/>
          </a:xfrm>
          <a:prstGeom prst="rect">
            <a:avLst/>
          </a:prstGeom>
          <a:noFill/>
        </p:spPr>
        <p:txBody>
          <a:bodyPr wrap="square" rtlCol="0">
            <a:spAutoFit/>
          </a:bodyPr>
          <a:lstStyle/>
          <a:p>
            <a:pPr algn="r"/>
            <a:r>
              <a:rPr lang="en-GB" sz="800">
                <a:latin typeface="Agency FB" panose="020B0503020202020204" pitchFamily="34" charset="0"/>
              </a:rPr>
              <a:t>It has had a serious negative impact</a:t>
            </a:r>
          </a:p>
        </p:txBody>
      </p:sp>
      <p:sp>
        <p:nvSpPr>
          <p:cNvPr id="29" name="TextBox 28">
            <a:extLst>
              <a:ext uri="{FF2B5EF4-FFF2-40B4-BE49-F238E27FC236}">
                <a16:creationId xmlns:a16="http://schemas.microsoft.com/office/drawing/2014/main" id="{3076B09E-FED4-44B5-88AB-2C83A85EF441}"/>
              </a:ext>
            </a:extLst>
          </p:cNvPr>
          <p:cNvSpPr txBox="1"/>
          <p:nvPr/>
        </p:nvSpPr>
        <p:spPr>
          <a:xfrm>
            <a:off x="8811496" y="4100311"/>
            <a:ext cx="780469" cy="338554"/>
          </a:xfrm>
          <a:prstGeom prst="rect">
            <a:avLst/>
          </a:prstGeom>
          <a:noFill/>
        </p:spPr>
        <p:txBody>
          <a:bodyPr wrap="square" rtlCol="0">
            <a:spAutoFit/>
          </a:bodyPr>
          <a:lstStyle/>
          <a:p>
            <a:r>
              <a:rPr lang="en-GB" sz="800">
                <a:latin typeface="Agency FB" panose="020B0503020202020204" pitchFamily="34" charset="0"/>
              </a:rPr>
              <a:t>It has had a positive impact</a:t>
            </a:r>
          </a:p>
        </p:txBody>
      </p:sp>
      <p:sp>
        <p:nvSpPr>
          <p:cNvPr id="30" name="TextBox 29">
            <a:extLst>
              <a:ext uri="{FF2B5EF4-FFF2-40B4-BE49-F238E27FC236}">
                <a16:creationId xmlns:a16="http://schemas.microsoft.com/office/drawing/2014/main" id="{8A288EC4-B8F8-4772-9AFD-3546147AC674}"/>
              </a:ext>
            </a:extLst>
          </p:cNvPr>
          <p:cNvSpPr txBox="1"/>
          <p:nvPr/>
        </p:nvSpPr>
        <p:spPr>
          <a:xfrm>
            <a:off x="6875279" y="4585411"/>
            <a:ext cx="831485" cy="338554"/>
          </a:xfrm>
          <a:prstGeom prst="rect">
            <a:avLst/>
          </a:prstGeom>
          <a:noFill/>
        </p:spPr>
        <p:txBody>
          <a:bodyPr wrap="square" rtlCol="0">
            <a:spAutoFit/>
          </a:bodyPr>
          <a:lstStyle/>
          <a:p>
            <a:pPr algn="r"/>
            <a:r>
              <a:rPr lang="en-GB" sz="800">
                <a:latin typeface="Agency FB" panose="020B0503020202020204" pitchFamily="34" charset="0"/>
              </a:rPr>
              <a:t>It has had a slight negative impact </a:t>
            </a:r>
          </a:p>
        </p:txBody>
      </p:sp>
      <p:sp>
        <p:nvSpPr>
          <p:cNvPr id="31" name="TextBox 30">
            <a:extLst>
              <a:ext uri="{FF2B5EF4-FFF2-40B4-BE49-F238E27FC236}">
                <a16:creationId xmlns:a16="http://schemas.microsoft.com/office/drawing/2014/main" id="{BD98AF2D-7C7B-4919-B12D-4EA9C0917B19}"/>
              </a:ext>
            </a:extLst>
          </p:cNvPr>
          <p:cNvSpPr txBox="1"/>
          <p:nvPr/>
        </p:nvSpPr>
        <p:spPr>
          <a:xfrm>
            <a:off x="8743884" y="4905535"/>
            <a:ext cx="780468" cy="338554"/>
          </a:xfrm>
          <a:prstGeom prst="rect">
            <a:avLst/>
          </a:prstGeom>
          <a:noFill/>
        </p:spPr>
        <p:txBody>
          <a:bodyPr wrap="square" rtlCol="0">
            <a:spAutoFit/>
          </a:bodyPr>
          <a:lstStyle/>
          <a:p>
            <a:r>
              <a:rPr lang="en-GB" sz="800">
                <a:latin typeface="Agency FB" panose="020B0503020202020204" pitchFamily="34" charset="0"/>
              </a:rPr>
              <a:t>It has not really affected us</a:t>
            </a:r>
          </a:p>
        </p:txBody>
      </p:sp>
      <p:sp>
        <p:nvSpPr>
          <p:cNvPr id="32" name="Rectangle 31">
            <a:extLst>
              <a:ext uri="{FF2B5EF4-FFF2-40B4-BE49-F238E27FC236}">
                <a16:creationId xmlns:a16="http://schemas.microsoft.com/office/drawing/2014/main" id="{F3BE9D73-7038-40D7-84A8-6C503AA14F27}"/>
              </a:ext>
            </a:extLst>
          </p:cNvPr>
          <p:cNvSpPr/>
          <p:nvPr/>
        </p:nvSpPr>
        <p:spPr>
          <a:xfrm>
            <a:off x="6933564" y="130029"/>
            <a:ext cx="2700000" cy="27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22C1377C-E13F-432B-BF98-28744D6E4E27}"/>
              </a:ext>
            </a:extLst>
          </p:cNvPr>
          <p:cNvSpPr txBox="1"/>
          <p:nvPr/>
        </p:nvSpPr>
        <p:spPr>
          <a:xfrm>
            <a:off x="6937381" y="271052"/>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How has Covid impacted your Employment Opportunities for you and your family?</a:t>
            </a:r>
          </a:p>
          <a:p>
            <a:pPr algn="ctr"/>
            <a:r>
              <a:rPr lang="en-GB" sz="800">
                <a:solidFill>
                  <a:schemeClr val="bg1">
                    <a:lumMod val="65000"/>
                  </a:schemeClr>
                </a:solidFill>
                <a:latin typeface="Agency FB" panose="020B0503020202020204" pitchFamily="34" charset="0"/>
              </a:rPr>
              <a:t>based on 1043 responses</a:t>
            </a:r>
          </a:p>
        </p:txBody>
      </p:sp>
      <p:graphicFrame>
        <p:nvGraphicFramePr>
          <p:cNvPr id="34" name="Chart 33">
            <a:extLst>
              <a:ext uri="{FF2B5EF4-FFF2-40B4-BE49-F238E27FC236}">
                <a16:creationId xmlns:a16="http://schemas.microsoft.com/office/drawing/2014/main" id="{205C52FF-FB77-466D-A760-3B932752EEC6}"/>
              </a:ext>
            </a:extLst>
          </p:cNvPr>
          <p:cNvGraphicFramePr/>
          <p:nvPr>
            <p:extLst>
              <p:ext uri="{D42A27DB-BD31-4B8C-83A1-F6EECF244321}">
                <p14:modId xmlns:p14="http://schemas.microsoft.com/office/powerpoint/2010/main" val="2500498575"/>
              </p:ext>
            </p:extLst>
          </p:nvPr>
        </p:nvGraphicFramePr>
        <p:xfrm>
          <a:off x="7208131" y="670029"/>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a:extLst>
              <a:ext uri="{FF2B5EF4-FFF2-40B4-BE49-F238E27FC236}">
                <a16:creationId xmlns:a16="http://schemas.microsoft.com/office/drawing/2014/main" id="{7D8DF5A4-D11A-4A33-BBFD-2FD560EF8120}"/>
              </a:ext>
            </a:extLst>
          </p:cNvPr>
          <p:cNvSpPr txBox="1"/>
          <p:nvPr/>
        </p:nvSpPr>
        <p:spPr>
          <a:xfrm>
            <a:off x="7544047" y="838788"/>
            <a:ext cx="900323" cy="338554"/>
          </a:xfrm>
          <a:prstGeom prst="rect">
            <a:avLst/>
          </a:prstGeom>
          <a:noFill/>
        </p:spPr>
        <p:txBody>
          <a:bodyPr wrap="square" rtlCol="0">
            <a:spAutoFit/>
          </a:bodyPr>
          <a:lstStyle/>
          <a:p>
            <a:pPr algn="r"/>
            <a:r>
              <a:rPr lang="en-GB" sz="800">
                <a:latin typeface="Agency FB" panose="020B0503020202020204" pitchFamily="34" charset="0"/>
              </a:rPr>
              <a:t>It has had a serious negative impact</a:t>
            </a:r>
          </a:p>
        </p:txBody>
      </p:sp>
      <p:sp>
        <p:nvSpPr>
          <p:cNvPr id="36" name="TextBox 35">
            <a:extLst>
              <a:ext uri="{FF2B5EF4-FFF2-40B4-BE49-F238E27FC236}">
                <a16:creationId xmlns:a16="http://schemas.microsoft.com/office/drawing/2014/main" id="{9EE6C643-1982-4155-837D-EC84E95E0014}"/>
              </a:ext>
            </a:extLst>
          </p:cNvPr>
          <p:cNvSpPr txBox="1"/>
          <p:nvPr/>
        </p:nvSpPr>
        <p:spPr>
          <a:xfrm>
            <a:off x="8743884" y="1110819"/>
            <a:ext cx="780469" cy="338554"/>
          </a:xfrm>
          <a:prstGeom prst="rect">
            <a:avLst/>
          </a:prstGeom>
          <a:noFill/>
        </p:spPr>
        <p:txBody>
          <a:bodyPr wrap="square" rtlCol="0">
            <a:spAutoFit/>
          </a:bodyPr>
          <a:lstStyle/>
          <a:p>
            <a:r>
              <a:rPr lang="en-GB" sz="800">
                <a:latin typeface="Agency FB" panose="020B0503020202020204" pitchFamily="34" charset="0"/>
              </a:rPr>
              <a:t>It has had a positive impact</a:t>
            </a:r>
          </a:p>
        </p:txBody>
      </p:sp>
      <p:sp>
        <p:nvSpPr>
          <p:cNvPr id="37" name="TextBox 36">
            <a:extLst>
              <a:ext uri="{FF2B5EF4-FFF2-40B4-BE49-F238E27FC236}">
                <a16:creationId xmlns:a16="http://schemas.microsoft.com/office/drawing/2014/main" id="{1B207630-75A3-4A46-8878-733784DC26A4}"/>
              </a:ext>
            </a:extLst>
          </p:cNvPr>
          <p:cNvSpPr txBox="1"/>
          <p:nvPr/>
        </p:nvSpPr>
        <p:spPr>
          <a:xfrm>
            <a:off x="6875279" y="1491679"/>
            <a:ext cx="831485" cy="338554"/>
          </a:xfrm>
          <a:prstGeom prst="rect">
            <a:avLst/>
          </a:prstGeom>
          <a:noFill/>
        </p:spPr>
        <p:txBody>
          <a:bodyPr wrap="square" rtlCol="0">
            <a:spAutoFit/>
          </a:bodyPr>
          <a:lstStyle/>
          <a:p>
            <a:pPr algn="r"/>
            <a:r>
              <a:rPr lang="en-GB" sz="800">
                <a:latin typeface="Agency FB" panose="020B0503020202020204" pitchFamily="34" charset="0"/>
              </a:rPr>
              <a:t>It has had a slight negative impact </a:t>
            </a:r>
          </a:p>
        </p:txBody>
      </p:sp>
      <p:sp>
        <p:nvSpPr>
          <p:cNvPr id="38" name="TextBox 37">
            <a:extLst>
              <a:ext uri="{FF2B5EF4-FFF2-40B4-BE49-F238E27FC236}">
                <a16:creationId xmlns:a16="http://schemas.microsoft.com/office/drawing/2014/main" id="{7E95B369-707D-4712-A986-1FDEBE81F19B}"/>
              </a:ext>
            </a:extLst>
          </p:cNvPr>
          <p:cNvSpPr txBox="1"/>
          <p:nvPr/>
        </p:nvSpPr>
        <p:spPr>
          <a:xfrm>
            <a:off x="8720380" y="2106402"/>
            <a:ext cx="780468" cy="338554"/>
          </a:xfrm>
          <a:prstGeom prst="rect">
            <a:avLst/>
          </a:prstGeom>
          <a:noFill/>
        </p:spPr>
        <p:txBody>
          <a:bodyPr wrap="square" rtlCol="0">
            <a:spAutoFit/>
          </a:bodyPr>
          <a:lstStyle/>
          <a:p>
            <a:r>
              <a:rPr lang="en-GB" sz="800">
                <a:latin typeface="Agency FB" panose="020B0503020202020204" pitchFamily="34" charset="0"/>
              </a:rPr>
              <a:t>It has not really affected us</a:t>
            </a:r>
          </a:p>
        </p:txBody>
      </p:sp>
      <p:sp>
        <p:nvSpPr>
          <p:cNvPr id="39" name="Rectangle 38">
            <a:extLst>
              <a:ext uri="{FF2B5EF4-FFF2-40B4-BE49-F238E27FC236}">
                <a16:creationId xmlns:a16="http://schemas.microsoft.com/office/drawing/2014/main" id="{2B54F01B-87D3-4833-B608-9BB88EB100C7}"/>
              </a:ext>
            </a:extLst>
          </p:cNvPr>
          <p:cNvSpPr/>
          <p:nvPr/>
        </p:nvSpPr>
        <p:spPr>
          <a:xfrm>
            <a:off x="1228764" y="2965251"/>
            <a:ext cx="2700000" cy="27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1F409A0E-7C72-4C7E-AB08-A3DB0D8C60C0}"/>
              </a:ext>
            </a:extLst>
          </p:cNvPr>
          <p:cNvSpPr txBox="1"/>
          <p:nvPr/>
        </p:nvSpPr>
        <p:spPr>
          <a:xfrm>
            <a:off x="1232581" y="3106274"/>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How has Covid impacted Housing and Finances</a:t>
            </a:r>
          </a:p>
          <a:p>
            <a:pPr algn="ctr"/>
            <a:r>
              <a:rPr lang="en-GB" sz="1000" b="1">
                <a:solidFill>
                  <a:srgbClr val="002B45"/>
                </a:solidFill>
                <a:latin typeface="Agency FB" panose="020B0503020202020204" pitchFamily="34" charset="0"/>
              </a:rPr>
              <a:t>for you and your family?</a:t>
            </a:r>
          </a:p>
          <a:p>
            <a:pPr algn="ctr"/>
            <a:r>
              <a:rPr lang="en-GB" sz="800">
                <a:solidFill>
                  <a:schemeClr val="bg1">
                    <a:lumMod val="65000"/>
                  </a:schemeClr>
                </a:solidFill>
                <a:latin typeface="Agency FB" panose="020B0503020202020204" pitchFamily="34" charset="0"/>
              </a:rPr>
              <a:t>based on 1045 responses</a:t>
            </a:r>
          </a:p>
        </p:txBody>
      </p:sp>
      <p:graphicFrame>
        <p:nvGraphicFramePr>
          <p:cNvPr id="41" name="Chart 40">
            <a:extLst>
              <a:ext uri="{FF2B5EF4-FFF2-40B4-BE49-F238E27FC236}">
                <a16:creationId xmlns:a16="http://schemas.microsoft.com/office/drawing/2014/main" id="{14EFBF6D-77FB-45CD-8954-EA496C5FA584}"/>
              </a:ext>
            </a:extLst>
          </p:cNvPr>
          <p:cNvGraphicFramePr/>
          <p:nvPr>
            <p:extLst>
              <p:ext uri="{D42A27DB-BD31-4B8C-83A1-F6EECF244321}">
                <p14:modId xmlns:p14="http://schemas.microsoft.com/office/powerpoint/2010/main" val="3251075926"/>
              </p:ext>
            </p:extLst>
          </p:nvPr>
        </p:nvGraphicFramePr>
        <p:xfrm>
          <a:off x="1503331" y="3505251"/>
          <a:ext cx="2160000"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42" name="TextBox 41">
            <a:extLst>
              <a:ext uri="{FF2B5EF4-FFF2-40B4-BE49-F238E27FC236}">
                <a16:creationId xmlns:a16="http://schemas.microsoft.com/office/drawing/2014/main" id="{9F5ABFE5-B51F-4C3B-921C-0B7EE4DAB01D}"/>
              </a:ext>
            </a:extLst>
          </p:cNvPr>
          <p:cNvSpPr txBox="1"/>
          <p:nvPr/>
        </p:nvSpPr>
        <p:spPr>
          <a:xfrm>
            <a:off x="2682221" y="3685616"/>
            <a:ext cx="900323" cy="338554"/>
          </a:xfrm>
          <a:prstGeom prst="rect">
            <a:avLst/>
          </a:prstGeom>
          <a:noFill/>
        </p:spPr>
        <p:txBody>
          <a:bodyPr wrap="square" rtlCol="0">
            <a:spAutoFit/>
          </a:bodyPr>
          <a:lstStyle/>
          <a:p>
            <a:r>
              <a:rPr lang="en-GB" sz="800">
                <a:latin typeface="Agency FB" panose="020B0503020202020204" pitchFamily="34" charset="0"/>
              </a:rPr>
              <a:t>It has had a serious negative impact</a:t>
            </a:r>
          </a:p>
        </p:txBody>
      </p:sp>
      <p:sp>
        <p:nvSpPr>
          <p:cNvPr id="43" name="TextBox 42">
            <a:extLst>
              <a:ext uri="{FF2B5EF4-FFF2-40B4-BE49-F238E27FC236}">
                <a16:creationId xmlns:a16="http://schemas.microsoft.com/office/drawing/2014/main" id="{6CD58123-DADE-4AE9-BEC9-9C3DD0CF79E4}"/>
              </a:ext>
            </a:extLst>
          </p:cNvPr>
          <p:cNvSpPr txBox="1"/>
          <p:nvPr/>
        </p:nvSpPr>
        <p:spPr>
          <a:xfrm>
            <a:off x="3086811" y="4069505"/>
            <a:ext cx="780469" cy="338554"/>
          </a:xfrm>
          <a:prstGeom prst="rect">
            <a:avLst/>
          </a:prstGeom>
          <a:noFill/>
        </p:spPr>
        <p:txBody>
          <a:bodyPr wrap="square" rtlCol="0">
            <a:spAutoFit/>
          </a:bodyPr>
          <a:lstStyle/>
          <a:p>
            <a:r>
              <a:rPr lang="en-GB" sz="800">
                <a:latin typeface="Agency FB" panose="020B0503020202020204" pitchFamily="34" charset="0"/>
              </a:rPr>
              <a:t>It has had a positive impact</a:t>
            </a:r>
          </a:p>
        </p:txBody>
      </p:sp>
      <p:sp>
        <p:nvSpPr>
          <p:cNvPr id="44" name="TextBox 43">
            <a:extLst>
              <a:ext uri="{FF2B5EF4-FFF2-40B4-BE49-F238E27FC236}">
                <a16:creationId xmlns:a16="http://schemas.microsoft.com/office/drawing/2014/main" id="{F06AA633-0F97-4BED-9832-180CB4F25DDB}"/>
              </a:ext>
            </a:extLst>
          </p:cNvPr>
          <p:cNvSpPr txBox="1"/>
          <p:nvPr/>
        </p:nvSpPr>
        <p:spPr>
          <a:xfrm>
            <a:off x="1297710" y="3935336"/>
            <a:ext cx="831485" cy="338554"/>
          </a:xfrm>
          <a:prstGeom prst="rect">
            <a:avLst/>
          </a:prstGeom>
          <a:noFill/>
        </p:spPr>
        <p:txBody>
          <a:bodyPr wrap="square" rtlCol="0">
            <a:spAutoFit/>
          </a:bodyPr>
          <a:lstStyle/>
          <a:p>
            <a:pPr algn="r"/>
            <a:r>
              <a:rPr lang="en-GB" sz="800">
                <a:latin typeface="Agency FB" panose="020B0503020202020204" pitchFamily="34" charset="0"/>
              </a:rPr>
              <a:t>It has had a slight negative impact </a:t>
            </a:r>
          </a:p>
        </p:txBody>
      </p:sp>
      <p:sp>
        <p:nvSpPr>
          <p:cNvPr id="45" name="TextBox 44">
            <a:extLst>
              <a:ext uri="{FF2B5EF4-FFF2-40B4-BE49-F238E27FC236}">
                <a16:creationId xmlns:a16="http://schemas.microsoft.com/office/drawing/2014/main" id="{02EB7222-9ED0-4DE2-B904-A9CD75A50E58}"/>
              </a:ext>
            </a:extLst>
          </p:cNvPr>
          <p:cNvSpPr txBox="1"/>
          <p:nvPr/>
        </p:nvSpPr>
        <p:spPr>
          <a:xfrm>
            <a:off x="2819385" y="5087757"/>
            <a:ext cx="780468" cy="338554"/>
          </a:xfrm>
          <a:prstGeom prst="rect">
            <a:avLst/>
          </a:prstGeom>
          <a:noFill/>
        </p:spPr>
        <p:txBody>
          <a:bodyPr wrap="square" rtlCol="0">
            <a:spAutoFit/>
          </a:bodyPr>
          <a:lstStyle/>
          <a:p>
            <a:r>
              <a:rPr lang="en-GB" sz="800">
                <a:latin typeface="Agency FB" panose="020B0503020202020204" pitchFamily="34" charset="0"/>
              </a:rPr>
              <a:t>It has not really affected us</a:t>
            </a:r>
          </a:p>
        </p:txBody>
      </p:sp>
      <p:sp>
        <p:nvSpPr>
          <p:cNvPr id="47" name="TextBox 46">
            <a:extLst>
              <a:ext uri="{FF2B5EF4-FFF2-40B4-BE49-F238E27FC236}">
                <a16:creationId xmlns:a16="http://schemas.microsoft.com/office/drawing/2014/main" id="{E0063FB7-D4A1-4990-AA4F-562EFB3350BF}"/>
              </a:ext>
            </a:extLst>
          </p:cNvPr>
          <p:cNvSpPr txBox="1"/>
          <p:nvPr/>
        </p:nvSpPr>
        <p:spPr>
          <a:xfrm>
            <a:off x="4166598" y="5941056"/>
            <a:ext cx="894797" cy="646331"/>
          </a:xfrm>
          <a:prstGeom prst="rect">
            <a:avLst/>
          </a:prstGeom>
          <a:noFill/>
        </p:spPr>
        <p:txBody>
          <a:bodyPr wrap="none" rtlCol="0">
            <a:spAutoFit/>
          </a:bodyPr>
          <a:lstStyle/>
          <a:p>
            <a:r>
              <a:rPr lang="en-GB" sz="3600" b="1">
                <a:solidFill>
                  <a:schemeClr val="bg1"/>
                </a:solidFill>
                <a:latin typeface="Agency FB" panose="020B0503020202020204" pitchFamily="34" charset="0"/>
              </a:rPr>
              <a:t>22%</a:t>
            </a:r>
          </a:p>
        </p:txBody>
      </p:sp>
      <p:sp>
        <p:nvSpPr>
          <p:cNvPr id="48" name="TextBox 47">
            <a:extLst>
              <a:ext uri="{FF2B5EF4-FFF2-40B4-BE49-F238E27FC236}">
                <a16:creationId xmlns:a16="http://schemas.microsoft.com/office/drawing/2014/main" id="{A127879A-B7B8-44DE-8C7A-DEB5CCD1077F}"/>
              </a:ext>
            </a:extLst>
          </p:cNvPr>
          <p:cNvSpPr txBox="1"/>
          <p:nvPr/>
        </p:nvSpPr>
        <p:spPr>
          <a:xfrm>
            <a:off x="5124215" y="5879500"/>
            <a:ext cx="4446529" cy="769441"/>
          </a:xfrm>
          <a:prstGeom prst="rect">
            <a:avLst/>
          </a:prstGeom>
          <a:noFill/>
        </p:spPr>
        <p:txBody>
          <a:bodyPr wrap="square" rtlCol="0">
            <a:spAutoFit/>
          </a:bodyPr>
          <a:lstStyle/>
          <a:p>
            <a:r>
              <a:rPr lang="en-GB" sz="1200" b="1">
                <a:solidFill>
                  <a:schemeClr val="bg1"/>
                </a:solidFill>
                <a:latin typeface="Agency FB" panose="020B0503020202020204" pitchFamily="34" charset="0"/>
              </a:rPr>
              <a:t>1 in 5 young people aged 16 – 24 across the UK have experienced panic attacks since the pandemic began.</a:t>
            </a:r>
          </a:p>
          <a:p>
            <a:r>
              <a:rPr lang="en-GB" sz="1000" b="1">
                <a:solidFill>
                  <a:srgbClr val="002B45"/>
                </a:solidFill>
                <a:latin typeface="Agency FB" panose="020B0503020202020204" pitchFamily="34" charset="0"/>
              </a:rPr>
              <a:t>21% </a:t>
            </a:r>
            <a:r>
              <a:rPr lang="en-GB" sz="1000">
                <a:solidFill>
                  <a:srgbClr val="002B45"/>
                </a:solidFill>
                <a:latin typeface="Agency FB" panose="020B0503020202020204" pitchFamily="34" charset="0"/>
              </a:rPr>
              <a:t>have experienced suicidal thoughts and </a:t>
            </a:r>
            <a:r>
              <a:rPr lang="en-GB" sz="1000" b="1">
                <a:solidFill>
                  <a:srgbClr val="002B45"/>
                </a:solidFill>
                <a:latin typeface="Agency FB" panose="020B0503020202020204" pitchFamily="34" charset="0"/>
              </a:rPr>
              <a:t>10%</a:t>
            </a:r>
            <a:r>
              <a:rPr lang="en-GB" sz="1000">
                <a:solidFill>
                  <a:srgbClr val="002B45"/>
                </a:solidFill>
                <a:latin typeface="Agency FB" panose="020B0503020202020204" pitchFamily="34" charset="0"/>
              </a:rPr>
              <a:t> have self-harmed. </a:t>
            </a:r>
            <a:r>
              <a:rPr lang="en-GB" sz="1000" b="1">
                <a:solidFill>
                  <a:srgbClr val="002B45"/>
                </a:solidFill>
                <a:latin typeface="Agency FB" panose="020B0503020202020204" pitchFamily="34" charset="0"/>
              </a:rPr>
              <a:t>56% </a:t>
            </a:r>
            <a:r>
              <a:rPr lang="en-GB" sz="1000">
                <a:solidFill>
                  <a:srgbClr val="002B45"/>
                </a:solidFill>
                <a:latin typeface="Agency FB" panose="020B0503020202020204" pitchFamily="34" charset="0"/>
              </a:rPr>
              <a:t>always or often feel anxious.</a:t>
            </a:r>
            <a:endParaRPr lang="en-GB" sz="800">
              <a:solidFill>
                <a:srgbClr val="002B45"/>
              </a:solidFill>
              <a:latin typeface="Agency FB" panose="020B0503020202020204" pitchFamily="34" charset="0"/>
            </a:endParaRPr>
          </a:p>
          <a:p>
            <a:endParaRPr lang="en-GB" sz="200">
              <a:latin typeface="Agency FB" panose="020B0503020202020204" pitchFamily="34" charset="0"/>
            </a:endParaRPr>
          </a:p>
          <a:p>
            <a:pPr algn="r"/>
            <a:r>
              <a:rPr lang="en-GB" sz="800" i="1">
                <a:solidFill>
                  <a:schemeClr val="bg1"/>
                </a:solidFill>
                <a:latin typeface="Agency FB" panose="020B0503020202020204" pitchFamily="34" charset="0"/>
              </a:rPr>
              <a:t>Tesco Youth Index </a:t>
            </a:r>
            <a:r>
              <a:rPr lang="en-GB" sz="800">
                <a:solidFill>
                  <a:schemeClr val="bg1"/>
                </a:solidFill>
                <a:latin typeface="Agency FB" panose="020B0503020202020204" pitchFamily="34" charset="0"/>
              </a:rPr>
              <a:t>– Prince’s Trust (Jan 2021)</a:t>
            </a:r>
          </a:p>
        </p:txBody>
      </p:sp>
      <p:sp>
        <p:nvSpPr>
          <p:cNvPr id="46" name="Rectangle 45">
            <a:extLst>
              <a:ext uri="{FF2B5EF4-FFF2-40B4-BE49-F238E27FC236}">
                <a16:creationId xmlns:a16="http://schemas.microsoft.com/office/drawing/2014/main" id="{07FEEEE3-4434-423C-9074-6C809D116A49}"/>
              </a:ext>
            </a:extLst>
          </p:cNvPr>
          <p:cNvSpPr/>
          <p:nvPr/>
        </p:nvSpPr>
        <p:spPr>
          <a:xfrm>
            <a:off x="0" y="0"/>
            <a:ext cx="110799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D2C1D829-3316-4529-A884-47542D8C4406}"/>
              </a:ext>
            </a:extLst>
          </p:cNvPr>
          <p:cNvSpPr txBox="1"/>
          <p:nvPr/>
        </p:nvSpPr>
        <p:spPr>
          <a:xfrm>
            <a:off x="92333" y="709024"/>
            <a:ext cx="923330" cy="5439951"/>
          </a:xfrm>
          <a:prstGeom prst="rect">
            <a:avLst/>
          </a:prstGeom>
          <a:noFill/>
        </p:spPr>
        <p:txBody>
          <a:bodyPr vert="vert270" wrap="none" rtlCol="0">
            <a:spAutoFit/>
          </a:bodyPr>
          <a:lstStyle/>
          <a:p>
            <a:pPr algn="ctr"/>
            <a:r>
              <a:rPr lang="en-GB" sz="4800" b="1">
                <a:solidFill>
                  <a:srgbClr val="FF8A03"/>
                </a:solidFill>
                <a:latin typeface="Agency FB" panose="020B0503020202020204" pitchFamily="34" charset="0"/>
              </a:rPr>
              <a:t>SPOTLIGHT </a:t>
            </a:r>
            <a:r>
              <a:rPr lang="en-GB" sz="4800" b="1">
                <a:solidFill>
                  <a:srgbClr val="002B45"/>
                </a:solidFill>
                <a:latin typeface="Agency FB" panose="020B0503020202020204" pitchFamily="34" charset="0"/>
              </a:rPr>
              <a:t>COVID IMPACT</a:t>
            </a:r>
          </a:p>
        </p:txBody>
      </p:sp>
      <p:sp>
        <p:nvSpPr>
          <p:cNvPr id="52" name="TextBox 51">
            <a:extLst>
              <a:ext uri="{FF2B5EF4-FFF2-40B4-BE49-F238E27FC236}">
                <a16:creationId xmlns:a16="http://schemas.microsoft.com/office/drawing/2014/main" id="{67D7FE7F-4092-41B4-B3D5-6E4248B80C3B}"/>
              </a:ext>
            </a:extLst>
          </p:cNvPr>
          <p:cNvSpPr txBox="1"/>
          <p:nvPr/>
        </p:nvSpPr>
        <p:spPr>
          <a:xfrm>
            <a:off x="1223988" y="178319"/>
            <a:ext cx="2700001" cy="1384995"/>
          </a:xfrm>
          <a:prstGeom prst="rect">
            <a:avLst/>
          </a:prstGeom>
          <a:noFill/>
        </p:spPr>
        <p:txBody>
          <a:bodyPr wrap="square" rtlCol="0">
            <a:spAutoFit/>
          </a:bodyPr>
          <a:lstStyle/>
          <a:p>
            <a:pPr algn="just"/>
            <a:r>
              <a:rPr lang="en-GB" sz="1400">
                <a:solidFill>
                  <a:schemeClr val="bg1"/>
                </a:solidFill>
                <a:latin typeface="Agency FB" panose="020B0503020202020204" pitchFamily="34" charset="0"/>
              </a:rPr>
              <a:t>The pandemic has affected all of us in different ways. Some of the impact which Covid has had may not be seen for a number of years.  We wanted to know how Covid had affected the lives of young people and their families. Here is what they told us.</a:t>
            </a:r>
          </a:p>
        </p:txBody>
      </p:sp>
      <p:sp>
        <p:nvSpPr>
          <p:cNvPr id="51" name="TextBox 50">
            <a:extLst>
              <a:ext uri="{FF2B5EF4-FFF2-40B4-BE49-F238E27FC236}">
                <a16:creationId xmlns:a16="http://schemas.microsoft.com/office/drawing/2014/main" id="{F0944FDA-D098-4DB0-A32E-23A44CA70434}"/>
              </a:ext>
            </a:extLst>
          </p:cNvPr>
          <p:cNvSpPr txBox="1"/>
          <p:nvPr/>
        </p:nvSpPr>
        <p:spPr>
          <a:xfrm>
            <a:off x="1169824" y="5826772"/>
            <a:ext cx="2680542" cy="338554"/>
          </a:xfrm>
          <a:prstGeom prst="rect">
            <a:avLst/>
          </a:prstGeom>
          <a:noFill/>
        </p:spPr>
        <p:txBody>
          <a:bodyPr wrap="none" rtlCol="0" anchor="ctr">
            <a:spAutoFit/>
          </a:bodyPr>
          <a:lstStyle/>
          <a:p>
            <a:pPr algn="r"/>
            <a:r>
              <a:rPr lang="en-GB" sz="1600" b="1">
                <a:solidFill>
                  <a:srgbClr val="FF8A03"/>
                </a:solidFill>
                <a:latin typeface="Agency FB" panose="020B0503020202020204" pitchFamily="34" charset="0"/>
              </a:rPr>
              <a:t>HOW DO WE COMPARE NATIONALLY?</a:t>
            </a:r>
          </a:p>
        </p:txBody>
      </p:sp>
      <p:sp>
        <p:nvSpPr>
          <p:cNvPr id="53" name="Isosceles Triangle 52">
            <a:extLst>
              <a:ext uri="{FF2B5EF4-FFF2-40B4-BE49-F238E27FC236}">
                <a16:creationId xmlns:a16="http://schemas.microsoft.com/office/drawing/2014/main" id="{868CDE22-1479-423C-8D53-BC7476908CD2}"/>
              </a:ext>
            </a:extLst>
          </p:cNvPr>
          <p:cNvSpPr/>
          <p:nvPr/>
        </p:nvSpPr>
        <p:spPr>
          <a:xfrm rot="16200000">
            <a:off x="3901164" y="5906549"/>
            <a:ext cx="180000" cy="180000"/>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692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F8F1A9-7610-4EF7-B672-9111F0522E69}"/>
              </a:ext>
            </a:extLst>
          </p:cNvPr>
          <p:cNvGrpSpPr/>
          <p:nvPr/>
        </p:nvGrpSpPr>
        <p:grpSpPr>
          <a:xfrm>
            <a:off x="5404796" y="434693"/>
            <a:ext cx="4099148" cy="7036548"/>
            <a:chOff x="322815" y="316991"/>
            <a:chExt cx="6223693" cy="10683517"/>
          </a:xfrm>
        </p:grpSpPr>
        <p:sp>
          <p:nvSpPr>
            <p:cNvPr id="22" name="Rectangle: Rounded Corners 21">
              <a:extLst>
                <a:ext uri="{FF2B5EF4-FFF2-40B4-BE49-F238E27FC236}">
                  <a16:creationId xmlns:a16="http://schemas.microsoft.com/office/drawing/2014/main" id="{802E29A3-C498-430D-A65D-20BA1B3D4420}"/>
                </a:ext>
              </a:extLst>
            </p:cNvPr>
            <p:cNvSpPr/>
            <p:nvPr/>
          </p:nvSpPr>
          <p:spPr>
            <a:xfrm>
              <a:off x="322815" y="316991"/>
              <a:ext cx="6223693" cy="10683517"/>
            </a:xfrm>
            <a:prstGeom prst="round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D16F9C4-876E-47F9-B766-9DFA22B84B37}"/>
                </a:ext>
              </a:extLst>
            </p:cNvPr>
            <p:cNvSpPr/>
            <p:nvPr/>
          </p:nvSpPr>
          <p:spPr>
            <a:xfrm>
              <a:off x="646176" y="1272631"/>
              <a:ext cx="5565648" cy="9159841"/>
            </a:xfrm>
            <a:prstGeom prst="roundRect">
              <a:avLst>
                <a:gd name="adj" fmla="val 2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See the source image">
              <a:extLst>
                <a:ext uri="{FF2B5EF4-FFF2-40B4-BE49-F238E27FC236}">
                  <a16:creationId xmlns:a16="http://schemas.microsoft.com/office/drawing/2014/main" id="{38FA120C-DE73-4E14-B970-E7BFC6F696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7867"/>
            <a:stretch/>
          </p:blipFill>
          <p:spPr bwMode="auto">
            <a:xfrm>
              <a:off x="2805545" y="506955"/>
              <a:ext cx="1246909" cy="5709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ee the source image">
              <a:extLst>
                <a:ext uri="{FF2B5EF4-FFF2-40B4-BE49-F238E27FC236}">
                  <a16:creationId xmlns:a16="http://schemas.microsoft.com/office/drawing/2014/main" id="{BBCCC908-8DB7-40D9-BB31-D91D4681B18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28416" y="1398747"/>
              <a:ext cx="322815" cy="2444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ee the source image">
              <a:extLst>
                <a:ext uri="{FF2B5EF4-FFF2-40B4-BE49-F238E27FC236}">
                  <a16:creationId xmlns:a16="http://schemas.microsoft.com/office/drawing/2014/main" id="{8D0E324C-9E5D-43BB-95F8-F93D189B269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0027" y="1302082"/>
              <a:ext cx="459658" cy="459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EF124B9A-618F-4EA1-8F7C-779EBD5451D9}"/>
              </a:ext>
            </a:extLst>
          </p:cNvPr>
          <p:cNvGrpSpPr/>
          <p:nvPr/>
        </p:nvGrpSpPr>
        <p:grpSpPr>
          <a:xfrm>
            <a:off x="5717635" y="2191675"/>
            <a:ext cx="3498602" cy="2031238"/>
            <a:chOff x="5803857" y="3228718"/>
            <a:chExt cx="3960145" cy="1435376"/>
          </a:xfrm>
        </p:grpSpPr>
        <p:sp>
          <p:nvSpPr>
            <p:cNvPr id="3" name="Rectangle: Rounded Corners 2">
              <a:extLst>
                <a:ext uri="{FF2B5EF4-FFF2-40B4-BE49-F238E27FC236}">
                  <a16:creationId xmlns:a16="http://schemas.microsoft.com/office/drawing/2014/main" id="{D898AE3B-DD5A-4FD7-AA5F-4437D681AEF5}"/>
                </a:ext>
              </a:extLst>
            </p:cNvPr>
            <p:cNvSpPr/>
            <p:nvPr/>
          </p:nvSpPr>
          <p:spPr>
            <a:xfrm>
              <a:off x="5803857" y="3228718"/>
              <a:ext cx="3700087" cy="1435376"/>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400">
                  <a:solidFill>
                    <a:schemeClr val="bg1"/>
                  </a:solidFill>
                  <a:latin typeface="Agency FB" panose="020B0503020202020204" pitchFamily="34" charset="0"/>
                </a:rPr>
                <a:t>Stop teaching unimportant stuff in schools, start including important things we would need in life for example finance, bank accounts, how to apply to jobs, taking care of a child, how to buy a house, mortgages. I believe what we learn in school is completely useless and is never used again after. The lack of guidance makes young individuals feel completely lost and not ready for adulthood without knowing these things.</a:t>
              </a:r>
            </a:p>
          </p:txBody>
        </p:sp>
        <p:sp>
          <p:nvSpPr>
            <p:cNvPr id="4" name="Isosceles Triangle 3">
              <a:extLst>
                <a:ext uri="{FF2B5EF4-FFF2-40B4-BE49-F238E27FC236}">
                  <a16:creationId xmlns:a16="http://schemas.microsoft.com/office/drawing/2014/main" id="{D80E4C9E-F2FD-4D43-95C7-FB3783784537}"/>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8" name="Group 7">
            <a:extLst>
              <a:ext uri="{FF2B5EF4-FFF2-40B4-BE49-F238E27FC236}">
                <a16:creationId xmlns:a16="http://schemas.microsoft.com/office/drawing/2014/main" id="{9F6BBC9A-AA9B-4DE6-B7EC-F9C0086799BB}"/>
              </a:ext>
            </a:extLst>
          </p:cNvPr>
          <p:cNvGrpSpPr/>
          <p:nvPr/>
        </p:nvGrpSpPr>
        <p:grpSpPr>
          <a:xfrm flipH="1">
            <a:off x="5701338" y="4508835"/>
            <a:ext cx="3498603" cy="951730"/>
            <a:chOff x="6351623" y="3117152"/>
            <a:chExt cx="3412380" cy="1546942"/>
          </a:xfrm>
        </p:grpSpPr>
        <p:sp>
          <p:nvSpPr>
            <p:cNvPr id="9" name="Rectangle: Rounded Corners 8">
              <a:extLst>
                <a:ext uri="{FF2B5EF4-FFF2-40B4-BE49-F238E27FC236}">
                  <a16:creationId xmlns:a16="http://schemas.microsoft.com/office/drawing/2014/main" id="{7A1E6F17-568F-4E52-AA7B-64D64AE194B7}"/>
                </a:ext>
              </a:extLst>
            </p:cNvPr>
            <p:cNvSpPr/>
            <p:nvPr/>
          </p:nvSpPr>
          <p:spPr>
            <a:xfrm>
              <a:off x="6351623" y="3117152"/>
              <a:ext cx="3152322" cy="1546942"/>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600"/>
                </a:spcBef>
              </a:pPr>
              <a:r>
                <a:rPr lang="en-GB" sz="1400">
                  <a:solidFill>
                    <a:schemeClr val="bg1"/>
                  </a:solidFill>
                  <a:latin typeface="Agency FB" panose="020B0503020202020204" pitchFamily="34" charset="0"/>
                </a:rPr>
                <a:t>I believe that there should be more awareness towards mental health in work places and schools.</a:t>
              </a:r>
            </a:p>
          </p:txBody>
        </p:sp>
        <p:sp>
          <p:nvSpPr>
            <p:cNvPr id="10" name="Isosceles Triangle 9">
              <a:extLst>
                <a:ext uri="{FF2B5EF4-FFF2-40B4-BE49-F238E27FC236}">
                  <a16:creationId xmlns:a16="http://schemas.microsoft.com/office/drawing/2014/main" id="{4CEAE2A1-75E2-4D72-A44E-0D6A578F971F}"/>
                </a:ext>
              </a:extLst>
            </p:cNvPr>
            <p:cNvSpPr/>
            <p:nvPr/>
          </p:nvSpPr>
          <p:spPr>
            <a:xfrm rot="5400000">
              <a:off x="9478979" y="4087027"/>
              <a:ext cx="309989"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11" name="Group 10">
            <a:extLst>
              <a:ext uri="{FF2B5EF4-FFF2-40B4-BE49-F238E27FC236}">
                <a16:creationId xmlns:a16="http://schemas.microsoft.com/office/drawing/2014/main" id="{7B41F51A-1DFA-4758-AB16-D0C2706BFC0A}"/>
              </a:ext>
            </a:extLst>
          </p:cNvPr>
          <p:cNvGrpSpPr/>
          <p:nvPr/>
        </p:nvGrpSpPr>
        <p:grpSpPr>
          <a:xfrm>
            <a:off x="5701339" y="5746487"/>
            <a:ext cx="3514897" cy="933329"/>
            <a:chOff x="5803857" y="3883916"/>
            <a:chExt cx="3960145" cy="780177"/>
          </a:xfrm>
        </p:grpSpPr>
        <p:sp>
          <p:nvSpPr>
            <p:cNvPr id="12" name="Rectangle: Rounded Corners 11">
              <a:extLst>
                <a:ext uri="{FF2B5EF4-FFF2-40B4-BE49-F238E27FC236}">
                  <a16:creationId xmlns:a16="http://schemas.microsoft.com/office/drawing/2014/main" id="{F5E1CD77-8724-48C2-AA82-12400A561D7A}"/>
                </a:ext>
              </a:extLst>
            </p:cNvPr>
            <p:cNvSpPr/>
            <p:nvPr/>
          </p:nvSpPr>
          <p:spPr>
            <a:xfrm>
              <a:off x="5803857" y="3883916"/>
              <a:ext cx="3700087" cy="780177"/>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b"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Agency FB" panose="020B0503020202020204" pitchFamily="34" charset="0"/>
                </a:rPr>
                <a:t>Help people who are feeling low tell someone, </a:t>
              </a:r>
              <a:r>
                <a:rPr lang="en-GB" sz="1400">
                  <a:solidFill>
                    <a:schemeClr val="bg1"/>
                  </a:solidFill>
                  <a:latin typeface="Agency FB" panose="020B0503020202020204" pitchFamily="34" charset="0"/>
                </a:rPr>
                <a:t>  </a:t>
              </a:r>
              <a:r>
                <a:rPr kumimoji="0" lang="en-GB" sz="1400" b="0" i="0" u="none" strike="noStrike" kern="1200" cap="none" spc="0" normalizeH="0" baseline="0" noProof="0">
                  <a:ln>
                    <a:noFill/>
                  </a:ln>
                  <a:solidFill>
                    <a:schemeClr val="bg1"/>
                  </a:solidFill>
                  <a:effectLst/>
                  <a:uLnTx/>
                  <a:uFillTx/>
                  <a:latin typeface="Agency FB" panose="020B0503020202020204" pitchFamily="34" charset="0"/>
                </a:rPr>
                <a:t>because normally they are too scared and don’t    know what to do.</a:t>
              </a:r>
            </a:p>
          </p:txBody>
        </p:sp>
        <p:sp>
          <p:nvSpPr>
            <p:cNvPr id="13" name="Isosceles Triangle 12">
              <a:extLst>
                <a:ext uri="{FF2B5EF4-FFF2-40B4-BE49-F238E27FC236}">
                  <a16:creationId xmlns:a16="http://schemas.microsoft.com/office/drawing/2014/main" id="{98BDE4F3-5E78-4CB9-948D-E70A83976402}"/>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en-GB" sz="1400">
                <a:latin typeface="Agency FB" panose="020B0503020202020204" pitchFamily="34" charset="0"/>
              </a:endParaRPr>
            </a:p>
          </p:txBody>
        </p:sp>
      </p:grpSp>
      <p:sp>
        <p:nvSpPr>
          <p:cNvPr id="15" name="TextBox 14">
            <a:extLst>
              <a:ext uri="{FF2B5EF4-FFF2-40B4-BE49-F238E27FC236}">
                <a16:creationId xmlns:a16="http://schemas.microsoft.com/office/drawing/2014/main" id="{B613E6FC-2192-4670-8003-152EE5D420E9}"/>
              </a:ext>
            </a:extLst>
          </p:cNvPr>
          <p:cNvSpPr txBox="1"/>
          <p:nvPr/>
        </p:nvSpPr>
        <p:spPr>
          <a:xfrm>
            <a:off x="6254170" y="1565275"/>
            <a:ext cx="2411238" cy="338554"/>
          </a:xfrm>
          <a:prstGeom prst="rect">
            <a:avLst/>
          </a:prstGeom>
          <a:noFill/>
        </p:spPr>
        <p:txBody>
          <a:bodyPr wrap="square" rtlCol="0" anchor="ctr">
            <a:spAutoFit/>
          </a:bodyPr>
          <a:lstStyle/>
          <a:p>
            <a:r>
              <a:rPr lang="en-GB" sz="1600" b="1">
                <a:solidFill>
                  <a:srgbClr val="002B45"/>
                </a:solidFill>
                <a:latin typeface="Agency FB" panose="020B0503020202020204" pitchFamily="34" charset="0"/>
              </a:rPr>
              <a:t>WHAT YOUNG PEOPLE TOLD US…</a:t>
            </a:r>
          </a:p>
        </p:txBody>
      </p:sp>
      <p:sp>
        <p:nvSpPr>
          <p:cNvPr id="28" name="Rectangle 27">
            <a:extLst>
              <a:ext uri="{FF2B5EF4-FFF2-40B4-BE49-F238E27FC236}">
                <a16:creationId xmlns:a16="http://schemas.microsoft.com/office/drawing/2014/main" id="{D5CEA1EC-802A-4206-AE88-F2217A92D516}"/>
              </a:ext>
            </a:extLst>
          </p:cNvPr>
          <p:cNvSpPr/>
          <p:nvPr/>
        </p:nvSpPr>
        <p:spPr>
          <a:xfrm>
            <a:off x="0" y="6873730"/>
            <a:ext cx="9906000" cy="109450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Chevron 40">
            <a:extLst>
              <a:ext uri="{FF2B5EF4-FFF2-40B4-BE49-F238E27FC236}">
                <a16:creationId xmlns:a16="http://schemas.microsoft.com/office/drawing/2014/main" id="{0BDF6F98-0E85-4672-B36E-E6E072A925D8}"/>
              </a:ext>
            </a:extLst>
          </p:cNvPr>
          <p:cNvSpPr/>
          <p:nvPr/>
        </p:nvSpPr>
        <p:spPr>
          <a:xfrm rot="16200000">
            <a:off x="1167816" y="5151293"/>
            <a:ext cx="659288" cy="2187168"/>
          </a:xfrm>
          <a:prstGeom prst="chevron">
            <a:avLst>
              <a:gd name="adj" fmla="val 671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Arrow: Chevron 41">
            <a:extLst>
              <a:ext uri="{FF2B5EF4-FFF2-40B4-BE49-F238E27FC236}">
                <a16:creationId xmlns:a16="http://schemas.microsoft.com/office/drawing/2014/main" id="{F5961A4A-6B0A-4AEA-86AF-60B34AE997BD}"/>
              </a:ext>
            </a:extLst>
          </p:cNvPr>
          <p:cNvSpPr/>
          <p:nvPr/>
        </p:nvSpPr>
        <p:spPr>
          <a:xfrm rot="16200000">
            <a:off x="1167816" y="4786104"/>
            <a:ext cx="659288" cy="2187168"/>
          </a:xfrm>
          <a:prstGeom prst="chevron">
            <a:avLst>
              <a:gd name="adj" fmla="val 671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TextBox 44">
            <a:extLst>
              <a:ext uri="{FF2B5EF4-FFF2-40B4-BE49-F238E27FC236}">
                <a16:creationId xmlns:a16="http://schemas.microsoft.com/office/drawing/2014/main" id="{210E676F-F64D-46F5-BCED-93AA72F834B1}"/>
              </a:ext>
            </a:extLst>
          </p:cNvPr>
          <p:cNvSpPr txBox="1"/>
          <p:nvPr/>
        </p:nvSpPr>
        <p:spPr>
          <a:xfrm>
            <a:off x="357254" y="455445"/>
            <a:ext cx="2161169" cy="1077218"/>
          </a:xfrm>
          <a:prstGeom prst="rect">
            <a:avLst/>
          </a:prstGeom>
          <a:noFill/>
        </p:spPr>
        <p:txBody>
          <a:bodyPr wrap="none" rtlCol="0" anchor="t">
            <a:spAutoFit/>
          </a:bodyPr>
          <a:lstStyle/>
          <a:p>
            <a:r>
              <a:rPr lang="en-GB" sz="3200" b="1">
                <a:solidFill>
                  <a:srgbClr val="FF8A03"/>
                </a:solidFill>
                <a:latin typeface="Agency FB" panose="020B0503020202020204" pitchFamily="34" charset="0"/>
              </a:rPr>
              <a:t>INEQUALITY &amp; </a:t>
            </a:r>
          </a:p>
          <a:p>
            <a:r>
              <a:rPr lang="en-GB" sz="3200" b="1">
                <a:solidFill>
                  <a:srgbClr val="FF8A03"/>
                </a:solidFill>
                <a:latin typeface="Agency FB" panose="020B0503020202020204" pitchFamily="34" charset="0"/>
              </a:rPr>
              <a:t>DISPARITY</a:t>
            </a:r>
          </a:p>
        </p:txBody>
      </p:sp>
      <p:sp>
        <p:nvSpPr>
          <p:cNvPr id="46" name="Arrow: Pentagon 45">
            <a:extLst>
              <a:ext uri="{FF2B5EF4-FFF2-40B4-BE49-F238E27FC236}">
                <a16:creationId xmlns:a16="http://schemas.microsoft.com/office/drawing/2014/main" id="{859C9300-FDA0-4606-BC2E-7CE9B8F06D91}"/>
              </a:ext>
            </a:extLst>
          </p:cNvPr>
          <p:cNvSpPr/>
          <p:nvPr/>
        </p:nvSpPr>
        <p:spPr>
          <a:xfrm rot="16200000">
            <a:off x="-519744" y="3640773"/>
            <a:ext cx="4139595"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Overall,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69%</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of young people </a:t>
            </a:r>
          </a:p>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said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Covid</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has had a serious or slight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negative impact</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on their own and family </a:t>
            </a: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Mental Health and Wellbeing.</a:t>
            </a: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47" name="Arrow: Chevron 46">
            <a:extLst>
              <a:ext uri="{FF2B5EF4-FFF2-40B4-BE49-F238E27FC236}">
                <a16:creationId xmlns:a16="http://schemas.microsoft.com/office/drawing/2014/main" id="{C85E1C24-907B-42AD-B1CC-2CF6F6352B0E}"/>
              </a:ext>
            </a:extLst>
          </p:cNvPr>
          <p:cNvSpPr/>
          <p:nvPr/>
        </p:nvSpPr>
        <p:spPr>
          <a:xfrm rot="16200000">
            <a:off x="1209259" y="1642337"/>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8" name="Group 47">
            <a:extLst>
              <a:ext uri="{FF2B5EF4-FFF2-40B4-BE49-F238E27FC236}">
                <a16:creationId xmlns:a16="http://schemas.microsoft.com/office/drawing/2014/main" id="{F2EC569D-34BF-4EB6-BE4C-AF9E81DDDBB6}"/>
              </a:ext>
            </a:extLst>
          </p:cNvPr>
          <p:cNvGrpSpPr/>
          <p:nvPr/>
        </p:nvGrpSpPr>
        <p:grpSpPr>
          <a:xfrm>
            <a:off x="2840634" y="1299021"/>
            <a:ext cx="2294859" cy="5558978"/>
            <a:chOff x="402624" y="1299022"/>
            <a:chExt cx="2294859" cy="5558978"/>
          </a:xfrm>
        </p:grpSpPr>
        <p:sp>
          <p:nvSpPr>
            <p:cNvPr id="49" name="Arrow: Pentagon 48">
              <a:extLst>
                <a:ext uri="{FF2B5EF4-FFF2-40B4-BE49-F238E27FC236}">
                  <a16:creationId xmlns:a16="http://schemas.microsoft.com/office/drawing/2014/main" id="{4B914447-E01B-4ED5-88B5-6F71F7B7FEF5}"/>
                </a:ext>
              </a:extLst>
            </p:cNvPr>
            <p:cNvSpPr/>
            <p:nvPr/>
          </p:nvSpPr>
          <p:spPr>
            <a:xfrm rot="16200000">
              <a:off x="-1096309" y="3064208"/>
              <a:ext cx="5292726"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The young people who were most likely to report any negative impact:</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Were in their early 20s</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Have a disability </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Identified outside of the </a:t>
              </a:r>
              <a:endParaRPr lang="en-GB" sz="1400" b="1">
                <a:solidFill>
                  <a:srgbClr val="FF8A03"/>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male-female binaries</a:t>
              </a:r>
            </a:p>
            <a:p>
              <a:pPr marL="0" marR="0" lvl="0" indent="0" algn="ctr" defTabSz="457200" rtl="0" eaLnBrk="1" fontAlgn="auto" latinLnBrk="0" hangingPunct="1">
                <a:lnSpc>
                  <a:spcPct val="100000"/>
                </a:lnSpc>
                <a:spcAft>
                  <a:spcPts val="0"/>
                </a:spcAft>
                <a:buClrTx/>
                <a:buSzTx/>
                <a:buFontTx/>
                <a:buNone/>
                <a:tabLst/>
                <a:defRPr/>
              </a:pPr>
              <a:r>
                <a:rPr lang="en-GB" sz="1400">
                  <a:solidFill>
                    <a:prstClr val="white"/>
                  </a:solidFill>
                  <a:latin typeface="Agency FB" panose="020B0503020202020204" pitchFamily="34" charset="0"/>
                </a:rPr>
                <a:t>T</a:t>
              </a:r>
              <a:r>
                <a:rPr kumimoji="0" lang="en-GB" sz="1400" i="0" u="none" strike="noStrike" kern="1200" cap="none" spc="0" normalizeH="0" baseline="0" noProof="0" err="1">
                  <a:ln>
                    <a:noFill/>
                  </a:ln>
                  <a:solidFill>
                    <a:prstClr val="white"/>
                  </a:solidFill>
                  <a:effectLst/>
                  <a:uLnTx/>
                  <a:uFillTx/>
                  <a:latin typeface="Agency FB" panose="020B0503020202020204" pitchFamily="34" charset="0"/>
                  <a:ea typeface="+mn-ea"/>
                  <a:cs typeface="+mn-cs"/>
                </a:rPr>
                <a:t>wice</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as many of these young people said Covid had a serious negative impact compared to the male-female binary</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Were Middle Eastern</a:t>
              </a:r>
            </a:p>
            <a:p>
              <a:pPr marL="0" marR="0" lvl="0" indent="0" algn="ctr" defTabSz="457200" rtl="0" eaLnBrk="1" fontAlgn="auto" latinLnBrk="0" hangingPunct="1">
                <a:lnSpc>
                  <a:spcPct val="100000"/>
                </a:lnSpc>
                <a:spcAft>
                  <a:spcPts val="0"/>
                </a:spcAft>
                <a:buClrTx/>
                <a:buSzTx/>
                <a:buFontTx/>
                <a:buNone/>
                <a:tabLst/>
                <a:defRPr/>
              </a:pPr>
              <a:endParaRPr lang="en-GB" sz="1400" b="1">
                <a:solidFill>
                  <a:srgbClr val="FF8A03"/>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endParaRPr>
            </a:p>
          </p:txBody>
        </p:sp>
        <p:sp>
          <p:nvSpPr>
            <p:cNvPr id="50" name="Arrow: Chevron 49">
              <a:extLst>
                <a:ext uri="{FF2B5EF4-FFF2-40B4-BE49-F238E27FC236}">
                  <a16:creationId xmlns:a16="http://schemas.microsoft.com/office/drawing/2014/main" id="{0D184080-81BF-4F16-87C5-42AB84636E8C}"/>
                </a:ext>
              </a:extLst>
            </p:cNvPr>
            <p:cNvSpPr/>
            <p:nvPr/>
          </p:nvSpPr>
          <p:spPr>
            <a:xfrm rot="16200000">
              <a:off x="1209260" y="492386"/>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7770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D2F79F4-011C-46DE-9C39-DE69ED067D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84" r="30068"/>
          <a:stretch/>
        </p:blipFill>
        <p:spPr bwMode="auto">
          <a:xfrm>
            <a:off x="495300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396BE72-BC1E-4E27-95D8-B05CEBCF1890}"/>
              </a:ext>
            </a:extLst>
          </p:cNvPr>
          <p:cNvSpPr/>
          <p:nvPr/>
        </p:nvSpPr>
        <p:spPr>
          <a:xfrm>
            <a:off x="-1" y="0"/>
            <a:ext cx="5333559"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13BB044-F98A-4626-B008-8C81A0285A1C}"/>
              </a:ext>
            </a:extLst>
          </p:cNvPr>
          <p:cNvSpPr txBox="1"/>
          <p:nvPr/>
        </p:nvSpPr>
        <p:spPr>
          <a:xfrm>
            <a:off x="139389" y="202396"/>
            <a:ext cx="3783408" cy="892552"/>
          </a:xfrm>
          <a:prstGeom prst="rect">
            <a:avLst/>
          </a:prstGeom>
          <a:noFill/>
        </p:spPr>
        <p:txBody>
          <a:bodyPr wrap="none" rtlCol="0">
            <a:spAutoFit/>
          </a:bodyPr>
          <a:lstStyle/>
          <a:p>
            <a:r>
              <a:rPr lang="en-GB" sz="2000" b="1">
                <a:solidFill>
                  <a:srgbClr val="FF8A03"/>
                </a:solidFill>
                <a:latin typeface="Agency FB" panose="020B0503020202020204" pitchFamily="34" charset="0"/>
              </a:rPr>
              <a:t>KEY THEME</a:t>
            </a:r>
          </a:p>
          <a:p>
            <a:r>
              <a:rPr lang="en-GB" sz="3200" b="1">
                <a:solidFill>
                  <a:schemeClr val="bg1"/>
                </a:solidFill>
                <a:latin typeface="Agency FB" panose="020B0503020202020204" pitchFamily="34" charset="0"/>
              </a:rPr>
              <a:t>MENTAL HEALTH SUPPORT</a:t>
            </a:r>
          </a:p>
        </p:txBody>
      </p:sp>
      <p:sp>
        <p:nvSpPr>
          <p:cNvPr id="17" name="TextBox 16">
            <a:extLst>
              <a:ext uri="{FF2B5EF4-FFF2-40B4-BE49-F238E27FC236}">
                <a16:creationId xmlns:a16="http://schemas.microsoft.com/office/drawing/2014/main" id="{54046864-752E-4628-8E3E-6A0D9A88CE9B}"/>
              </a:ext>
            </a:extLst>
          </p:cNvPr>
          <p:cNvSpPr txBox="1"/>
          <p:nvPr/>
        </p:nvSpPr>
        <p:spPr>
          <a:xfrm>
            <a:off x="137845" y="1207145"/>
            <a:ext cx="4953000" cy="5078313"/>
          </a:xfrm>
          <a:prstGeom prst="rect">
            <a:avLst/>
          </a:prstGeom>
          <a:noFill/>
        </p:spPr>
        <p:txBody>
          <a:bodyPr wrap="square" rtlCol="0">
            <a:spAutoFit/>
          </a:bodyPr>
          <a:lstStyle/>
          <a:p>
            <a:pPr algn="just">
              <a:spcBef>
                <a:spcPts val="600"/>
              </a:spcBef>
            </a:pPr>
            <a:r>
              <a:rPr lang="en-GB" sz="1400">
                <a:solidFill>
                  <a:schemeClr val="bg1"/>
                </a:solidFill>
                <a:latin typeface="Agency FB" panose="020B0503020202020204" pitchFamily="34" charset="0"/>
              </a:rPr>
              <a:t>We know that most people’s mental health has suffered as a result of Covid, but in particular the mental health of children and young people.  Isolation, constant changes in education and other factors such as family finances have led to more and more young people feeling anxious. Requests for mental health support have increased and for those who have accessed support services (such as CAMHS) there were concerns that waiting lists were too long, and their needs were not always met.</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Young people told us about the opportunity that the pandemic gave them to focus more on their mental health and the mental health of others. They told us how they had had the time to practice mindfulness, exercise more, take up new hobbies and help others around them. They also spoke about the importance of speaking openly and early about mental health concerns. By creating an open culture, they feel comfortable to talk about their problems with others they trust.</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b="1">
                <a:solidFill>
                  <a:srgbClr val="FF8A03"/>
                </a:solidFill>
                <a:latin typeface="Agency FB" panose="020B0503020202020204" pitchFamily="34" charset="0"/>
              </a:rPr>
              <a:t>By providing better mental health education and support in schools, young people felt that most problems could be tackled at an early stage.  </a:t>
            </a:r>
            <a:r>
              <a:rPr lang="en-GB" sz="1400">
                <a:solidFill>
                  <a:schemeClr val="bg1"/>
                </a:solidFill>
                <a:latin typeface="Agency FB" panose="020B0503020202020204" pitchFamily="34" charset="0"/>
              </a:rPr>
              <a:t>By teaching children in primary school techniques to manage their own mental wellbeing we could reduce the number of people who require more intensive support later in life.</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However, there is also a need to increase the amount of mental health support available for young people, and make it more accessible.</a:t>
            </a:r>
          </a:p>
        </p:txBody>
      </p:sp>
      <p:pic>
        <p:nvPicPr>
          <p:cNvPr id="3" name="Picture 2" descr="A picture containing person, indoor, dark, staring&#10;&#10;Description automatically generated">
            <a:extLst>
              <a:ext uri="{FF2B5EF4-FFF2-40B4-BE49-F238E27FC236}">
                <a16:creationId xmlns:a16="http://schemas.microsoft.com/office/drawing/2014/main" id="{B1597076-9536-4055-B254-A2B9E7BF2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559" y="0"/>
            <a:ext cx="4572441" cy="6858000"/>
          </a:xfrm>
          <a:prstGeom prst="rect">
            <a:avLst/>
          </a:prstGeom>
        </p:spPr>
      </p:pic>
    </p:spTree>
    <p:extLst>
      <p:ext uri="{BB962C8B-B14F-4D97-AF65-F5344CB8AC3E}">
        <p14:creationId xmlns:p14="http://schemas.microsoft.com/office/powerpoint/2010/main" val="261052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29CF98-2C5C-406F-BECB-EDD68D885BD6}"/>
              </a:ext>
            </a:extLst>
          </p:cNvPr>
          <p:cNvSpPr/>
          <p:nvPr/>
        </p:nvSpPr>
        <p:spPr>
          <a:xfrm>
            <a:off x="0" y="0"/>
            <a:ext cx="9906000" cy="1409582"/>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5E1F3D-F10D-428C-88D8-B05EB90E869E}"/>
              </a:ext>
            </a:extLst>
          </p:cNvPr>
          <p:cNvSpPr txBox="1"/>
          <p:nvPr/>
        </p:nvSpPr>
        <p:spPr>
          <a:xfrm>
            <a:off x="694471" y="18361"/>
            <a:ext cx="8517075" cy="1292662"/>
          </a:xfrm>
          <a:prstGeom prst="rect">
            <a:avLst/>
          </a:prstGeom>
          <a:noFill/>
        </p:spPr>
        <p:txBody>
          <a:bodyPr vert="horz" wrap="none" rtlCol="0">
            <a:spAutoFit/>
          </a:bodyPr>
          <a:lstStyle/>
          <a:p>
            <a:pPr algn="ctr"/>
            <a:r>
              <a:rPr lang="en-GB" sz="6000" b="1">
                <a:solidFill>
                  <a:schemeClr val="bg1"/>
                </a:solidFill>
                <a:latin typeface="Agency FB" panose="020B0503020202020204" pitchFamily="34" charset="0"/>
              </a:rPr>
              <a:t>TASKFORCE RECOMMENDATIONS</a:t>
            </a:r>
          </a:p>
          <a:p>
            <a:pPr algn="ctr"/>
            <a:r>
              <a:rPr lang="en-GB" b="1">
                <a:solidFill>
                  <a:schemeClr val="bg1"/>
                </a:solidFill>
                <a:latin typeface="Agency FB" panose="020B0503020202020204" pitchFamily="34" charset="0"/>
              </a:rPr>
              <a:t>TO ADDRESS YOUNG PEOPLE’S CONCERNS AROUND MENTAL HEALTH SUPPORT IN THE BOROUGH</a:t>
            </a:r>
          </a:p>
        </p:txBody>
      </p:sp>
      <p:sp>
        <p:nvSpPr>
          <p:cNvPr id="24" name="Rectangle 23">
            <a:extLst>
              <a:ext uri="{FF2B5EF4-FFF2-40B4-BE49-F238E27FC236}">
                <a16:creationId xmlns:a16="http://schemas.microsoft.com/office/drawing/2014/main" id="{DE28DA64-F225-4B57-9BEA-052C5F3CA04A}"/>
              </a:ext>
            </a:extLst>
          </p:cNvPr>
          <p:cNvSpPr/>
          <p:nvPr/>
        </p:nvSpPr>
        <p:spPr>
          <a:xfrm>
            <a:off x="4953000" y="1409582"/>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26B64CC-1C2C-431F-90A6-5DC0961B70B3}"/>
              </a:ext>
            </a:extLst>
          </p:cNvPr>
          <p:cNvSpPr/>
          <p:nvPr/>
        </p:nvSpPr>
        <p:spPr>
          <a:xfrm>
            <a:off x="0" y="4139964"/>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C26EE84-999B-4153-ACE2-BC5E31FC9A28}"/>
              </a:ext>
            </a:extLst>
          </p:cNvPr>
          <p:cNvSpPr txBox="1"/>
          <p:nvPr/>
        </p:nvSpPr>
        <p:spPr>
          <a:xfrm>
            <a:off x="161945" y="1563874"/>
            <a:ext cx="4603486" cy="2246769"/>
          </a:xfrm>
          <a:prstGeom prst="rect">
            <a:avLst/>
          </a:prstGeom>
          <a:noFill/>
        </p:spPr>
        <p:txBody>
          <a:bodyPr wrap="square" rtlCol="0">
            <a:spAutoFit/>
          </a:bodyPr>
          <a:lstStyle/>
          <a:p>
            <a:r>
              <a:rPr lang="en-GB" b="1">
                <a:solidFill>
                  <a:srgbClr val="FF8A03"/>
                </a:solidFill>
                <a:latin typeface="Agency FB" panose="020B0503020202020204" pitchFamily="34" charset="0"/>
              </a:rPr>
              <a:t>ENCOURAGE SCHOOL CHECK-IN SESSIONS</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We should encourage sessions in schools (e.g. form time) dedicated to having a thorough check in with students to talk through and help destigmatise the issues. From that point onwards young people who indicate (either explicitly or implicitly) that they need more help can be referred on to properly trained mental health professionals working in schools. We also need to improve the preventative interventions in school – perhaps led by young people sharing their own experiences.</a:t>
            </a:r>
          </a:p>
        </p:txBody>
      </p:sp>
      <p:sp>
        <p:nvSpPr>
          <p:cNvPr id="27" name="TextBox 26">
            <a:extLst>
              <a:ext uri="{FF2B5EF4-FFF2-40B4-BE49-F238E27FC236}">
                <a16:creationId xmlns:a16="http://schemas.microsoft.com/office/drawing/2014/main" id="{4F4B6260-3A5B-475F-88B1-C6AF877C9BED}"/>
              </a:ext>
            </a:extLst>
          </p:cNvPr>
          <p:cNvSpPr txBox="1"/>
          <p:nvPr/>
        </p:nvSpPr>
        <p:spPr>
          <a:xfrm>
            <a:off x="5114945" y="4389175"/>
            <a:ext cx="4613031" cy="1738938"/>
          </a:xfrm>
          <a:prstGeom prst="rect">
            <a:avLst/>
          </a:prstGeom>
          <a:noFill/>
        </p:spPr>
        <p:txBody>
          <a:bodyPr wrap="square" rtlCol="0">
            <a:spAutoFit/>
          </a:bodyPr>
          <a:lstStyle/>
          <a:p>
            <a:r>
              <a:rPr lang="en-GB" b="1">
                <a:solidFill>
                  <a:srgbClr val="FF8A03"/>
                </a:solidFill>
                <a:latin typeface="Agency FB" panose="020B0503020202020204" pitchFamily="34" charset="0"/>
              </a:rPr>
              <a:t>INCREASE &amp; IMPROVE CAMHS CONSULTATIONS</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The council should invest in increasing CAMHS consultations with young people to make the service more approachable and relatable for young people. Young people often experience long waiting lists, or are discharged before they are ready.  CAMHS needs to provide more holistic support for young people which is understanding of, and tailored to their individual needs.</a:t>
            </a:r>
          </a:p>
        </p:txBody>
      </p:sp>
      <p:sp>
        <p:nvSpPr>
          <p:cNvPr id="28" name="TextBox 27">
            <a:extLst>
              <a:ext uri="{FF2B5EF4-FFF2-40B4-BE49-F238E27FC236}">
                <a16:creationId xmlns:a16="http://schemas.microsoft.com/office/drawing/2014/main" id="{70640291-BC5B-4C82-AA4E-0CF9EE0A8993}"/>
              </a:ext>
            </a:extLst>
          </p:cNvPr>
          <p:cNvSpPr txBox="1"/>
          <p:nvPr/>
        </p:nvSpPr>
        <p:spPr>
          <a:xfrm>
            <a:off x="161945" y="4389175"/>
            <a:ext cx="4603486" cy="2077492"/>
          </a:xfrm>
          <a:prstGeom prst="rect">
            <a:avLst/>
          </a:prstGeom>
          <a:noFill/>
        </p:spPr>
        <p:txBody>
          <a:bodyPr wrap="square" rtlCol="0">
            <a:spAutoFit/>
          </a:bodyPr>
          <a:lstStyle/>
          <a:p>
            <a:r>
              <a:rPr lang="en-GB" b="1">
                <a:solidFill>
                  <a:srgbClr val="FF8A03"/>
                </a:solidFill>
                <a:latin typeface="Agency FB" panose="020B0503020202020204" pitchFamily="34" charset="0"/>
              </a:rPr>
              <a:t>PROMOTE MENTAL HEALTH APPS</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We need to raise awareness and encourage take up of apps / websites such as </a:t>
            </a:r>
            <a:r>
              <a:rPr lang="en-GB" sz="1400" err="1">
                <a:solidFill>
                  <a:schemeClr val="bg1"/>
                </a:solidFill>
                <a:latin typeface="Agency FB" panose="020B0503020202020204" pitchFamily="34" charset="0"/>
              </a:rPr>
              <a:t>Kooth</a:t>
            </a:r>
            <a:r>
              <a:rPr lang="en-GB" sz="1400">
                <a:solidFill>
                  <a:schemeClr val="bg1"/>
                </a:solidFill>
                <a:latin typeface="Agency FB" panose="020B0503020202020204" pitchFamily="34" charset="0"/>
              </a:rPr>
              <a:t>, SPOKE, Calm, Thrive and </a:t>
            </a:r>
            <a:r>
              <a:rPr lang="en-GB" sz="1400" err="1">
                <a:solidFill>
                  <a:schemeClr val="bg1"/>
                </a:solidFill>
                <a:latin typeface="Agency FB" panose="020B0503020202020204" pitchFamily="34" charset="0"/>
              </a:rPr>
              <a:t>MindMoose</a:t>
            </a:r>
            <a:r>
              <a:rPr lang="en-GB" sz="1400">
                <a:solidFill>
                  <a:schemeClr val="bg1"/>
                </a:solidFill>
                <a:latin typeface="Agency FB" panose="020B0503020202020204" pitchFamily="34" charset="0"/>
              </a:rPr>
              <a:t>.  This would allow young people 24-7 access to support and guidance.  By encouraging teachers and parents to use them too, it promotes better mental health for all and helps families open up to each other about their own mental wellbeing.</a:t>
            </a:r>
          </a:p>
          <a:p>
            <a:pPr>
              <a:spcBef>
                <a:spcPts val="600"/>
              </a:spcBef>
            </a:pPr>
            <a:endParaRPr lang="en-GB" sz="1200">
              <a:solidFill>
                <a:schemeClr val="bg1"/>
              </a:solidFill>
            </a:endParaRPr>
          </a:p>
        </p:txBody>
      </p:sp>
      <p:sp>
        <p:nvSpPr>
          <p:cNvPr id="29" name="TextBox 28">
            <a:extLst>
              <a:ext uri="{FF2B5EF4-FFF2-40B4-BE49-F238E27FC236}">
                <a16:creationId xmlns:a16="http://schemas.microsoft.com/office/drawing/2014/main" id="{EC2ED8DD-480E-454B-BC47-EDC5A825D61C}"/>
              </a:ext>
            </a:extLst>
          </p:cNvPr>
          <p:cNvSpPr txBox="1"/>
          <p:nvPr/>
        </p:nvSpPr>
        <p:spPr>
          <a:xfrm>
            <a:off x="5114944" y="1563874"/>
            <a:ext cx="4613031" cy="2031325"/>
          </a:xfrm>
          <a:prstGeom prst="rect">
            <a:avLst/>
          </a:prstGeom>
          <a:noFill/>
        </p:spPr>
        <p:txBody>
          <a:bodyPr wrap="square" rtlCol="0">
            <a:spAutoFit/>
          </a:bodyPr>
          <a:lstStyle/>
          <a:p>
            <a:r>
              <a:rPr lang="en-GB" b="1">
                <a:solidFill>
                  <a:srgbClr val="FF8A03"/>
                </a:solidFill>
                <a:latin typeface="Agency FB" panose="020B0503020202020204" pitchFamily="34" charset="0"/>
              </a:rPr>
              <a:t>DIVERSIFY MENTAL HEALTH SUPPORT WORKERS</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We need to diversify mental health support workers, and if they're working with young people, try and get them as young as possible, because the relatability of experience is key. Local workers could also go and talk to their respective communities to ensure they understand the backgrounds and experiences of the young people they are working with.  It is important that young people have role models who are representative of them.</a:t>
            </a:r>
          </a:p>
        </p:txBody>
      </p:sp>
    </p:spTree>
    <p:extLst>
      <p:ext uri="{BB962C8B-B14F-4D97-AF65-F5344CB8AC3E}">
        <p14:creationId xmlns:p14="http://schemas.microsoft.com/office/powerpoint/2010/main" val="230398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235BD-E3DC-455F-A88B-F9B9C08B1F30}"/>
              </a:ext>
            </a:extLst>
          </p:cNvPr>
          <p:cNvSpPr/>
          <p:nvPr/>
        </p:nvSpPr>
        <p:spPr>
          <a:xfrm>
            <a:off x="6196613" y="0"/>
            <a:ext cx="3709385"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endParaRPr lang="en-GB" sz="1246">
              <a:solidFill>
                <a:prstClr val="white"/>
              </a:solidFill>
              <a:latin typeface="Calibri" panose="020F0502020204030204"/>
            </a:endParaRPr>
          </a:p>
        </p:txBody>
      </p:sp>
      <p:sp>
        <p:nvSpPr>
          <p:cNvPr id="10" name="TextBox 9">
            <a:extLst>
              <a:ext uri="{FF2B5EF4-FFF2-40B4-BE49-F238E27FC236}">
                <a16:creationId xmlns:a16="http://schemas.microsoft.com/office/drawing/2014/main" id="{EEC08EBC-3BDA-4B5B-BD0B-28A847CF33A1}"/>
              </a:ext>
            </a:extLst>
          </p:cNvPr>
          <p:cNvSpPr txBox="1"/>
          <p:nvPr/>
        </p:nvSpPr>
        <p:spPr>
          <a:xfrm>
            <a:off x="6340640" y="286447"/>
            <a:ext cx="3421330" cy="6463308"/>
          </a:xfrm>
          <a:prstGeom prst="rect">
            <a:avLst/>
          </a:prstGeom>
          <a:noFill/>
        </p:spPr>
        <p:txBody>
          <a:bodyPr wrap="square">
            <a:spAutoFit/>
          </a:bodyPr>
          <a:lstStyle/>
          <a:p>
            <a:pPr algn="just">
              <a:spcBef>
                <a:spcPts val="600"/>
              </a:spcBef>
            </a:pPr>
            <a:r>
              <a:rPr lang="en-GB" sz="1100">
                <a:solidFill>
                  <a:schemeClr val="bg1"/>
                </a:solidFill>
                <a:effectLst/>
                <a:latin typeface="Agency FB" panose="020B0503020202020204" pitchFamily="34" charset="0"/>
                <a:ea typeface="Times New Roman" panose="02020603050405020304" pitchFamily="18" charset="0"/>
              </a:rPr>
              <a:t>As a Council, we are committed to ensuring that young people across Waltham Forest have everything they need to make the best possible start in life. The Big Youth Conversation is a crucial part of making this a reality, ensuring the voices of young people across the borough are heard by the council and help inform our decisions and priorities.</a:t>
            </a:r>
            <a:endParaRPr lang="en-GB" sz="1100">
              <a:solidFill>
                <a:schemeClr val="bg1"/>
              </a:solidFill>
              <a:effectLst/>
              <a:latin typeface="Agency FB" panose="020B0503020202020204" pitchFamily="34" charset="0"/>
              <a:ea typeface="Calibri" panose="020F0502020204030204" pitchFamily="34" charset="0"/>
            </a:endParaRPr>
          </a:p>
          <a:p>
            <a:pPr algn="just">
              <a:spcBef>
                <a:spcPts val="600"/>
              </a:spcBef>
            </a:pPr>
            <a:r>
              <a:rPr lang="en-GB" sz="1100">
                <a:solidFill>
                  <a:schemeClr val="bg1"/>
                </a:solidFill>
                <a:effectLst/>
                <a:latin typeface="Agency FB" panose="020B0503020202020204" pitchFamily="34" charset="0"/>
                <a:ea typeface="Times New Roman" panose="02020603050405020304" pitchFamily="18" charset="0"/>
              </a:rPr>
              <a:t> </a:t>
            </a:r>
            <a:endParaRPr lang="en-GB" sz="800">
              <a:solidFill>
                <a:schemeClr val="bg1"/>
              </a:solidFill>
              <a:effectLst/>
              <a:latin typeface="Agency FB" panose="020B0503020202020204" pitchFamily="34" charset="0"/>
              <a:ea typeface="Calibri" panose="020F0502020204030204" pitchFamily="34" charset="0"/>
            </a:endParaRPr>
          </a:p>
          <a:p>
            <a:pPr algn="just">
              <a:spcBef>
                <a:spcPts val="600"/>
              </a:spcBef>
            </a:pPr>
            <a:r>
              <a:rPr lang="en-GB" sz="1100">
                <a:solidFill>
                  <a:schemeClr val="bg1"/>
                </a:solidFill>
                <a:effectLst/>
                <a:latin typeface="Agency FB" panose="020B0503020202020204" pitchFamily="34" charset="0"/>
                <a:ea typeface="Times New Roman" panose="02020603050405020304" pitchFamily="18" charset="0"/>
              </a:rPr>
              <a:t>At no time has this been more important than coming out of Covid-19, which brought real disruption and challenges for young people of all ages in Waltham Forest. This year’s Big Youth conversation has provided a timely opportunity to understand how young people’s views and concerns have evolved as a result.</a:t>
            </a:r>
          </a:p>
          <a:p>
            <a:pPr algn="just">
              <a:spcBef>
                <a:spcPts val="600"/>
              </a:spcBef>
            </a:pPr>
            <a:endParaRPr lang="en-GB" sz="800">
              <a:solidFill>
                <a:schemeClr val="bg1"/>
              </a:solidFill>
              <a:latin typeface="Agency FB" panose="020B0503020202020204" pitchFamily="34" charset="0"/>
              <a:ea typeface="Calibri" panose="020F0502020204030204" pitchFamily="34" charset="0"/>
            </a:endParaRPr>
          </a:p>
          <a:p>
            <a:pPr marL="0" marR="0" lvl="0" indent="0" algn="just" defTabSz="457200" rtl="0" eaLnBrk="1" fontAlgn="auto" latinLnBrk="0" hangingPunct="1">
              <a:spcBef>
                <a:spcPts val="60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gency FB" panose="020B0503020202020204" pitchFamily="34" charset="0"/>
                <a:ea typeface="Times New Roman" panose="02020603050405020304" pitchFamily="18" charset="0"/>
                <a:cs typeface="+mn-cs"/>
              </a:rPr>
              <a:t>It was fantastic to see so many young people reached as part of the conversation this year, with over 1400 taking park from across Waltham Forest. Their input and engagement highlighted a number of key areas for us to pick up on in our work as a council and with partners, including around personal safety and inequalities, mental health support, action on the climate emergency and how we can do more to bring young people’s voices into the heart of our decision making.</a:t>
            </a:r>
            <a:endParaRPr kumimoji="0" lang="en-GB" sz="1100" b="0" i="0" u="none" strike="noStrike" kern="1200" cap="none" spc="0" normalizeH="0" baseline="0" noProof="0">
              <a:ln>
                <a:noFill/>
              </a:ln>
              <a:solidFill>
                <a:prstClr val="white"/>
              </a:solidFill>
              <a:effectLst/>
              <a:uLnTx/>
              <a:uFillTx/>
              <a:latin typeface="Agency FB" panose="020B0503020202020204" pitchFamily="34" charset="0"/>
              <a:ea typeface="Calibri" panose="020F0502020204030204" pitchFamily="34" charset="0"/>
              <a:cs typeface="+mn-cs"/>
            </a:endParaRPr>
          </a:p>
          <a:p>
            <a:pPr marL="0" marR="0" lvl="0" indent="0" algn="just" defTabSz="457200" rtl="0" eaLnBrk="1" fontAlgn="auto" latinLnBrk="0" hangingPunct="1">
              <a:spcBef>
                <a:spcPts val="60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gency FB" panose="020B0503020202020204" pitchFamily="34" charset="0"/>
                <a:ea typeface="Times New Roman" panose="02020603050405020304" pitchFamily="18" charset="0"/>
                <a:cs typeface="+mn-cs"/>
              </a:rPr>
              <a:t> </a:t>
            </a:r>
            <a:endParaRPr kumimoji="0" lang="en-GB" sz="800" b="0" i="0" u="none" strike="noStrike" kern="1200" cap="none" spc="0" normalizeH="0" baseline="0" noProof="0">
              <a:ln>
                <a:noFill/>
              </a:ln>
              <a:solidFill>
                <a:prstClr val="white"/>
              </a:solidFill>
              <a:effectLst/>
              <a:uLnTx/>
              <a:uFillTx/>
              <a:latin typeface="Agency FB" panose="020B0503020202020204" pitchFamily="34" charset="0"/>
              <a:ea typeface="Times New Roman" panose="02020603050405020304" pitchFamily="18" charset="0"/>
              <a:cs typeface="+mn-cs"/>
            </a:endParaRPr>
          </a:p>
          <a:p>
            <a:pPr marL="0" marR="0" lvl="0" indent="0" algn="just" defTabSz="457200" rtl="0" eaLnBrk="1" fontAlgn="auto" latinLnBrk="0" hangingPunct="1">
              <a:spcBef>
                <a:spcPts val="60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gency FB" panose="020B0503020202020204" pitchFamily="34" charset="0"/>
                <a:ea typeface="Times New Roman" panose="02020603050405020304" pitchFamily="18" charset="0"/>
                <a:cs typeface="+mn-cs"/>
              </a:rPr>
              <a:t>Its great to be able to set out as part of this report some of the action we have taken off the bank of the 2019 report, and as Cabinet member for Children and Young people I’ll be making sure that as a council we reflect and act on what our young people are telling us as part of this year’s conversation.</a:t>
            </a:r>
          </a:p>
          <a:p>
            <a:pPr marL="0" marR="0" lvl="0" indent="0" algn="just" defTabSz="457200" rtl="0" eaLnBrk="1" fontAlgn="auto" latinLnBrk="0" hangingPunct="1">
              <a:spcBef>
                <a:spcPts val="600"/>
              </a:spcBef>
              <a:spcAft>
                <a:spcPts val="0"/>
              </a:spcAft>
              <a:buClrTx/>
              <a:buSzTx/>
              <a:buFontTx/>
              <a:buNone/>
              <a:tabLst/>
              <a:defRPr/>
            </a:pPr>
            <a:endParaRPr lang="en-GB" sz="800">
              <a:solidFill>
                <a:prstClr val="white"/>
              </a:solidFill>
              <a:latin typeface="Agency FB" panose="020B0503020202020204" pitchFamily="34" charset="0"/>
              <a:ea typeface="Times New Roman" panose="02020603050405020304" pitchFamily="18" charset="0"/>
            </a:endParaRPr>
          </a:p>
          <a:p>
            <a:pPr algn="just">
              <a:spcBef>
                <a:spcPts val="600"/>
              </a:spcBef>
              <a:defRPr/>
            </a:pPr>
            <a:r>
              <a:rPr kumimoji="0" lang="en-GB" sz="1100" b="0" i="0" u="none" strike="noStrike" kern="1200" cap="none" spc="0" normalizeH="0" baseline="0" noProof="0">
                <a:ln>
                  <a:noFill/>
                </a:ln>
                <a:solidFill>
                  <a:prstClr val="white"/>
                </a:solidFill>
                <a:effectLst/>
                <a:uLnTx/>
                <a:uFillTx/>
                <a:latin typeface="Agency FB" panose="020B0503020202020204" pitchFamily="34" charset="0"/>
                <a:ea typeface="Times New Roman" panose="02020603050405020304" pitchFamily="18" charset="0"/>
                <a:cs typeface="+mn-cs"/>
              </a:rPr>
              <a:t>I want to pay a big thanks to everyone who took the time to be involved in this year’s Big Conversation and made it such a success, and look forward to carrying on the conversation over the course of 2022.</a:t>
            </a:r>
          </a:p>
          <a:p>
            <a:pPr algn="r" defTabSz="316520"/>
            <a:endParaRPr lang="en-GB" sz="1100">
              <a:solidFill>
                <a:prstClr val="white"/>
              </a:solidFill>
              <a:latin typeface="Agency FB" panose="020B0503020202020204" pitchFamily="34" charset="0"/>
            </a:endParaRPr>
          </a:p>
          <a:p>
            <a:pPr algn="r" defTabSz="316520"/>
            <a:endParaRPr lang="en-GB" sz="1100">
              <a:solidFill>
                <a:prstClr val="white"/>
              </a:solidFill>
              <a:latin typeface="Agency FB" panose="020B0503020202020204" pitchFamily="34" charset="0"/>
            </a:endParaRPr>
          </a:p>
          <a:p>
            <a:pPr defTabSz="316520"/>
            <a:r>
              <a:rPr lang="en-GB" sz="1100" b="1">
                <a:solidFill>
                  <a:schemeClr val="bg1"/>
                </a:solidFill>
                <a:latin typeface="Agency FB" panose="020B0503020202020204" pitchFamily="34" charset="0"/>
              </a:rPr>
              <a:t>		</a:t>
            </a:r>
            <a:r>
              <a:rPr lang="en-GB" sz="1100" b="1">
                <a:solidFill>
                  <a:srgbClr val="FF8A03"/>
                </a:solidFill>
                <a:latin typeface="Agency FB" panose="020B0503020202020204" pitchFamily="34" charset="0"/>
              </a:rPr>
              <a:t>Cllr Alistair Strathern</a:t>
            </a:r>
          </a:p>
          <a:p>
            <a:pPr defTabSz="316520"/>
            <a:r>
              <a:rPr lang="en-GB" sz="1100">
                <a:solidFill>
                  <a:schemeClr val="bg1"/>
                </a:solidFill>
                <a:latin typeface="Agency FB" panose="020B0503020202020204" pitchFamily="34" charset="0"/>
              </a:rPr>
              <a:t>		Cabinet Member for Children &amp; Young People </a:t>
            </a:r>
          </a:p>
          <a:p>
            <a:pPr defTabSz="316520"/>
            <a:r>
              <a:rPr lang="en-GB" sz="1100">
                <a:solidFill>
                  <a:schemeClr val="bg1"/>
                </a:solidFill>
                <a:latin typeface="Agency FB" panose="020B0503020202020204" pitchFamily="34" charset="0"/>
              </a:rPr>
              <a:t>		Waltham Forest Council</a:t>
            </a:r>
          </a:p>
        </p:txBody>
      </p:sp>
      <p:sp>
        <p:nvSpPr>
          <p:cNvPr id="2" name="TextBox 1">
            <a:extLst>
              <a:ext uri="{FF2B5EF4-FFF2-40B4-BE49-F238E27FC236}">
                <a16:creationId xmlns:a16="http://schemas.microsoft.com/office/drawing/2014/main" id="{C89CE24A-8893-4694-BEBB-BED7234AA02E}"/>
              </a:ext>
            </a:extLst>
          </p:cNvPr>
          <p:cNvSpPr txBox="1"/>
          <p:nvPr/>
        </p:nvSpPr>
        <p:spPr>
          <a:xfrm>
            <a:off x="216736" y="286447"/>
            <a:ext cx="5835849" cy="1200329"/>
          </a:xfrm>
          <a:prstGeom prst="rect">
            <a:avLst/>
          </a:prstGeom>
          <a:noFill/>
        </p:spPr>
        <p:txBody>
          <a:bodyPr wrap="square" rtlCol="0">
            <a:spAutoFit/>
          </a:bodyPr>
          <a:lstStyle/>
          <a:p>
            <a:pPr defTabSz="316520"/>
            <a:r>
              <a:rPr lang="en-GB" sz="3600" b="1">
                <a:solidFill>
                  <a:srgbClr val="FF8A03"/>
                </a:solidFill>
                <a:latin typeface="Agency FB" panose="020B0503020202020204" pitchFamily="34" charset="0"/>
              </a:rPr>
              <a:t>WELCOME TO THE </a:t>
            </a:r>
          </a:p>
          <a:p>
            <a:pPr defTabSz="316520"/>
            <a:r>
              <a:rPr lang="en-GB" sz="3600" b="1">
                <a:solidFill>
                  <a:srgbClr val="FF8A03"/>
                </a:solidFill>
                <a:latin typeface="Agency FB" panose="020B0503020202020204" pitchFamily="34" charset="0"/>
              </a:rPr>
              <a:t>BIG YOUTH CONVERSATION 2021</a:t>
            </a:r>
          </a:p>
        </p:txBody>
      </p:sp>
      <p:sp>
        <p:nvSpPr>
          <p:cNvPr id="19" name="TextBox 18">
            <a:extLst>
              <a:ext uri="{FF2B5EF4-FFF2-40B4-BE49-F238E27FC236}">
                <a16:creationId xmlns:a16="http://schemas.microsoft.com/office/drawing/2014/main" id="{69FD58FC-1C3A-4D59-8C29-306D4A58B28A}"/>
              </a:ext>
            </a:extLst>
          </p:cNvPr>
          <p:cNvSpPr txBox="1"/>
          <p:nvPr/>
        </p:nvSpPr>
        <p:spPr>
          <a:xfrm>
            <a:off x="216736" y="1560918"/>
            <a:ext cx="5835849" cy="4979825"/>
          </a:xfrm>
          <a:prstGeom prst="rect">
            <a:avLst/>
          </a:prstGeom>
          <a:noFill/>
        </p:spPr>
        <p:txBody>
          <a:bodyPr wrap="square">
            <a:spAutoFit/>
          </a:bodyPr>
          <a:lstStyle/>
          <a:p>
            <a:pPr algn="just">
              <a:lnSpc>
                <a:spcPct val="106000"/>
              </a:lnSpc>
              <a:spcBef>
                <a:spcPts val="600"/>
              </a:spcBef>
              <a:spcAft>
                <a:spcPts val="800"/>
              </a:spcAft>
            </a:pPr>
            <a:r>
              <a:rPr lang="en-GB" sz="1100">
                <a:effectLst/>
                <a:latin typeface="Agency FB" panose="020B0503020202020204" pitchFamily="34" charset="0"/>
                <a:ea typeface="Calibri" panose="020F0502020204030204" pitchFamily="34" charset="0"/>
              </a:rPr>
              <a:t>Young people can be highly vocal when expressing their grievances with existing systems. This can be significant when planning future initiatives and improving upon current plans. As young people, different expertise is being brought to the table; they can naturally and effectively communicate with other young people – a crucial skill for the council to harness! Having a young mediator between other young people and council staff provides insight and a different perspective.</a:t>
            </a:r>
          </a:p>
          <a:p>
            <a:pPr algn="just">
              <a:lnSpc>
                <a:spcPct val="106000"/>
              </a:lnSpc>
              <a:spcBef>
                <a:spcPts val="600"/>
              </a:spcBef>
              <a:spcAft>
                <a:spcPts val="800"/>
              </a:spcAft>
            </a:pPr>
            <a:r>
              <a:rPr kumimoji="0" lang="en-GB" sz="1100" b="0" i="0" u="none" strike="noStrike" kern="1200" cap="none" spc="0" normalizeH="0" baseline="0" noProof="0">
                <a:ln>
                  <a:noFill/>
                </a:ln>
                <a:solidFill>
                  <a:prstClr val="black"/>
                </a:solidFill>
                <a:effectLst/>
                <a:uLnTx/>
                <a:uFillTx/>
                <a:latin typeface="Agency FB" panose="020B0503020202020204" pitchFamily="34" charset="0"/>
                <a:ea typeface="Calibri" panose="020F0502020204030204" pitchFamily="34" charset="0"/>
                <a:cs typeface="+mn-cs"/>
              </a:rPr>
              <a:t>By including young people in projects, the council is preparing future generations for the trials and tribulations of everyday life. Acting as a pathfinder and including young people fosters a more positive attitude towards the council and ensures that young people remain engaged with future ideas. Young people are a significant part of the population of Waltham Forest. So it makes sense to include them as much as possible when making any decision that may affect them.</a:t>
            </a:r>
          </a:p>
          <a:p>
            <a:pPr algn="just">
              <a:spcBef>
                <a:spcPts val="600"/>
              </a:spcBef>
            </a:pPr>
            <a:r>
              <a:rPr lang="en-GB" sz="1100">
                <a:solidFill>
                  <a:srgbClr val="000000"/>
                </a:solidFill>
                <a:effectLst/>
                <a:latin typeface="Agency FB" panose="020B0503020202020204" pitchFamily="34" charset="0"/>
                <a:ea typeface="Times New Roman" panose="02020603050405020304" pitchFamily="18" charset="0"/>
              </a:rPr>
              <a:t>There are a whole range of issues that young people care about and need action on, but they can largely be grouped into 4 main categories: </a:t>
            </a:r>
            <a:endParaRPr lang="en-GB" sz="1100">
              <a:solidFill>
                <a:srgbClr val="000000"/>
              </a:solidFill>
              <a:latin typeface="Agency FB" panose="020B0503020202020204" pitchFamily="34" charset="0"/>
              <a:ea typeface="Times New Roman" panose="02020603050405020304" pitchFamily="18" charset="0"/>
            </a:endParaRPr>
          </a:p>
          <a:p>
            <a:pPr algn="just">
              <a:spcBef>
                <a:spcPts val="600"/>
              </a:spcBef>
            </a:pPr>
            <a:endParaRPr lang="en-GB" sz="400">
              <a:effectLst/>
              <a:latin typeface="Agency FB" panose="020B0503020202020204" pitchFamily="34" charset="0"/>
              <a:ea typeface="Calibri" panose="020F0502020204030204" pitchFamily="34" charset="0"/>
            </a:endParaRPr>
          </a:p>
          <a:p>
            <a:pPr marL="800100" lvl="1" indent="-342900" algn="just">
              <a:buClr>
                <a:srgbClr val="FF8A03"/>
              </a:buClr>
              <a:buSzPct val="120000"/>
              <a:buFont typeface="Agency FB" panose="020B0503020202020204" pitchFamily="34" charset="0"/>
              <a:buChar char="»"/>
              <a:tabLst>
                <a:tab pos="457200" algn="l"/>
              </a:tabLst>
            </a:pPr>
            <a:r>
              <a:rPr lang="en-GB" sz="1100">
                <a:solidFill>
                  <a:srgbClr val="000000"/>
                </a:solidFill>
                <a:effectLst/>
                <a:latin typeface="Agency FB" panose="020B0503020202020204" pitchFamily="34" charset="0"/>
                <a:ea typeface="Times New Roman" panose="02020603050405020304" pitchFamily="18" charset="0"/>
              </a:rPr>
              <a:t>They are concerned about their </a:t>
            </a:r>
            <a:r>
              <a:rPr lang="en-GB" sz="1100" b="1">
                <a:solidFill>
                  <a:srgbClr val="000000"/>
                </a:solidFill>
                <a:effectLst/>
                <a:latin typeface="Agency FB" panose="020B0503020202020204" pitchFamily="34" charset="0"/>
                <a:ea typeface="Times New Roman" panose="02020603050405020304" pitchFamily="18" charset="0"/>
              </a:rPr>
              <a:t>personal safety</a:t>
            </a:r>
            <a:r>
              <a:rPr lang="en-GB" sz="1100">
                <a:solidFill>
                  <a:srgbClr val="000000"/>
                </a:solidFill>
                <a:effectLst/>
                <a:latin typeface="Agency FB" panose="020B0503020202020204" pitchFamily="34" charset="0"/>
                <a:ea typeface="Times New Roman" panose="02020603050405020304" pitchFamily="18" charset="0"/>
              </a:rPr>
              <a:t> living in and moving around the borough</a:t>
            </a:r>
            <a:endParaRPr lang="en-GB" sz="1100">
              <a:solidFill>
                <a:srgbClr val="000000"/>
              </a:solidFill>
              <a:effectLst/>
              <a:latin typeface="Agency FB" panose="020B0503020202020204" pitchFamily="34" charset="0"/>
              <a:ea typeface="Calibri" panose="020F0502020204030204" pitchFamily="34" charset="0"/>
            </a:endParaRPr>
          </a:p>
          <a:p>
            <a:pPr marL="800100" lvl="1" indent="-342900" algn="just">
              <a:buClr>
                <a:srgbClr val="FF8A03"/>
              </a:buClr>
              <a:buSzPct val="120000"/>
              <a:buFont typeface="Agency FB" panose="020B0503020202020204" pitchFamily="34" charset="0"/>
              <a:buChar char="»"/>
              <a:tabLst>
                <a:tab pos="457200" algn="l"/>
              </a:tabLst>
            </a:pPr>
            <a:r>
              <a:rPr lang="en-GB" sz="1100">
                <a:solidFill>
                  <a:srgbClr val="000000"/>
                </a:solidFill>
                <a:effectLst/>
                <a:latin typeface="Agency FB" panose="020B0503020202020204" pitchFamily="34" charset="0"/>
                <a:ea typeface="Times New Roman" panose="02020603050405020304" pitchFamily="18" charset="0"/>
              </a:rPr>
              <a:t>They want there to be more </a:t>
            </a:r>
            <a:r>
              <a:rPr lang="en-GB" sz="1100" b="1">
                <a:solidFill>
                  <a:srgbClr val="000000"/>
                </a:solidFill>
                <a:effectLst/>
                <a:latin typeface="Agency FB" panose="020B0503020202020204" pitchFamily="34" charset="0"/>
                <a:ea typeface="Times New Roman" panose="02020603050405020304" pitchFamily="18" charset="0"/>
              </a:rPr>
              <a:t>spaces and activities</a:t>
            </a:r>
            <a:r>
              <a:rPr lang="en-GB" sz="1100">
                <a:solidFill>
                  <a:srgbClr val="000000"/>
                </a:solidFill>
                <a:effectLst/>
                <a:latin typeface="Agency FB" panose="020B0503020202020204" pitchFamily="34" charset="0"/>
                <a:ea typeface="Times New Roman" panose="02020603050405020304" pitchFamily="18" charset="0"/>
              </a:rPr>
              <a:t> for young people</a:t>
            </a:r>
            <a:endParaRPr lang="en-GB" sz="1100">
              <a:solidFill>
                <a:srgbClr val="000000"/>
              </a:solidFill>
              <a:effectLst/>
              <a:latin typeface="Agency FB" panose="020B0503020202020204" pitchFamily="34" charset="0"/>
              <a:ea typeface="Calibri" panose="020F0502020204030204" pitchFamily="34" charset="0"/>
            </a:endParaRPr>
          </a:p>
          <a:p>
            <a:pPr marL="800100" lvl="1" indent="-342900" algn="just">
              <a:buClr>
                <a:srgbClr val="FF8A03"/>
              </a:buClr>
              <a:buSzPct val="120000"/>
              <a:buFont typeface="Agency FB" panose="020B0503020202020204" pitchFamily="34" charset="0"/>
              <a:buChar char="»"/>
              <a:tabLst>
                <a:tab pos="457200" algn="l"/>
              </a:tabLst>
            </a:pPr>
            <a:r>
              <a:rPr lang="en-GB" sz="1100">
                <a:solidFill>
                  <a:srgbClr val="000000"/>
                </a:solidFill>
                <a:effectLst/>
                <a:latin typeface="Agency FB" panose="020B0503020202020204" pitchFamily="34" charset="0"/>
                <a:ea typeface="Times New Roman" panose="02020603050405020304" pitchFamily="18" charset="0"/>
              </a:rPr>
              <a:t>They want additional and improved </a:t>
            </a:r>
            <a:r>
              <a:rPr lang="en-GB" sz="1100" b="1">
                <a:solidFill>
                  <a:srgbClr val="000000"/>
                </a:solidFill>
                <a:effectLst/>
                <a:latin typeface="Agency FB" panose="020B0503020202020204" pitchFamily="34" charset="0"/>
                <a:ea typeface="Times New Roman" panose="02020603050405020304" pitchFamily="18" charset="0"/>
              </a:rPr>
              <a:t>mental health support</a:t>
            </a:r>
            <a:endParaRPr lang="en-GB" sz="1100">
              <a:solidFill>
                <a:srgbClr val="000000"/>
              </a:solidFill>
              <a:effectLst/>
              <a:latin typeface="Agency FB" panose="020B0503020202020204" pitchFamily="34" charset="0"/>
              <a:ea typeface="Calibri" panose="020F0502020204030204" pitchFamily="34" charset="0"/>
            </a:endParaRPr>
          </a:p>
          <a:p>
            <a:pPr marL="800100" lvl="1" indent="-342900" algn="just">
              <a:buClr>
                <a:srgbClr val="FF8A03"/>
              </a:buClr>
              <a:buSzPct val="120000"/>
              <a:buFont typeface="Agency FB" panose="020B0503020202020204" pitchFamily="34" charset="0"/>
              <a:buChar char="»"/>
              <a:tabLst>
                <a:tab pos="457200" algn="l"/>
              </a:tabLst>
            </a:pPr>
            <a:r>
              <a:rPr lang="en-GB" sz="1100">
                <a:solidFill>
                  <a:srgbClr val="000000"/>
                </a:solidFill>
                <a:effectLst/>
                <a:latin typeface="Agency FB" panose="020B0503020202020204" pitchFamily="34" charset="0"/>
                <a:ea typeface="Times New Roman" panose="02020603050405020304" pitchFamily="18" charset="0"/>
              </a:rPr>
              <a:t>They have a strong desire to see meaningful </a:t>
            </a:r>
            <a:r>
              <a:rPr lang="en-GB" sz="1100" b="1">
                <a:solidFill>
                  <a:srgbClr val="000000"/>
                </a:solidFill>
                <a:effectLst/>
                <a:latin typeface="Agency FB" panose="020B0503020202020204" pitchFamily="34" charset="0"/>
                <a:ea typeface="Times New Roman" panose="02020603050405020304" pitchFamily="18" charset="0"/>
              </a:rPr>
              <a:t>climate action</a:t>
            </a:r>
            <a:r>
              <a:rPr lang="en-GB" sz="1100">
                <a:solidFill>
                  <a:srgbClr val="000000"/>
                </a:solidFill>
                <a:effectLst/>
                <a:latin typeface="Agency FB" panose="020B0503020202020204" pitchFamily="34" charset="0"/>
                <a:ea typeface="Times New Roman" panose="02020603050405020304" pitchFamily="18" charset="0"/>
              </a:rPr>
              <a:t> to help mitigate the effects of climate change and preserve their future</a:t>
            </a:r>
          </a:p>
          <a:p>
            <a:pPr marL="342900" lvl="0" indent="-342900" algn="just">
              <a:spcBef>
                <a:spcPts val="600"/>
              </a:spcBef>
              <a:buSzPts val="1000"/>
              <a:buFont typeface="Symbol" panose="05050102010706020507" pitchFamily="18" charset="2"/>
              <a:buChar char=""/>
              <a:tabLst>
                <a:tab pos="457200" algn="l"/>
              </a:tabLst>
            </a:pPr>
            <a:endParaRPr lang="en-GB" sz="400">
              <a:solidFill>
                <a:srgbClr val="000000"/>
              </a:solidFill>
              <a:latin typeface="Agency FB" panose="020B0503020202020204" pitchFamily="34" charset="0"/>
              <a:ea typeface="Calibri" panose="020F0502020204030204" pitchFamily="34" charset="0"/>
            </a:endParaRPr>
          </a:p>
          <a:p>
            <a:pPr algn="just">
              <a:spcBef>
                <a:spcPts val="600"/>
              </a:spcBef>
              <a:buSzPts val="1000"/>
              <a:tabLst>
                <a:tab pos="457200" algn="l"/>
              </a:tabLst>
            </a:pPr>
            <a:r>
              <a:rPr lang="en-GB" sz="1100">
                <a:effectLst/>
                <a:latin typeface="Agency FB" panose="020B0503020202020204" pitchFamily="34" charset="0"/>
                <a:ea typeface="Calibri" panose="020F0502020204030204" pitchFamily="34" charset="0"/>
              </a:rPr>
              <a:t>Through the BYC, our ultimate goal is to improve the council's services to young people. Naturally, their feedback and experiences are quintessential to this, highlighting both the council's shortcomings and areas in which it excels. This feedback covers both specific fields of work, and also feelings more broadly towards the local authority. For instance, questions range from something so broad as "how listened to do you feel by the council?" to something much more tailored and precise. Being one of the only channels through which the borough's young people can field directly back to their local government, the BYC's impact is indispensable. </a:t>
            </a:r>
            <a:endParaRPr lang="en-GB" sz="1100">
              <a:latin typeface="Agency FB" panose="020B0503020202020204" pitchFamily="34" charset="0"/>
            </a:endParaRPr>
          </a:p>
          <a:p>
            <a:pPr lvl="0" algn="just">
              <a:spcBef>
                <a:spcPts val="600"/>
              </a:spcBef>
              <a:buSzPts val="1000"/>
              <a:tabLst>
                <a:tab pos="457200" algn="l"/>
              </a:tabLst>
            </a:pPr>
            <a:endParaRPr lang="en-GB" sz="800">
              <a:solidFill>
                <a:srgbClr val="000000"/>
              </a:solidFill>
              <a:effectLst/>
              <a:latin typeface="Agency FB" panose="020B0503020202020204" pitchFamily="34" charset="0"/>
              <a:ea typeface="Calibri" panose="020F0502020204030204" pitchFamily="34" charset="0"/>
            </a:endParaRPr>
          </a:p>
          <a:p>
            <a:pPr algn="just"/>
            <a:r>
              <a:rPr kumimoji="0" lang="en-GB" sz="1100" b="1" i="0" u="none" strike="noStrike" kern="1200" cap="none" spc="0" normalizeH="0" baseline="0" noProof="0">
                <a:ln>
                  <a:noFill/>
                </a:ln>
                <a:solidFill>
                  <a:srgbClr val="FF8A03"/>
                </a:solidFill>
                <a:uLnTx/>
                <a:uFillTx/>
                <a:latin typeface="Agency FB" panose="020B0503020202020204" pitchFamily="34" charset="0"/>
                <a:ea typeface="Calibri" panose="020F0502020204030204" pitchFamily="34" charset="0"/>
                <a:cs typeface="+mn-cs"/>
              </a:rPr>
              <a:t>Ewan, Felix, Gulcin, James &amp; Mya</a:t>
            </a:r>
            <a:endParaRPr lang="en-GB" sz="1100" b="1">
              <a:solidFill>
                <a:srgbClr val="FF8A03"/>
              </a:solidFill>
              <a:latin typeface="Agency FB" panose="020B0503020202020204" pitchFamily="34" charset="0"/>
              <a:ea typeface="Calibri" panose="020F0502020204030204" pitchFamily="34" charset="0"/>
            </a:endParaRPr>
          </a:p>
          <a:p>
            <a:pPr algn="just"/>
            <a:r>
              <a:rPr kumimoji="0" lang="en-GB" sz="1100" b="0" i="0" u="none" strike="noStrike" kern="1200" cap="none" spc="0" normalizeH="0" baseline="0" noProof="0">
                <a:ln>
                  <a:noFill/>
                </a:ln>
                <a:solidFill>
                  <a:prstClr val="black"/>
                </a:solidFill>
                <a:uLnTx/>
                <a:uFillTx/>
                <a:latin typeface="Agency FB" panose="020B0503020202020204" pitchFamily="34" charset="0"/>
                <a:ea typeface="Calibri" panose="020F0502020204030204" pitchFamily="34" charset="0"/>
                <a:cs typeface="+mn-cs"/>
              </a:rPr>
              <a:t>Life Chances Youth Taskforce</a:t>
            </a:r>
          </a:p>
        </p:txBody>
      </p:sp>
      <p:pic>
        <p:nvPicPr>
          <p:cNvPr id="3" name="Picture 2" descr="See the source image">
            <a:extLst>
              <a:ext uri="{FF2B5EF4-FFF2-40B4-BE49-F238E27FC236}">
                <a16:creationId xmlns:a16="http://schemas.microsoft.com/office/drawing/2014/main" id="{D7E8BBE4-FD89-4A50-82A6-95D2297AB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003" y="5887575"/>
            <a:ext cx="509636" cy="76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6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0BE60-B190-49EF-AF94-6A686417FD1A}"/>
              </a:ext>
            </a:extLst>
          </p:cNvPr>
          <p:cNvSpPr/>
          <p:nvPr/>
        </p:nvSpPr>
        <p:spPr>
          <a:xfrm>
            <a:off x="0" y="0"/>
            <a:ext cx="1107997"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E2EBA28-563A-4492-B04B-E8E8780A8D31}"/>
              </a:ext>
            </a:extLst>
          </p:cNvPr>
          <p:cNvSpPr txBox="1"/>
          <p:nvPr/>
        </p:nvSpPr>
        <p:spPr>
          <a:xfrm>
            <a:off x="1" y="1835940"/>
            <a:ext cx="1107996" cy="3186129"/>
          </a:xfrm>
          <a:prstGeom prst="rect">
            <a:avLst/>
          </a:prstGeom>
          <a:noFill/>
        </p:spPr>
        <p:txBody>
          <a:bodyPr vert="vert270" wrap="none" rtlCol="0">
            <a:spAutoFit/>
          </a:bodyPr>
          <a:lstStyle/>
          <a:p>
            <a:pPr algn="ctr"/>
            <a:r>
              <a:rPr lang="en-GB" sz="6000" b="1">
                <a:solidFill>
                  <a:schemeClr val="bg1"/>
                </a:solidFill>
                <a:latin typeface="Agency FB" panose="020B0503020202020204" pitchFamily="34" charset="0"/>
              </a:rPr>
              <a:t>OUR WORLD</a:t>
            </a:r>
          </a:p>
        </p:txBody>
      </p:sp>
      <p:sp>
        <p:nvSpPr>
          <p:cNvPr id="11" name="Rectangle 10">
            <a:extLst>
              <a:ext uri="{FF2B5EF4-FFF2-40B4-BE49-F238E27FC236}">
                <a16:creationId xmlns:a16="http://schemas.microsoft.com/office/drawing/2014/main" id="{CAB2E53E-3036-492C-A542-7B4802BE3F65}"/>
              </a:ext>
            </a:extLst>
          </p:cNvPr>
          <p:cNvSpPr/>
          <p:nvPr/>
        </p:nvSpPr>
        <p:spPr>
          <a:xfrm>
            <a:off x="4081164" y="2965251"/>
            <a:ext cx="55524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F28742F-3B4B-494A-834D-08F500222B3A}"/>
              </a:ext>
            </a:extLst>
          </p:cNvPr>
          <p:cNvSpPr/>
          <p:nvPr/>
        </p:nvSpPr>
        <p:spPr>
          <a:xfrm>
            <a:off x="1238024" y="2965251"/>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CCE1A72-1F71-4036-8B4D-E648571C0432}"/>
              </a:ext>
            </a:extLst>
          </p:cNvPr>
          <p:cNvSpPr/>
          <p:nvPr/>
        </p:nvSpPr>
        <p:spPr>
          <a:xfrm>
            <a:off x="4081164" y="130030"/>
            <a:ext cx="55524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FA3977-DEB4-49C8-BCC7-4E04CBF0922C}"/>
              </a:ext>
            </a:extLst>
          </p:cNvPr>
          <p:cNvSpPr/>
          <p:nvPr/>
        </p:nvSpPr>
        <p:spPr>
          <a:xfrm>
            <a:off x="4081164" y="5800473"/>
            <a:ext cx="5552400" cy="927498"/>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1C5F10A-ACCB-4B0C-A654-6A3F95D3958E}"/>
              </a:ext>
            </a:extLst>
          </p:cNvPr>
          <p:cNvSpPr txBox="1"/>
          <p:nvPr/>
        </p:nvSpPr>
        <p:spPr>
          <a:xfrm>
            <a:off x="1238024" y="3094897"/>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Do you think there is enough local information about how individuals can help to address the Climate Emergency?</a:t>
            </a:r>
          </a:p>
          <a:p>
            <a:pPr algn="ctr"/>
            <a:r>
              <a:rPr lang="en-GB" sz="800">
                <a:solidFill>
                  <a:schemeClr val="bg1">
                    <a:lumMod val="65000"/>
                  </a:schemeClr>
                </a:solidFill>
                <a:latin typeface="Agency FB" panose="020B0503020202020204" pitchFamily="34" charset="0"/>
              </a:rPr>
              <a:t>based on 1131 responses</a:t>
            </a:r>
          </a:p>
        </p:txBody>
      </p:sp>
      <p:graphicFrame>
        <p:nvGraphicFramePr>
          <p:cNvPr id="37" name="Chart 36">
            <a:extLst>
              <a:ext uri="{FF2B5EF4-FFF2-40B4-BE49-F238E27FC236}">
                <a16:creationId xmlns:a16="http://schemas.microsoft.com/office/drawing/2014/main" id="{27CB0A77-CCA1-4014-996E-BC5380FBA089}"/>
              </a:ext>
            </a:extLst>
          </p:cNvPr>
          <p:cNvGraphicFramePr/>
          <p:nvPr>
            <p:extLst>
              <p:ext uri="{D42A27DB-BD31-4B8C-83A1-F6EECF244321}">
                <p14:modId xmlns:p14="http://schemas.microsoft.com/office/powerpoint/2010/main" val="1769907248"/>
              </p:ext>
            </p:extLst>
          </p:nvPr>
        </p:nvGraphicFramePr>
        <p:xfrm>
          <a:off x="1514580" y="3499915"/>
          <a:ext cx="216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002E5573-FE89-46EC-9345-5A1FF2C34A96}"/>
              </a:ext>
            </a:extLst>
          </p:cNvPr>
          <p:cNvSpPr txBox="1"/>
          <p:nvPr/>
        </p:nvSpPr>
        <p:spPr>
          <a:xfrm>
            <a:off x="1771300" y="3819557"/>
            <a:ext cx="677119" cy="215444"/>
          </a:xfrm>
          <a:prstGeom prst="rect">
            <a:avLst/>
          </a:prstGeom>
          <a:noFill/>
        </p:spPr>
        <p:txBody>
          <a:bodyPr wrap="square" rtlCol="0">
            <a:spAutoFit/>
          </a:bodyPr>
          <a:lstStyle/>
          <a:p>
            <a:pPr algn="r"/>
            <a:r>
              <a:rPr lang="en-GB" sz="800">
                <a:latin typeface="Agency FB" panose="020B0503020202020204" pitchFamily="34" charset="0"/>
              </a:rPr>
              <a:t>No</a:t>
            </a:r>
          </a:p>
        </p:txBody>
      </p:sp>
      <p:sp>
        <p:nvSpPr>
          <p:cNvPr id="21" name="TextBox 20">
            <a:extLst>
              <a:ext uri="{FF2B5EF4-FFF2-40B4-BE49-F238E27FC236}">
                <a16:creationId xmlns:a16="http://schemas.microsoft.com/office/drawing/2014/main" id="{9B277DAB-F21B-429F-AA80-BC1F61EFBCFA}"/>
              </a:ext>
            </a:extLst>
          </p:cNvPr>
          <p:cNvSpPr txBox="1"/>
          <p:nvPr/>
        </p:nvSpPr>
        <p:spPr>
          <a:xfrm>
            <a:off x="1667951" y="5147261"/>
            <a:ext cx="780468" cy="215444"/>
          </a:xfrm>
          <a:prstGeom prst="rect">
            <a:avLst/>
          </a:prstGeom>
          <a:noFill/>
        </p:spPr>
        <p:txBody>
          <a:bodyPr wrap="square" rtlCol="0">
            <a:spAutoFit/>
          </a:bodyPr>
          <a:lstStyle/>
          <a:p>
            <a:pPr algn="r"/>
            <a:r>
              <a:rPr lang="en-GB" sz="800">
                <a:latin typeface="Agency FB" panose="020B0503020202020204" pitchFamily="34" charset="0"/>
              </a:rPr>
              <a:t>Some</a:t>
            </a:r>
          </a:p>
        </p:txBody>
      </p:sp>
      <p:sp>
        <p:nvSpPr>
          <p:cNvPr id="22" name="TextBox 21">
            <a:extLst>
              <a:ext uri="{FF2B5EF4-FFF2-40B4-BE49-F238E27FC236}">
                <a16:creationId xmlns:a16="http://schemas.microsoft.com/office/drawing/2014/main" id="{108B04C4-72C9-4755-ADE1-BB514CE81AA7}"/>
              </a:ext>
            </a:extLst>
          </p:cNvPr>
          <p:cNvSpPr txBox="1"/>
          <p:nvPr/>
        </p:nvSpPr>
        <p:spPr>
          <a:xfrm>
            <a:off x="3170668" y="4391817"/>
            <a:ext cx="780468" cy="215444"/>
          </a:xfrm>
          <a:prstGeom prst="rect">
            <a:avLst/>
          </a:prstGeom>
          <a:noFill/>
        </p:spPr>
        <p:txBody>
          <a:bodyPr wrap="square" rtlCol="0">
            <a:spAutoFit/>
          </a:bodyPr>
          <a:lstStyle/>
          <a:p>
            <a:r>
              <a:rPr lang="en-GB" sz="800">
                <a:latin typeface="Agency FB" panose="020B0503020202020204" pitchFamily="34" charset="0"/>
              </a:rPr>
              <a:t>Yes</a:t>
            </a:r>
          </a:p>
        </p:txBody>
      </p:sp>
      <p:sp>
        <p:nvSpPr>
          <p:cNvPr id="23" name="TextBox 22">
            <a:extLst>
              <a:ext uri="{FF2B5EF4-FFF2-40B4-BE49-F238E27FC236}">
                <a16:creationId xmlns:a16="http://schemas.microsoft.com/office/drawing/2014/main" id="{5D00177B-BA28-4F2E-9438-1E64480319D8}"/>
              </a:ext>
            </a:extLst>
          </p:cNvPr>
          <p:cNvSpPr txBox="1"/>
          <p:nvPr/>
        </p:nvSpPr>
        <p:spPr>
          <a:xfrm>
            <a:off x="4166598" y="5941056"/>
            <a:ext cx="896399" cy="646331"/>
          </a:xfrm>
          <a:prstGeom prst="rect">
            <a:avLst/>
          </a:prstGeom>
          <a:noFill/>
        </p:spPr>
        <p:txBody>
          <a:bodyPr wrap="none" rtlCol="0">
            <a:spAutoFit/>
          </a:bodyPr>
          <a:lstStyle/>
          <a:p>
            <a:r>
              <a:rPr lang="en-GB" sz="3600" b="1">
                <a:solidFill>
                  <a:schemeClr val="bg1"/>
                </a:solidFill>
                <a:latin typeface="Agency FB" panose="020B0503020202020204" pitchFamily="34" charset="0"/>
              </a:rPr>
              <a:t>74%</a:t>
            </a:r>
          </a:p>
        </p:txBody>
      </p:sp>
      <p:sp>
        <p:nvSpPr>
          <p:cNvPr id="24" name="TextBox 23">
            <a:extLst>
              <a:ext uri="{FF2B5EF4-FFF2-40B4-BE49-F238E27FC236}">
                <a16:creationId xmlns:a16="http://schemas.microsoft.com/office/drawing/2014/main" id="{C0B809A2-B620-48CE-976C-E845C91403F5}"/>
              </a:ext>
            </a:extLst>
          </p:cNvPr>
          <p:cNvSpPr txBox="1"/>
          <p:nvPr/>
        </p:nvSpPr>
        <p:spPr>
          <a:xfrm>
            <a:off x="5187035" y="5982771"/>
            <a:ext cx="4446529" cy="584775"/>
          </a:xfrm>
          <a:prstGeom prst="rect">
            <a:avLst/>
          </a:prstGeom>
          <a:noFill/>
        </p:spPr>
        <p:txBody>
          <a:bodyPr wrap="square" rtlCol="0">
            <a:spAutoFit/>
          </a:bodyPr>
          <a:lstStyle/>
          <a:p>
            <a:r>
              <a:rPr lang="en-GB" sz="1200" b="1">
                <a:solidFill>
                  <a:schemeClr val="bg1"/>
                </a:solidFill>
                <a:latin typeface="Agency FB" panose="020B0503020202020204" pitchFamily="34" charset="0"/>
              </a:rPr>
              <a:t>of 16 – 24 year olds across the UK agree that “my generation can change our future for the better”.</a:t>
            </a:r>
            <a:endParaRPr lang="en-GB" sz="200">
              <a:latin typeface="Agency FB" panose="020B0503020202020204" pitchFamily="34" charset="0"/>
            </a:endParaRPr>
          </a:p>
          <a:p>
            <a:pPr algn="r"/>
            <a:r>
              <a:rPr lang="en-GB" sz="800" i="1">
                <a:solidFill>
                  <a:schemeClr val="bg1"/>
                </a:solidFill>
                <a:latin typeface="Agency FB" panose="020B0503020202020204" pitchFamily="34" charset="0"/>
              </a:rPr>
              <a:t>Tesco Youth Index </a:t>
            </a:r>
            <a:r>
              <a:rPr lang="en-GB" sz="800">
                <a:solidFill>
                  <a:schemeClr val="bg1"/>
                </a:solidFill>
                <a:latin typeface="Agency FB" panose="020B0503020202020204" pitchFamily="34" charset="0"/>
              </a:rPr>
              <a:t>– Prince’s Trust (Jan 2021)</a:t>
            </a:r>
          </a:p>
        </p:txBody>
      </p:sp>
      <p:sp>
        <p:nvSpPr>
          <p:cNvPr id="25" name="TextBox 24">
            <a:extLst>
              <a:ext uri="{FF2B5EF4-FFF2-40B4-BE49-F238E27FC236}">
                <a16:creationId xmlns:a16="http://schemas.microsoft.com/office/drawing/2014/main" id="{D956C757-B595-449E-91D9-C8B45A95FB9D}"/>
              </a:ext>
            </a:extLst>
          </p:cNvPr>
          <p:cNvSpPr txBox="1"/>
          <p:nvPr/>
        </p:nvSpPr>
        <p:spPr>
          <a:xfrm>
            <a:off x="4081164" y="3092483"/>
            <a:ext cx="5552400"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Which of the following do you think we could do locally to help reduce Climate Change?</a:t>
            </a:r>
          </a:p>
          <a:p>
            <a:pPr algn="ctr"/>
            <a:r>
              <a:rPr lang="en-GB" sz="800">
                <a:solidFill>
                  <a:schemeClr val="bg1">
                    <a:lumMod val="65000"/>
                  </a:schemeClr>
                </a:solidFill>
                <a:latin typeface="Agency FB" panose="020B0503020202020204" pitchFamily="34" charset="0"/>
              </a:rPr>
              <a:t>based on 1128 responses</a:t>
            </a:r>
          </a:p>
        </p:txBody>
      </p:sp>
      <p:sp>
        <p:nvSpPr>
          <p:cNvPr id="26" name="TextBox 25">
            <a:extLst>
              <a:ext uri="{FF2B5EF4-FFF2-40B4-BE49-F238E27FC236}">
                <a16:creationId xmlns:a16="http://schemas.microsoft.com/office/drawing/2014/main" id="{B792E96C-6A42-4340-9824-4CE8F7F0B05F}"/>
              </a:ext>
            </a:extLst>
          </p:cNvPr>
          <p:cNvSpPr txBox="1"/>
          <p:nvPr/>
        </p:nvSpPr>
        <p:spPr>
          <a:xfrm>
            <a:off x="4081164" y="259676"/>
            <a:ext cx="5552400"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Who do you think should be responsible for reducing Climate Change?</a:t>
            </a:r>
          </a:p>
          <a:p>
            <a:pPr algn="ctr"/>
            <a:r>
              <a:rPr lang="en-GB" sz="800">
                <a:solidFill>
                  <a:schemeClr val="bg1">
                    <a:lumMod val="65000"/>
                  </a:schemeClr>
                </a:solidFill>
                <a:latin typeface="Agency FB" panose="020B0503020202020204" pitchFamily="34" charset="0"/>
              </a:rPr>
              <a:t>based on 1131 responses</a:t>
            </a:r>
          </a:p>
        </p:txBody>
      </p:sp>
      <p:graphicFrame>
        <p:nvGraphicFramePr>
          <p:cNvPr id="28" name="Chart 27">
            <a:extLst>
              <a:ext uri="{FF2B5EF4-FFF2-40B4-BE49-F238E27FC236}">
                <a16:creationId xmlns:a16="http://schemas.microsoft.com/office/drawing/2014/main" id="{5EE8DC47-B361-40C2-B5C9-6432FAD90B3D}"/>
              </a:ext>
            </a:extLst>
          </p:cNvPr>
          <p:cNvGraphicFramePr/>
          <p:nvPr>
            <p:extLst>
              <p:ext uri="{D42A27DB-BD31-4B8C-83A1-F6EECF244321}">
                <p14:modId xmlns:p14="http://schemas.microsoft.com/office/powerpoint/2010/main" val="3940351710"/>
              </p:ext>
            </p:extLst>
          </p:nvPr>
        </p:nvGraphicFramePr>
        <p:xfrm>
          <a:off x="4801154" y="854721"/>
          <a:ext cx="4264819" cy="1779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2B7956C6-72E0-46B6-8879-ADF03A477E43}"/>
              </a:ext>
            </a:extLst>
          </p:cNvPr>
          <p:cNvGraphicFramePr/>
          <p:nvPr>
            <p:extLst>
              <p:ext uri="{D42A27DB-BD31-4B8C-83A1-F6EECF244321}">
                <p14:modId xmlns:p14="http://schemas.microsoft.com/office/powerpoint/2010/main" val="517756874"/>
              </p:ext>
            </p:extLst>
          </p:nvPr>
        </p:nvGraphicFramePr>
        <p:xfrm>
          <a:off x="4214579" y="3432677"/>
          <a:ext cx="5418985" cy="2116786"/>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05D99F8D-BFBC-48D0-B53A-02BF87CB88DA}"/>
              </a:ext>
            </a:extLst>
          </p:cNvPr>
          <p:cNvSpPr txBox="1"/>
          <p:nvPr/>
        </p:nvSpPr>
        <p:spPr>
          <a:xfrm>
            <a:off x="1223988" y="178319"/>
            <a:ext cx="2700001" cy="1384995"/>
          </a:xfrm>
          <a:prstGeom prst="rect">
            <a:avLst/>
          </a:prstGeom>
          <a:noFill/>
        </p:spPr>
        <p:txBody>
          <a:bodyPr wrap="square" rtlCol="0">
            <a:spAutoFit/>
          </a:bodyPr>
          <a:lstStyle/>
          <a:p>
            <a:pPr algn="just"/>
            <a:r>
              <a:rPr lang="en-GB" sz="1400">
                <a:solidFill>
                  <a:srgbClr val="002B45"/>
                </a:solidFill>
                <a:latin typeface="Agency FB" panose="020B0503020202020204" pitchFamily="34" charset="0"/>
              </a:rPr>
              <a:t>We are at an important time in history where we can make a real change to our world so future generations can benefit.  Young people can and do play an active role in this work. We wanted to find out what we could do to help tackle the Climate Emergency.</a:t>
            </a:r>
          </a:p>
        </p:txBody>
      </p:sp>
      <p:sp>
        <p:nvSpPr>
          <p:cNvPr id="27" name="TextBox 26">
            <a:extLst>
              <a:ext uri="{FF2B5EF4-FFF2-40B4-BE49-F238E27FC236}">
                <a16:creationId xmlns:a16="http://schemas.microsoft.com/office/drawing/2014/main" id="{E3E37104-0E88-456F-931C-B5502538C1B9}"/>
              </a:ext>
            </a:extLst>
          </p:cNvPr>
          <p:cNvSpPr txBox="1"/>
          <p:nvPr/>
        </p:nvSpPr>
        <p:spPr>
          <a:xfrm>
            <a:off x="1169824" y="5826772"/>
            <a:ext cx="2680542" cy="338554"/>
          </a:xfrm>
          <a:prstGeom prst="rect">
            <a:avLst/>
          </a:prstGeom>
          <a:noFill/>
        </p:spPr>
        <p:txBody>
          <a:bodyPr wrap="none" rtlCol="0" anchor="ctr">
            <a:spAutoFit/>
          </a:bodyPr>
          <a:lstStyle/>
          <a:p>
            <a:pPr algn="r"/>
            <a:r>
              <a:rPr lang="en-GB" sz="1600" b="1">
                <a:solidFill>
                  <a:srgbClr val="FF8A03"/>
                </a:solidFill>
                <a:latin typeface="Agency FB" panose="020B0503020202020204" pitchFamily="34" charset="0"/>
              </a:rPr>
              <a:t>HOW DO WE COMPARE NATIONALLY?</a:t>
            </a:r>
          </a:p>
        </p:txBody>
      </p:sp>
      <p:sp>
        <p:nvSpPr>
          <p:cNvPr id="30" name="Isosceles Triangle 29">
            <a:extLst>
              <a:ext uri="{FF2B5EF4-FFF2-40B4-BE49-F238E27FC236}">
                <a16:creationId xmlns:a16="http://schemas.microsoft.com/office/drawing/2014/main" id="{7FB82275-09BB-4F47-BE0C-719641573AE3}"/>
              </a:ext>
            </a:extLst>
          </p:cNvPr>
          <p:cNvSpPr/>
          <p:nvPr/>
        </p:nvSpPr>
        <p:spPr>
          <a:xfrm rot="16200000">
            <a:off x="3901164" y="5906549"/>
            <a:ext cx="180000" cy="180000"/>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755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F8F1A9-7610-4EF7-B672-9111F0522E69}"/>
              </a:ext>
            </a:extLst>
          </p:cNvPr>
          <p:cNvGrpSpPr/>
          <p:nvPr/>
        </p:nvGrpSpPr>
        <p:grpSpPr>
          <a:xfrm>
            <a:off x="5404796" y="434693"/>
            <a:ext cx="4099148" cy="7036548"/>
            <a:chOff x="322815" y="316991"/>
            <a:chExt cx="6223693" cy="10683517"/>
          </a:xfrm>
        </p:grpSpPr>
        <p:sp>
          <p:nvSpPr>
            <p:cNvPr id="22" name="Rectangle: Rounded Corners 21">
              <a:extLst>
                <a:ext uri="{FF2B5EF4-FFF2-40B4-BE49-F238E27FC236}">
                  <a16:creationId xmlns:a16="http://schemas.microsoft.com/office/drawing/2014/main" id="{802E29A3-C498-430D-A65D-20BA1B3D4420}"/>
                </a:ext>
              </a:extLst>
            </p:cNvPr>
            <p:cNvSpPr/>
            <p:nvPr/>
          </p:nvSpPr>
          <p:spPr>
            <a:xfrm>
              <a:off x="322815" y="316991"/>
              <a:ext cx="6223693" cy="10683517"/>
            </a:xfrm>
            <a:prstGeom prst="round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D16F9C4-876E-47F9-B766-9DFA22B84B37}"/>
                </a:ext>
              </a:extLst>
            </p:cNvPr>
            <p:cNvSpPr/>
            <p:nvPr/>
          </p:nvSpPr>
          <p:spPr>
            <a:xfrm>
              <a:off x="646176" y="1272631"/>
              <a:ext cx="5565648" cy="9159841"/>
            </a:xfrm>
            <a:prstGeom prst="roundRect">
              <a:avLst>
                <a:gd name="adj" fmla="val 2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See the source image">
              <a:extLst>
                <a:ext uri="{FF2B5EF4-FFF2-40B4-BE49-F238E27FC236}">
                  <a16:creationId xmlns:a16="http://schemas.microsoft.com/office/drawing/2014/main" id="{38FA120C-DE73-4E14-B970-E7BFC6F696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7867"/>
            <a:stretch/>
          </p:blipFill>
          <p:spPr bwMode="auto">
            <a:xfrm>
              <a:off x="2805545" y="506955"/>
              <a:ext cx="1246909" cy="5709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ee the source image">
              <a:extLst>
                <a:ext uri="{FF2B5EF4-FFF2-40B4-BE49-F238E27FC236}">
                  <a16:creationId xmlns:a16="http://schemas.microsoft.com/office/drawing/2014/main" id="{BBCCC908-8DB7-40D9-BB31-D91D4681B18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28416" y="1398747"/>
              <a:ext cx="322815" cy="2444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ee the source image">
              <a:extLst>
                <a:ext uri="{FF2B5EF4-FFF2-40B4-BE49-F238E27FC236}">
                  <a16:creationId xmlns:a16="http://schemas.microsoft.com/office/drawing/2014/main" id="{8D0E324C-9E5D-43BB-95F8-F93D189B269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0027" y="1302082"/>
              <a:ext cx="459658" cy="459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EF124B9A-618F-4EA1-8F7C-779EBD5451D9}"/>
              </a:ext>
            </a:extLst>
          </p:cNvPr>
          <p:cNvGrpSpPr/>
          <p:nvPr/>
        </p:nvGrpSpPr>
        <p:grpSpPr>
          <a:xfrm>
            <a:off x="5717635" y="2191675"/>
            <a:ext cx="3498602" cy="1349187"/>
            <a:chOff x="5803857" y="3228718"/>
            <a:chExt cx="3960145" cy="1435376"/>
          </a:xfrm>
        </p:grpSpPr>
        <p:sp>
          <p:nvSpPr>
            <p:cNvPr id="3" name="Rectangle: Rounded Corners 2">
              <a:extLst>
                <a:ext uri="{FF2B5EF4-FFF2-40B4-BE49-F238E27FC236}">
                  <a16:creationId xmlns:a16="http://schemas.microsoft.com/office/drawing/2014/main" id="{D898AE3B-DD5A-4FD7-AA5F-4437D681AEF5}"/>
                </a:ext>
              </a:extLst>
            </p:cNvPr>
            <p:cNvSpPr/>
            <p:nvPr/>
          </p:nvSpPr>
          <p:spPr>
            <a:xfrm>
              <a:off x="5803857" y="3228718"/>
              <a:ext cx="3700087" cy="1435376"/>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400">
                  <a:solidFill>
                    <a:schemeClr val="bg1"/>
                  </a:solidFill>
                  <a:latin typeface="Agency FB" panose="020B0503020202020204" pitchFamily="34" charset="0"/>
                </a:rPr>
                <a:t>Waltham Forest is already at the forefront of keeping green and beautiful, we should stay this way. Every future decision made by local leaders should take into account the environment and greenery as a high priority.</a:t>
              </a:r>
            </a:p>
          </p:txBody>
        </p:sp>
        <p:sp>
          <p:nvSpPr>
            <p:cNvPr id="4" name="Isosceles Triangle 3">
              <a:extLst>
                <a:ext uri="{FF2B5EF4-FFF2-40B4-BE49-F238E27FC236}">
                  <a16:creationId xmlns:a16="http://schemas.microsoft.com/office/drawing/2014/main" id="{D80E4C9E-F2FD-4D43-95C7-FB3783784537}"/>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8" name="Group 7">
            <a:extLst>
              <a:ext uri="{FF2B5EF4-FFF2-40B4-BE49-F238E27FC236}">
                <a16:creationId xmlns:a16="http://schemas.microsoft.com/office/drawing/2014/main" id="{9F6BBC9A-AA9B-4DE6-B7EC-F9C0086799BB}"/>
              </a:ext>
            </a:extLst>
          </p:cNvPr>
          <p:cNvGrpSpPr/>
          <p:nvPr/>
        </p:nvGrpSpPr>
        <p:grpSpPr>
          <a:xfrm flipH="1">
            <a:off x="5701338" y="3817164"/>
            <a:ext cx="3498603" cy="1322897"/>
            <a:chOff x="6351623" y="3117152"/>
            <a:chExt cx="3412380" cy="1546942"/>
          </a:xfrm>
        </p:grpSpPr>
        <p:sp>
          <p:nvSpPr>
            <p:cNvPr id="9" name="Rectangle: Rounded Corners 8">
              <a:extLst>
                <a:ext uri="{FF2B5EF4-FFF2-40B4-BE49-F238E27FC236}">
                  <a16:creationId xmlns:a16="http://schemas.microsoft.com/office/drawing/2014/main" id="{7A1E6F17-568F-4E52-AA7B-64D64AE194B7}"/>
                </a:ext>
              </a:extLst>
            </p:cNvPr>
            <p:cNvSpPr/>
            <p:nvPr/>
          </p:nvSpPr>
          <p:spPr>
            <a:xfrm>
              <a:off x="6351623" y="3117152"/>
              <a:ext cx="3152322" cy="1546942"/>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600"/>
                </a:spcBef>
              </a:pPr>
              <a:r>
                <a:rPr lang="en-GB" sz="1400">
                  <a:solidFill>
                    <a:schemeClr val="bg1"/>
                  </a:solidFill>
                  <a:latin typeface="Agency FB" panose="020B0503020202020204" pitchFamily="34" charset="0"/>
                </a:rPr>
                <a:t>The change I would like to see happen in Waltham Forest is… people being more aware about things like global warming and the effects it's having on the world as I feel like people don't take issues like this seriously.</a:t>
              </a:r>
            </a:p>
          </p:txBody>
        </p:sp>
        <p:sp>
          <p:nvSpPr>
            <p:cNvPr id="10" name="Isosceles Triangle 9">
              <a:extLst>
                <a:ext uri="{FF2B5EF4-FFF2-40B4-BE49-F238E27FC236}">
                  <a16:creationId xmlns:a16="http://schemas.microsoft.com/office/drawing/2014/main" id="{4CEAE2A1-75E2-4D72-A44E-0D6A578F971F}"/>
                </a:ext>
              </a:extLst>
            </p:cNvPr>
            <p:cNvSpPr/>
            <p:nvPr/>
          </p:nvSpPr>
          <p:spPr>
            <a:xfrm rot="5400000">
              <a:off x="9478979" y="4087027"/>
              <a:ext cx="309989"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11" name="Group 10">
            <a:extLst>
              <a:ext uri="{FF2B5EF4-FFF2-40B4-BE49-F238E27FC236}">
                <a16:creationId xmlns:a16="http://schemas.microsoft.com/office/drawing/2014/main" id="{7B41F51A-1DFA-4758-AB16-D0C2706BFC0A}"/>
              </a:ext>
            </a:extLst>
          </p:cNvPr>
          <p:cNvGrpSpPr/>
          <p:nvPr/>
        </p:nvGrpSpPr>
        <p:grpSpPr>
          <a:xfrm>
            <a:off x="5720497" y="5457237"/>
            <a:ext cx="3514897" cy="1160083"/>
            <a:chOff x="5803857" y="3883916"/>
            <a:chExt cx="3960145" cy="780177"/>
          </a:xfrm>
        </p:grpSpPr>
        <p:sp>
          <p:nvSpPr>
            <p:cNvPr id="12" name="Rectangle: Rounded Corners 11">
              <a:extLst>
                <a:ext uri="{FF2B5EF4-FFF2-40B4-BE49-F238E27FC236}">
                  <a16:creationId xmlns:a16="http://schemas.microsoft.com/office/drawing/2014/main" id="{F5E1CD77-8724-48C2-AA82-12400A561D7A}"/>
                </a:ext>
              </a:extLst>
            </p:cNvPr>
            <p:cNvSpPr/>
            <p:nvPr/>
          </p:nvSpPr>
          <p:spPr>
            <a:xfrm>
              <a:off x="5803857" y="3883916"/>
              <a:ext cx="3700087" cy="780177"/>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b"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Agency FB" panose="020B0503020202020204" pitchFamily="34" charset="0"/>
                </a:rPr>
                <a:t>Change, isn't going to happen overnight we have to work hard, together as a community and embrace all of our differences, work together to make our world, (Waltham forest) a better place,</a:t>
              </a:r>
            </a:p>
          </p:txBody>
        </p:sp>
        <p:sp>
          <p:nvSpPr>
            <p:cNvPr id="13" name="Isosceles Triangle 12">
              <a:extLst>
                <a:ext uri="{FF2B5EF4-FFF2-40B4-BE49-F238E27FC236}">
                  <a16:creationId xmlns:a16="http://schemas.microsoft.com/office/drawing/2014/main" id="{98BDE4F3-5E78-4CB9-948D-E70A83976402}"/>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en-GB" sz="1400">
                <a:latin typeface="Agency FB" panose="020B0503020202020204" pitchFamily="34" charset="0"/>
              </a:endParaRPr>
            </a:p>
          </p:txBody>
        </p:sp>
      </p:grpSp>
      <p:sp>
        <p:nvSpPr>
          <p:cNvPr id="15" name="TextBox 14">
            <a:extLst>
              <a:ext uri="{FF2B5EF4-FFF2-40B4-BE49-F238E27FC236}">
                <a16:creationId xmlns:a16="http://schemas.microsoft.com/office/drawing/2014/main" id="{B613E6FC-2192-4670-8003-152EE5D420E9}"/>
              </a:ext>
            </a:extLst>
          </p:cNvPr>
          <p:cNvSpPr txBox="1"/>
          <p:nvPr/>
        </p:nvSpPr>
        <p:spPr>
          <a:xfrm>
            <a:off x="6254170" y="1565275"/>
            <a:ext cx="2411238" cy="338554"/>
          </a:xfrm>
          <a:prstGeom prst="rect">
            <a:avLst/>
          </a:prstGeom>
          <a:noFill/>
        </p:spPr>
        <p:txBody>
          <a:bodyPr wrap="square" rtlCol="0" anchor="ctr">
            <a:spAutoFit/>
          </a:bodyPr>
          <a:lstStyle/>
          <a:p>
            <a:r>
              <a:rPr lang="en-GB" sz="1600" b="1">
                <a:solidFill>
                  <a:srgbClr val="002B45"/>
                </a:solidFill>
                <a:latin typeface="Agency FB" panose="020B0503020202020204" pitchFamily="34" charset="0"/>
              </a:rPr>
              <a:t>WHAT YOUNG PEOPLE TOLD US…</a:t>
            </a:r>
          </a:p>
        </p:txBody>
      </p:sp>
      <p:sp>
        <p:nvSpPr>
          <p:cNvPr id="28" name="Rectangle 27">
            <a:extLst>
              <a:ext uri="{FF2B5EF4-FFF2-40B4-BE49-F238E27FC236}">
                <a16:creationId xmlns:a16="http://schemas.microsoft.com/office/drawing/2014/main" id="{D5CEA1EC-802A-4206-AE88-F2217A92D516}"/>
              </a:ext>
            </a:extLst>
          </p:cNvPr>
          <p:cNvSpPr/>
          <p:nvPr/>
        </p:nvSpPr>
        <p:spPr>
          <a:xfrm>
            <a:off x="0" y="6873730"/>
            <a:ext cx="9906000" cy="109450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Chevron 41">
            <a:extLst>
              <a:ext uri="{FF2B5EF4-FFF2-40B4-BE49-F238E27FC236}">
                <a16:creationId xmlns:a16="http://schemas.microsoft.com/office/drawing/2014/main" id="{E7C5BD31-D593-4115-A26F-F67742F61176}"/>
              </a:ext>
            </a:extLst>
          </p:cNvPr>
          <p:cNvSpPr/>
          <p:nvPr/>
        </p:nvSpPr>
        <p:spPr>
          <a:xfrm rot="16200000">
            <a:off x="1167816" y="5151293"/>
            <a:ext cx="659288" cy="2187168"/>
          </a:xfrm>
          <a:prstGeom prst="chevron">
            <a:avLst>
              <a:gd name="adj" fmla="val 671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hevron 42">
            <a:extLst>
              <a:ext uri="{FF2B5EF4-FFF2-40B4-BE49-F238E27FC236}">
                <a16:creationId xmlns:a16="http://schemas.microsoft.com/office/drawing/2014/main" id="{7D982B16-7A2A-4694-B4D0-8EB415CDA184}"/>
              </a:ext>
            </a:extLst>
          </p:cNvPr>
          <p:cNvSpPr/>
          <p:nvPr/>
        </p:nvSpPr>
        <p:spPr>
          <a:xfrm rot="16200000">
            <a:off x="1167816" y="4786104"/>
            <a:ext cx="659288" cy="2187168"/>
          </a:xfrm>
          <a:prstGeom prst="chevron">
            <a:avLst>
              <a:gd name="adj" fmla="val 671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Arrow: Chevron 46">
            <a:extLst>
              <a:ext uri="{FF2B5EF4-FFF2-40B4-BE49-F238E27FC236}">
                <a16:creationId xmlns:a16="http://schemas.microsoft.com/office/drawing/2014/main" id="{6FB923BD-11C5-4305-82AD-6E44D16500E5}"/>
              </a:ext>
            </a:extLst>
          </p:cNvPr>
          <p:cNvSpPr/>
          <p:nvPr/>
        </p:nvSpPr>
        <p:spPr>
          <a:xfrm rot="16200000">
            <a:off x="1167816" y="5151293"/>
            <a:ext cx="659288" cy="2187168"/>
          </a:xfrm>
          <a:prstGeom prst="chevron">
            <a:avLst>
              <a:gd name="adj" fmla="val 671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Arrow: Chevron 47">
            <a:extLst>
              <a:ext uri="{FF2B5EF4-FFF2-40B4-BE49-F238E27FC236}">
                <a16:creationId xmlns:a16="http://schemas.microsoft.com/office/drawing/2014/main" id="{AF8B1A82-05BA-4AE3-B26E-D0E34A22F027}"/>
              </a:ext>
            </a:extLst>
          </p:cNvPr>
          <p:cNvSpPr/>
          <p:nvPr/>
        </p:nvSpPr>
        <p:spPr>
          <a:xfrm rot="16200000">
            <a:off x="1167816" y="4786104"/>
            <a:ext cx="659288" cy="2187168"/>
          </a:xfrm>
          <a:prstGeom prst="chevron">
            <a:avLst>
              <a:gd name="adj" fmla="val 671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TextBox 48">
            <a:extLst>
              <a:ext uri="{FF2B5EF4-FFF2-40B4-BE49-F238E27FC236}">
                <a16:creationId xmlns:a16="http://schemas.microsoft.com/office/drawing/2014/main" id="{449BC9A5-840C-4FC8-A281-8C413B65DC1B}"/>
              </a:ext>
            </a:extLst>
          </p:cNvPr>
          <p:cNvSpPr txBox="1"/>
          <p:nvPr/>
        </p:nvSpPr>
        <p:spPr>
          <a:xfrm>
            <a:off x="357254" y="455445"/>
            <a:ext cx="2161169" cy="1077218"/>
          </a:xfrm>
          <a:prstGeom prst="rect">
            <a:avLst/>
          </a:prstGeom>
          <a:noFill/>
        </p:spPr>
        <p:txBody>
          <a:bodyPr wrap="none" rtlCol="0" anchor="t">
            <a:spAutoFit/>
          </a:bodyPr>
          <a:lstStyle/>
          <a:p>
            <a:r>
              <a:rPr lang="en-GB" sz="3200" b="1">
                <a:solidFill>
                  <a:srgbClr val="FF8A03"/>
                </a:solidFill>
                <a:latin typeface="Agency FB" panose="020B0503020202020204" pitchFamily="34" charset="0"/>
              </a:rPr>
              <a:t>INEQUALITY &amp; </a:t>
            </a:r>
          </a:p>
          <a:p>
            <a:r>
              <a:rPr lang="en-GB" sz="3200" b="1">
                <a:solidFill>
                  <a:srgbClr val="FF8A03"/>
                </a:solidFill>
                <a:latin typeface="Agency FB" panose="020B0503020202020204" pitchFamily="34" charset="0"/>
              </a:rPr>
              <a:t>DISPARITY</a:t>
            </a:r>
          </a:p>
        </p:txBody>
      </p:sp>
      <p:sp>
        <p:nvSpPr>
          <p:cNvPr id="50" name="Arrow: Pentagon 49">
            <a:extLst>
              <a:ext uri="{FF2B5EF4-FFF2-40B4-BE49-F238E27FC236}">
                <a16:creationId xmlns:a16="http://schemas.microsoft.com/office/drawing/2014/main" id="{A25FB022-E25C-4444-95A0-1001C04A33DF}"/>
              </a:ext>
            </a:extLst>
          </p:cNvPr>
          <p:cNvSpPr/>
          <p:nvPr/>
        </p:nvSpPr>
        <p:spPr>
          <a:xfrm rot="16200000">
            <a:off x="-519744" y="3640773"/>
            <a:ext cx="4139595"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Overall, around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one third of young people do not think there is enough local information</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about how individuals can help to address the Climate Emergency.</a:t>
            </a: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51" name="Arrow: Chevron 50">
            <a:extLst>
              <a:ext uri="{FF2B5EF4-FFF2-40B4-BE49-F238E27FC236}">
                <a16:creationId xmlns:a16="http://schemas.microsoft.com/office/drawing/2014/main" id="{4E346152-A884-4C57-A8E4-6438AC24838C}"/>
              </a:ext>
            </a:extLst>
          </p:cNvPr>
          <p:cNvSpPr/>
          <p:nvPr/>
        </p:nvSpPr>
        <p:spPr>
          <a:xfrm rot="16200000">
            <a:off x="1209259" y="1642337"/>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2" name="Group 51">
            <a:extLst>
              <a:ext uri="{FF2B5EF4-FFF2-40B4-BE49-F238E27FC236}">
                <a16:creationId xmlns:a16="http://schemas.microsoft.com/office/drawing/2014/main" id="{F7D31EAA-C745-4DA8-8CD8-8309F87BEE55}"/>
              </a:ext>
            </a:extLst>
          </p:cNvPr>
          <p:cNvGrpSpPr/>
          <p:nvPr/>
        </p:nvGrpSpPr>
        <p:grpSpPr>
          <a:xfrm>
            <a:off x="2840634" y="1299021"/>
            <a:ext cx="2294859" cy="5558978"/>
            <a:chOff x="402624" y="1299022"/>
            <a:chExt cx="2294859" cy="5558978"/>
          </a:xfrm>
        </p:grpSpPr>
        <p:sp>
          <p:nvSpPr>
            <p:cNvPr id="53" name="Arrow: Pentagon 52">
              <a:extLst>
                <a:ext uri="{FF2B5EF4-FFF2-40B4-BE49-F238E27FC236}">
                  <a16:creationId xmlns:a16="http://schemas.microsoft.com/office/drawing/2014/main" id="{5B771685-F076-4EB4-8F26-BE39BDBF6007}"/>
                </a:ext>
              </a:extLst>
            </p:cNvPr>
            <p:cNvSpPr/>
            <p:nvPr/>
          </p:nvSpPr>
          <p:spPr>
            <a:xfrm rot="16200000">
              <a:off x="-1096309" y="3064208"/>
              <a:ext cx="5292726"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There were no significant findings with regards to understanding and experience of climate action apart from young people most likely to think not enough information were:</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Older than 16 </a:t>
              </a:r>
            </a:p>
            <a:p>
              <a:pPr marL="0" marR="0" lvl="0" indent="0" algn="ctr" defTabSz="457200" rtl="0" eaLnBrk="1" fontAlgn="auto" latinLnBrk="0" hangingPunct="1">
                <a:lnSpc>
                  <a:spcPct val="100000"/>
                </a:lnSpc>
                <a:spcAft>
                  <a:spcPts val="0"/>
                </a:spcAft>
                <a:buClrTx/>
                <a:buSzTx/>
                <a:buFontTx/>
                <a:buNone/>
                <a:tabLst/>
                <a:defRPr/>
              </a:pPr>
              <a:r>
                <a:rPr lang="en-GB" sz="1400">
                  <a:solidFill>
                    <a:prstClr val="white"/>
                  </a:solidFill>
                  <a:latin typeface="Agency FB" panose="020B0503020202020204" pitchFamily="34" charset="0"/>
                </a:rPr>
                <a:t>O</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ne third of young people aged between 11 – 16 thought there was not enough information, whereas over half of young people aged 17+ did not think there was enough.</a:t>
              </a: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54" name="Arrow: Chevron 53">
              <a:extLst>
                <a:ext uri="{FF2B5EF4-FFF2-40B4-BE49-F238E27FC236}">
                  <a16:creationId xmlns:a16="http://schemas.microsoft.com/office/drawing/2014/main" id="{BB42190F-DC90-4D3A-9FD2-32D03B1701F8}"/>
                </a:ext>
              </a:extLst>
            </p:cNvPr>
            <p:cNvSpPr/>
            <p:nvPr/>
          </p:nvSpPr>
          <p:spPr>
            <a:xfrm rot="16200000">
              <a:off x="1209260" y="492386"/>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1890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D2F79F4-011C-46DE-9C39-DE69ED067D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84" r="30068"/>
          <a:stretch/>
        </p:blipFill>
        <p:spPr bwMode="auto">
          <a:xfrm>
            <a:off x="495300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396BE72-BC1E-4E27-95D8-B05CEBCF1890}"/>
              </a:ext>
            </a:extLst>
          </p:cNvPr>
          <p:cNvSpPr/>
          <p:nvPr/>
        </p:nvSpPr>
        <p:spPr>
          <a:xfrm>
            <a:off x="0" y="0"/>
            <a:ext cx="5334000"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13BB044-F98A-4626-B008-8C81A0285A1C}"/>
              </a:ext>
            </a:extLst>
          </p:cNvPr>
          <p:cNvSpPr txBox="1"/>
          <p:nvPr/>
        </p:nvSpPr>
        <p:spPr>
          <a:xfrm>
            <a:off x="139389" y="202396"/>
            <a:ext cx="2449710" cy="892552"/>
          </a:xfrm>
          <a:prstGeom prst="rect">
            <a:avLst/>
          </a:prstGeom>
          <a:noFill/>
        </p:spPr>
        <p:txBody>
          <a:bodyPr wrap="none" rtlCol="0">
            <a:spAutoFit/>
          </a:bodyPr>
          <a:lstStyle/>
          <a:p>
            <a:r>
              <a:rPr lang="en-GB" sz="2000" b="1">
                <a:solidFill>
                  <a:srgbClr val="FF8A03"/>
                </a:solidFill>
                <a:latin typeface="Agency FB" panose="020B0503020202020204" pitchFamily="34" charset="0"/>
              </a:rPr>
              <a:t>KEY THEME</a:t>
            </a:r>
          </a:p>
          <a:p>
            <a:r>
              <a:rPr lang="en-GB" sz="3200" b="1">
                <a:solidFill>
                  <a:schemeClr val="bg1"/>
                </a:solidFill>
                <a:latin typeface="Agency FB" panose="020B0503020202020204" pitchFamily="34" charset="0"/>
              </a:rPr>
              <a:t>CLIMATE ACTION</a:t>
            </a:r>
          </a:p>
        </p:txBody>
      </p:sp>
      <p:sp>
        <p:nvSpPr>
          <p:cNvPr id="17" name="TextBox 16">
            <a:extLst>
              <a:ext uri="{FF2B5EF4-FFF2-40B4-BE49-F238E27FC236}">
                <a16:creationId xmlns:a16="http://schemas.microsoft.com/office/drawing/2014/main" id="{54046864-752E-4628-8E3E-6A0D9A88CE9B}"/>
              </a:ext>
            </a:extLst>
          </p:cNvPr>
          <p:cNvSpPr txBox="1"/>
          <p:nvPr/>
        </p:nvSpPr>
        <p:spPr>
          <a:xfrm>
            <a:off x="137844" y="1207145"/>
            <a:ext cx="4952999" cy="5432256"/>
          </a:xfrm>
          <a:prstGeom prst="rect">
            <a:avLst/>
          </a:prstGeom>
          <a:noFill/>
        </p:spPr>
        <p:txBody>
          <a:bodyPr wrap="square" rtlCol="0">
            <a:spAutoFit/>
          </a:bodyPr>
          <a:lstStyle/>
          <a:p>
            <a:pPr algn="just">
              <a:spcBef>
                <a:spcPts val="600"/>
              </a:spcBef>
            </a:pPr>
            <a:r>
              <a:rPr lang="en-GB" sz="1400">
                <a:solidFill>
                  <a:schemeClr val="bg1"/>
                </a:solidFill>
                <a:latin typeface="Agency FB" panose="020B0503020202020204" pitchFamily="34" charset="0"/>
              </a:rPr>
              <a:t>The climate emergency was one of the most talked about topics amongst young people with over 100 individual comments related to climate action, recycling, pollution and green spaces.  Young people rightly feel an ownership of this area, as it is their future which will be most affected.  Young people told us that there needs to be a focus on action, not just from individuals but from governments and businesses too. </a:t>
            </a:r>
            <a:r>
              <a:rPr lang="en-GB" sz="1400" b="1">
                <a:solidFill>
                  <a:srgbClr val="FF8A03"/>
                </a:solidFill>
                <a:latin typeface="Agency FB" panose="020B0503020202020204" pitchFamily="34" charset="0"/>
              </a:rPr>
              <a:t>It is only by working together and everyone playing their part that a change can be made.</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The main challenge which young people talked about during focus groups was that people have so much information about climate change, the problem feels too big so they feel overwhelmed or apathetic.  They said that the local authority had a role to play in educating people more about the importance of climate action, but also by investing in ways to make it easier and more exciting for people to engage with.</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Young people told us that, to tackle this problem, they would like to see:</a:t>
            </a:r>
          </a:p>
          <a:p>
            <a:pPr algn="just">
              <a:spcBef>
                <a:spcPts val="600"/>
              </a:spcBef>
            </a:pPr>
            <a:endParaRPr lang="en-GB" sz="800">
              <a:solidFill>
                <a:schemeClr val="bg1"/>
              </a:solidFill>
              <a:latin typeface="Agency FB" panose="020B0503020202020204" pitchFamily="34" charset="0"/>
            </a:endParaRP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more trees planted</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incentives for recycling</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a ban on throwaway plastic</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community gardens</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wildlife conservation projects</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more public bins</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better education on causes and effects</a:t>
            </a:r>
          </a:p>
        </p:txBody>
      </p:sp>
      <p:pic>
        <p:nvPicPr>
          <p:cNvPr id="3" name="Picture 2" descr="A picture containing tree, person, outdoor&#10;&#10;Description automatically generated">
            <a:extLst>
              <a:ext uri="{FF2B5EF4-FFF2-40B4-BE49-F238E27FC236}">
                <a16:creationId xmlns:a16="http://schemas.microsoft.com/office/drawing/2014/main" id="{7FC90578-29DB-4130-B588-8FE83AF78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4572000" cy="6858000"/>
          </a:xfrm>
          <a:prstGeom prst="rect">
            <a:avLst/>
          </a:prstGeom>
        </p:spPr>
      </p:pic>
    </p:spTree>
    <p:extLst>
      <p:ext uri="{BB962C8B-B14F-4D97-AF65-F5344CB8AC3E}">
        <p14:creationId xmlns:p14="http://schemas.microsoft.com/office/powerpoint/2010/main" val="167955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29CF98-2C5C-406F-BECB-EDD68D885BD6}"/>
              </a:ext>
            </a:extLst>
          </p:cNvPr>
          <p:cNvSpPr/>
          <p:nvPr/>
        </p:nvSpPr>
        <p:spPr>
          <a:xfrm>
            <a:off x="0" y="0"/>
            <a:ext cx="9906000" cy="1409582"/>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5E1F3D-F10D-428C-88D8-B05EB90E869E}"/>
              </a:ext>
            </a:extLst>
          </p:cNvPr>
          <p:cNvSpPr txBox="1"/>
          <p:nvPr/>
        </p:nvSpPr>
        <p:spPr>
          <a:xfrm>
            <a:off x="694475" y="18361"/>
            <a:ext cx="8517075" cy="1292662"/>
          </a:xfrm>
          <a:prstGeom prst="rect">
            <a:avLst/>
          </a:prstGeom>
          <a:noFill/>
        </p:spPr>
        <p:txBody>
          <a:bodyPr vert="horz" wrap="none" rtlCol="0">
            <a:spAutoFit/>
          </a:bodyPr>
          <a:lstStyle/>
          <a:p>
            <a:pPr algn="ctr"/>
            <a:r>
              <a:rPr lang="en-GB" sz="6000" b="1">
                <a:solidFill>
                  <a:schemeClr val="bg1"/>
                </a:solidFill>
                <a:latin typeface="Agency FB" panose="020B0503020202020204" pitchFamily="34" charset="0"/>
              </a:rPr>
              <a:t>TASKFORCE RECOMMENDATIONS</a:t>
            </a:r>
          </a:p>
          <a:p>
            <a:pPr algn="ctr"/>
            <a:r>
              <a:rPr lang="en-GB" b="1">
                <a:solidFill>
                  <a:schemeClr val="bg1"/>
                </a:solidFill>
                <a:latin typeface="Agency FB" panose="020B0503020202020204" pitchFamily="34" charset="0"/>
              </a:rPr>
              <a:t>TO ADDRESS YOUNG PEOPLE’S CONCERNS AROUND CLIMATE ACTION IN THE BOROUGH</a:t>
            </a:r>
          </a:p>
        </p:txBody>
      </p:sp>
      <p:sp>
        <p:nvSpPr>
          <p:cNvPr id="24" name="Rectangle 23">
            <a:extLst>
              <a:ext uri="{FF2B5EF4-FFF2-40B4-BE49-F238E27FC236}">
                <a16:creationId xmlns:a16="http://schemas.microsoft.com/office/drawing/2014/main" id="{DE28DA64-F225-4B57-9BEA-052C5F3CA04A}"/>
              </a:ext>
            </a:extLst>
          </p:cNvPr>
          <p:cNvSpPr/>
          <p:nvPr/>
        </p:nvSpPr>
        <p:spPr>
          <a:xfrm>
            <a:off x="4953000" y="1409582"/>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26B64CC-1C2C-431F-90A6-5DC0961B70B3}"/>
              </a:ext>
            </a:extLst>
          </p:cNvPr>
          <p:cNvSpPr/>
          <p:nvPr/>
        </p:nvSpPr>
        <p:spPr>
          <a:xfrm>
            <a:off x="0" y="4139964"/>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C26EE84-999B-4153-ACE2-BC5E31FC9A28}"/>
              </a:ext>
            </a:extLst>
          </p:cNvPr>
          <p:cNvSpPr txBox="1"/>
          <p:nvPr/>
        </p:nvSpPr>
        <p:spPr>
          <a:xfrm>
            <a:off x="161945" y="1563874"/>
            <a:ext cx="4603486" cy="1738938"/>
          </a:xfrm>
          <a:prstGeom prst="rect">
            <a:avLst/>
          </a:prstGeom>
          <a:noFill/>
        </p:spPr>
        <p:txBody>
          <a:bodyPr wrap="square" rtlCol="0">
            <a:spAutoFit/>
          </a:bodyPr>
          <a:lstStyle/>
          <a:p>
            <a:r>
              <a:rPr lang="en-GB" b="1">
                <a:solidFill>
                  <a:srgbClr val="FF8A03"/>
                </a:solidFill>
                <a:latin typeface="Agency FB" panose="020B0503020202020204" pitchFamily="34" charset="0"/>
              </a:rPr>
              <a:t>EDUCATION FOR ALL</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In order for real change to happen everyone needs to understand the importance of the climate emergency and take action, not just young people. There should be more opportunities for learning on topics such as personal responsibility, the power of protest and how to challenge bigger polluters.  We could also incentivise environmental protection, particularly for companies.</a:t>
            </a:r>
          </a:p>
        </p:txBody>
      </p:sp>
      <p:sp>
        <p:nvSpPr>
          <p:cNvPr id="27" name="TextBox 26">
            <a:extLst>
              <a:ext uri="{FF2B5EF4-FFF2-40B4-BE49-F238E27FC236}">
                <a16:creationId xmlns:a16="http://schemas.microsoft.com/office/drawing/2014/main" id="{4F4B6260-3A5B-475F-88B1-C6AF877C9BED}"/>
              </a:ext>
            </a:extLst>
          </p:cNvPr>
          <p:cNvSpPr txBox="1"/>
          <p:nvPr/>
        </p:nvSpPr>
        <p:spPr>
          <a:xfrm>
            <a:off x="5114945" y="4389175"/>
            <a:ext cx="4613031" cy="1738938"/>
          </a:xfrm>
          <a:prstGeom prst="rect">
            <a:avLst/>
          </a:prstGeom>
          <a:noFill/>
        </p:spPr>
        <p:txBody>
          <a:bodyPr wrap="square" rtlCol="0">
            <a:spAutoFit/>
          </a:bodyPr>
          <a:lstStyle/>
          <a:p>
            <a:r>
              <a:rPr lang="en-GB" b="1">
                <a:solidFill>
                  <a:srgbClr val="FF8A03"/>
                </a:solidFill>
                <a:latin typeface="Agency FB" panose="020B0503020202020204" pitchFamily="34" charset="0"/>
              </a:rPr>
              <a:t>MEAT-FREE CAMPAIGN</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The council could start a campaign to show people how they can reduce the amount of meat and dairy in their diets. The range of plant-based food has massively increased over the past couple of years and people should understand the implications of the meat and dairy industries and be encouraged to lower their consumption.</a:t>
            </a:r>
          </a:p>
        </p:txBody>
      </p:sp>
      <p:sp>
        <p:nvSpPr>
          <p:cNvPr id="28" name="TextBox 27">
            <a:extLst>
              <a:ext uri="{FF2B5EF4-FFF2-40B4-BE49-F238E27FC236}">
                <a16:creationId xmlns:a16="http://schemas.microsoft.com/office/drawing/2014/main" id="{70640291-BC5B-4C82-AA4E-0CF9EE0A8993}"/>
              </a:ext>
            </a:extLst>
          </p:cNvPr>
          <p:cNvSpPr txBox="1"/>
          <p:nvPr/>
        </p:nvSpPr>
        <p:spPr>
          <a:xfrm>
            <a:off x="161945" y="4389175"/>
            <a:ext cx="4603486" cy="1754326"/>
          </a:xfrm>
          <a:prstGeom prst="rect">
            <a:avLst/>
          </a:prstGeom>
          <a:noFill/>
        </p:spPr>
        <p:txBody>
          <a:bodyPr wrap="square" rtlCol="0">
            <a:spAutoFit/>
          </a:bodyPr>
          <a:lstStyle/>
          <a:p>
            <a:r>
              <a:rPr lang="en-GB" b="1">
                <a:solidFill>
                  <a:srgbClr val="FF8A03"/>
                </a:solidFill>
                <a:latin typeface="Agency FB" panose="020B0503020202020204" pitchFamily="34" charset="0"/>
              </a:rPr>
              <a:t>ECO-FRIENDLY ENERGY</a:t>
            </a:r>
          </a:p>
          <a:p>
            <a:endParaRPr lang="en-GB" sz="1200">
              <a:solidFill>
                <a:schemeClr val="bg1"/>
              </a:solidFill>
            </a:endParaRPr>
          </a:p>
          <a:p>
            <a:pPr algn="just">
              <a:spcBef>
                <a:spcPts val="600"/>
              </a:spcBef>
            </a:pPr>
            <a:r>
              <a:rPr lang="en-GB" sz="1400">
                <a:solidFill>
                  <a:schemeClr val="bg1"/>
                </a:solidFill>
                <a:latin typeface="Agency FB" panose="020B0503020202020204" pitchFamily="34" charset="0"/>
              </a:rPr>
              <a:t>We could work with an eco-friendly energy supplier to encourage take up in the borough. This could also lead to things such as the installation of solar panels for some. When building or renovating council property, including social housing, more eco-friendly options should be considered.</a:t>
            </a:r>
          </a:p>
          <a:p>
            <a:pPr>
              <a:spcBef>
                <a:spcPts val="600"/>
              </a:spcBef>
            </a:pPr>
            <a:endParaRPr lang="en-GB" sz="1200">
              <a:solidFill>
                <a:schemeClr val="bg1"/>
              </a:solidFill>
            </a:endParaRPr>
          </a:p>
        </p:txBody>
      </p:sp>
      <p:sp>
        <p:nvSpPr>
          <p:cNvPr id="29" name="TextBox 28">
            <a:extLst>
              <a:ext uri="{FF2B5EF4-FFF2-40B4-BE49-F238E27FC236}">
                <a16:creationId xmlns:a16="http://schemas.microsoft.com/office/drawing/2014/main" id="{EC2ED8DD-480E-454B-BC47-EDC5A825D61C}"/>
              </a:ext>
            </a:extLst>
          </p:cNvPr>
          <p:cNvSpPr txBox="1"/>
          <p:nvPr/>
        </p:nvSpPr>
        <p:spPr>
          <a:xfrm>
            <a:off x="5114944" y="1563874"/>
            <a:ext cx="4613031" cy="2487861"/>
          </a:xfrm>
          <a:prstGeom prst="rect">
            <a:avLst/>
          </a:prstGeom>
          <a:noFill/>
        </p:spPr>
        <p:txBody>
          <a:bodyPr wrap="square" rtlCol="0">
            <a:spAutoFit/>
          </a:bodyPr>
          <a:lstStyle/>
          <a:p>
            <a:r>
              <a:rPr lang="en-GB" b="1">
                <a:solidFill>
                  <a:srgbClr val="FF8A03"/>
                </a:solidFill>
                <a:latin typeface="Agency FB" panose="020B0503020202020204" pitchFamily="34" charset="0"/>
              </a:rPr>
              <a:t>REDUCE CARS &amp; IMPROVE PUBLIC TRANSPORT</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We can reduce car travel by encouraging working from home where possible, reducing fares for public transport (or perhaps a support fund for those who need it) and promoting things such as car free days.</a:t>
            </a:r>
          </a:p>
          <a:p>
            <a:pPr algn="just">
              <a:spcBef>
                <a:spcPts val="600"/>
              </a:spcBef>
            </a:pPr>
            <a:endParaRPr lang="en-GB" sz="8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Perhaps by incentivising some of these schemes or creating a public campaign more people would be encouraged to walk or cycle locally rather than take a car.</a:t>
            </a:r>
          </a:p>
          <a:p>
            <a:pPr>
              <a:lnSpc>
                <a:spcPts val="1440"/>
              </a:lnSpc>
              <a:spcBef>
                <a:spcPts val="600"/>
              </a:spcBef>
            </a:pPr>
            <a:endParaRPr lang="en-GB" sz="1200">
              <a:solidFill>
                <a:schemeClr val="bg1"/>
              </a:solidFill>
            </a:endParaRPr>
          </a:p>
        </p:txBody>
      </p:sp>
    </p:spTree>
    <p:extLst>
      <p:ext uri="{BB962C8B-B14F-4D97-AF65-F5344CB8AC3E}">
        <p14:creationId xmlns:p14="http://schemas.microsoft.com/office/powerpoint/2010/main" val="37099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CCEF2D-F148-43E5-8D14-DAD5AB697F0E}"/>
              </a:ext>
            </a:extLst>
          </p:cNvPr>
          <p:cNvSpPr txBox="1"/>
          <p:nvPr/>
        </p:nvSpPr>
        <p:spPr>
          <a:xfrm>
            <a:off x="1223988" y="178319"/>
            <a:ext cx="2700001" cy="1600438"/>
          </a:xfrm>
          <a:prstGeom prst="rect">
            <a:avLst/>
          </a:prstGeom>
          <a:noFill/>
        </p:spPr>
        <p:txBody>
          <a:bodyPr wrap="square" rtlCol="0">
            <a:spAutoFit/>
          </a:bodyPr>
          <a:lstStyle/>
          <a:p>
            <a:pPr algn="just">
              <a:spcBef>
                <a:spcPts val="600"/>
              </a:spcBef>
            </a:pPr>
            <a:r>
              <a:rPr lang="en-GB" sz="1400">
                <a:solidFill>
                  <a:srgbClr val="002B45"/>
                </a:solidFill>
                <a:latin typeface="Agency FB" panose="020B0503020202020204" pitchFamily="34" charset="0"/>
              </a:rPr>
              <a:t>The voice of young people is incredibly important to us as a Council.  We want to ensure that young people an have a say and influence the services that affect them, their families and their communities.  We wanted to find out how we could listen to, work with and talk to young people better.</a:t>
            </a:r>
          </a:p>
        </p:txBody>
      </p:sp>
      <p:sp>
        <p:nvSpPr>
          <p:cNvPr id="4" name="Rectangle 3">
            <a:extLst>
              <a:ext uri="{FF2B5EF4-FFF2-40B4-BE49-F238E27FC236}">
                <a16:creationId xmlns:a16="http://schemas.microsoft.com/office/drawing/2014/main" id="{B4C0BE60-B190-49EF-AF94-6A686417FD1A}"/>
              </a:ext>
            </a:extLst>
          </p:cNvPr>
          <p:cNvSpPr/>
          <p:nvPr/>
        </p:nvSpPr>
        <p:spPr>
          <a:xfrm>
            <a:off x="0" y="0"/>
            <a:ext cx="1107997"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E2EBA28-563A-4492-B04B-E8E8780A8D31}"/>
              </a:ext>
            </a:extLst>
          </p:cNvPr>
          <p:cNvSpPr txBox="1"/>
          <p:nvPr/>
        </p:nvSpPr>
        <p:spPr>
          <a:xfrm>
            <a:off x="1" y="1666026"/>
            <a:ext cx="1107996" cy="3525965"/>
          </a:xfrm>
          <a:prstGeom prst="rect">
            <a:avLst/>
          </a:prstGeom>
          <a:noFill/>
        </p:spPr>
        <p:txBody>
          <a:bodyPr vert="vert270" wrap="none" rtlCol="0">
            <a:spAutoFit/>
          </a:bodyPr>
          <a:lstStyle/>
          <a:p>
            <a:pPr algn="ctr"/>
            <a:r>
              <a:rPr lang="en-GB" sz="6000" b="1">
                <a:solidFill>
                  <a:schemeClr val="bg1"/>
                </a:solidFill>
                <a:latin typeface="Agency FB" panose="020B0503020202020204" pitchFamily="34" charset="0"/>
              </a:rPr>
              <a:t>YOUTH VOICE</a:t>
            </a:r>
          </a:p>
        </p:txBody>
      </p:sp>
      <p:sp>
        <p:nvSpPr>
          <p:cNvPr id="12" name="Rectangle 11">
            <a:extLst>
              <a:ext uri="{FF2B5EF4-FFF2-40B4-BE49-F238E27FC236}">
                <a16:creationId xmlns:a16="http://schemas.microsoft.com/office/drawing/2014/main" id="{DF28742F-3B4B-494A-834D-08F500222B3A}"/>
              </a:ext>
            </a:extLst>
          </p:cNvPr>
          <p:cNvSpPr/>
          <p:nvPr/>
        </p:nvSpPr>
        <p:spPr>
          <a:xfrm>
            <a:off x="1244580" y="2959676"/>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CCE1A72-1F71-4036-8B4D-E648571C0432}"/>
              </a:ext>
            </a:extLst>
          </p:cNvPr>
          <p:cNvSpPr/>
          <p:nvPr/>
        </p:nvSpPr>
        <p:spPr>
          <a:xfrm>
            <a:off x="4081164" y="178319"/>
            <a:ext cx="5552400" cy="54813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FA3977-DEB4-49C8-BCC7-4E04CBF0922C}"/>
              </a:ext>
            </a:extLst>
          </p:cNvPr>
          <p:cNvSpPr/>
          <p:nvPr/>
        </p:nvSpPr>
        <p:spPr>
          <a:xfrm>
            <a:off x="4081164" y="5800473"/>
            <a:ext cx="5552400" cy="927498"/>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1C5F10A-ACCB-4B0C-A654-6A3F95D3958E}"/>
              </a:ext>
            </a:extLst>
          </p:cNvPr>
          <p:cNvSpPr txBox="1"/>
          <p:nvPr/>
        </p:nvSpPr>
        <p:spPr>
          <a:xfrm>
            <a:off x="1244580" y="3089322"/>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Do you think young people’s ideas and opinions are listened to and acted on by the Council?</a:t>
            </a:r>
          </a:p>
          <a:p>
            <a:pPr algn="ctr"/>
            <a:r>
              <a:rPr lang="en-GB" sz="800">
                <a:solidFill>
                  <a:schemeClr val="bg1">
                    <a:lumMod val="65000"/>
                  </a:schemeClr>
                </a:solidFill>
                <a:latin typeface="Agency FB" panose="020B0503020202020204" pitchFamily="34" charset="0"/>
              </a:rPr>
              <a:t>based on 1100 responses</a:t>
            </a:r>
          </a:p>
        </p:txBody>
      </p:sp>
      <p:graphicFrame>
        <p:nvGraphicFramePr>
          <p:cNvPr id="37" name="Chart 36">
            <a:extLst>
              <a:ext uri="{FF2B5EF4-FFF2-40B4-BE49-F238E27FC236}">
                <a16:creationId xmlns:a16="http://schemas.microsoft.com/office/drawing/2014/main" id="{27CB0A77-CCA1-4014-996E-BC5380FBA089}"/>
              </a:ext>
            </a:extLst>
          </p:cNvPr>
          <p:cNvGraphicFramePr/>
          <p:nvPr>
            <p:extLst>
              <p:ext uri="{D42A27DB-BD31-4B8C-83A1-F6EECF244321}">
                <p14:modId xmlns:p14="http://schemas.microsoft.com/office/powerpoint/2010/main" val="1477661077"/>
              </p:ext>
            </p:extLst>
          </p:nvPr>
        </p:nvGraphicFramePr>
        <p:xfrm>
          <a:off x="1521136" y="3494340"/>
          <a:ext cx="216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002E5573-FE89-46EC-9345-5A1FF2C34A96}"/>
              </a:ext>
            </a:extLst>
          </p:cNvPr>
          <p:cNvSpPr txBox="1"/>
          <p:nvPr/>
        </p:nvSpPr>
        <p:spPr>
          <a:xfrm>
            <a:off x="1589320" y="3937098"/>
            <a:ext cx="677119" cy="215444"/>
          </a:xfrm>
          <a:prstGeom prst="rect">
            <a:avLst/>
          </a:prstGeom>
          <a:noFill/>
        </p:spPr>
        <p:txBody>
          <a:bodyPr wrap="square" rtlCol="0">
            <a:spAutoFit/>
          </a:bodyPr>
          <a:lstStyle/>
          <a:p>
            <a:pPr algn="r"/>
            <a:r>
              <a:rPr lang="en-GB" sz="800">
                <a:latin typeface="Agency FB" panose="020B0503020202020204" pitchFamily="34" charset="0"/>
              </a:rPr>
              <a:t>No</a:t>
            </a:r>
          </a:p>
        </p:txBody>
      </p:sp>
      <p:sp>
        <p:nvSpPr>
          <p:cNvPr id="21" name="TextBox 20">
            <a:extLst>
              <a:ext uri="{FF2B5EF4-FFF2-40B4-BE49-F238E27FC236}">
                <a16:creationId xmlns:a16="http://schemas.microsoft.com/office/drawing/2014/main" id="{9B277DAB-F21B-429F-AA80-BC1F61EFBCFA}"/>
              </a:ext>
            </a:extLst>
          </p:cNvPr>
          <p:cNvSpPr txBox="1"/>
          <p:nvPr/>
        </p:nvSpPr>
        <p:spPr>
          <a:xfrm>
            <a:off x="2522919" y="5118119"/>
            <a:ext cx="780468" cy="215444"/>
          </a:xfrm>
          <a:prstGeom prst="rect">
            <a:avLst/>
          </a:prstGeom>
          <a:noFill/>
        </p:spPr>
        <p:txBody>
          <a:bodyPr wrap="square" rtlCol="0">
            <a:spAutoFit/>
          </a:bodyPr>
          <a:lstStyle/>
          <a:p>
            <a:pPr algn="r"/>
            <a:r>
              <a:rPr lang="en-GB" sz="800">
                <a:latin typeface="Agency FB" panose="020B0503020202020204" pitchFamily="34" charset="0"/>
              </a:rPr>
              <a:t>Sometimes</a:t>
            </a:r>
          </a:p>
        </p:txBody>
      </p:sp>
      <p:sp>
        <p:nvSpPr>
          <p:cNvPr id="22" name="TextBox 21">
            <a:extLst>
              <a:ext uri="{FF2B5EF4-FFF2-40B4-BE49-F238E27FC236}">
                <a16:creationId xmlns:a16="http://schemas.microsoft.com/office/drawing/2014/main" id="{108B04C4-72C9-4755-ADE1-BB514CE81AA7}"/>
              </a:ext>
            </a:extLst>
          </p:cNvPr>
          <p:cNvSpPr txBox="1"/>
          <p:nvPr/>
        </p:nvSpPr>
        <p:spPr>
          <a:xfrm>
            <a:off x="3092383" y="4094232"/>
            <a:ext cx="780468" cy="215444"/>
          </a:xfrm>
          <a:prstGeom prst="rect">
            <a:avLst/>
          </a:prstGeom>
          <a:noFill/>
        </p:spPr>
        <p:txBody>
          <a:bodyPr wrap="square" rtlCol="0">
            <a:spAutoFit/>
          </a:bodyPr>
          <a:lstStyle/>
          <a:p>
            <a:r>
              <a:rPr lang="en-GB" sz="800">
                <a:latin typeface="Agency FB" panose="020B0503020202020204" pitchFamily="34" charset="0"/>
              </a:rPr>
              <a:t>Yes</a:t>
            </a:r>
          </a:p>
        </p:txBody>
      </p:sp>
      <p:sp>
        <p:nvSpPr>
          <p:cNvPr id="15" name="TextBox 14">
            <a:extLst>
              <a:ext uri="{FF2B5EF4-FFF2-40B4-BE49-F238E27FC236}">
                <a16:creationId xmlns:a16="http://schemas.microsoft.com/office/drawing/2014/main" id="{5DAE8639-5B8A-4B49-9CA7-88B66F20B9C8}"/>
              </a:ext>
            </a:extLst>
          </p:cNvPr>
          <p:cNvSpPr txBox="1"/>
          <p:nvPr/>
        </p:nvSpPr>
        <p:spPr>
          <a:xfrm>
            <a:off x="4166598" y="5941056"/>
            <a:ext cx="1111202" cy="646331"/>
          </a:xfrm>
          <a:prstGeom prst="rect">
            <a:avLst/>
          </a:prstGeom>
          <a:noFill/>
        </p:spPr>
        <p:txBody>
          <a:bodyPr wrap="none" rtlCol="0">
            <a:spAutoFit/>
          </a:bodyPr>
          <a:lstStyle/>
          <a:p>
            <a:r>
              <a:rPr lang="en-GB" sz="3600" b="1">
                <a:solidFill>
                  <a:schemeClr val="bg1"/>
                </a:solidFill>
                <a:latin typeface="Agency FB" panose="020B0503020202020204" pitchFamily="34" charset="0"/>
              </a:rPr>
              <a:t>81.9%</a:t>
            </a:r>
          </a:p>
        </p:txBody>
      </p:sp>
      <p:sp>
        <p:nvSpPr>
          <p:cNvPr id="16" name="TextBox 15">
            <a:extLst>
              <a:ext uri="{FF2B5EF4-FFF2-40B4-BE49-F238E27FC236}">
                <a16:creationId xmlns:a16="http://schemas.microsoft.com/office/drawing/2014/main" id="{F22D0552-7553-4A60-B307-0FAEDE770FF0}"/>
              </a:ext>
            </a:extLst>
          </p:cNvPr>
          <p:cNvSpPr txBox="1"/>
          <p:nvPr/>
        </p:nvSpPr>
        <p:spPr>
          <a:xfrm>
            <a:off x="5187035" y="5982771"/>
            <a:ext cx="4446529" cy="615553"/>
          </a:xfrm>
          <a:prstGeom prst="rect">
            <a:avLst/>
          </a:prstGeom>
          <a:noFill/>
        </p:spPr>
        <p:txBody>
          <a:bodyPr wrap="square" rtlCol="0">
            <a:spAutoFit/>
          </a:bodyPr>
          <a:lstStyle/>
          <a:p>
            <a:r>
              <a:rPr lang="en-GB" sz="1200" b="1">
                <a:solidFill>
                  <a:schemeClr val="bg1"/>
                </a:solidFill>
                <a:latin typeface="Agency FB" panose="020B0503020202020204" pitchFamily="34" charset="0"/>
              </a:rPr>
              <a:t>of 14 – 24 year olds in England don’t think there are enough opportunities to share their views on important issues in their area</a:t>
            </a:r>
            <a:endParaRPr lang="en-GB" sz="200">
              <a:latin typeface="Agency FB" panose="020B0503020202020204" pitchFamily="34" charset="0"/>
            </a:endParaRPr>
          </a:p>
          <a:p>
            <a:endParaRPr lang="en-GB" sz="200">
              <a:latin typeface="Agency FB" panose="020B0503020202020204" pitchFamily="34" charset="0"/>
            </a:endParaRPr>
          </a:p>
          <a:p>
            <a:pPr algn="r"/>
            <a:r>
              <a:rPr lang="en-GB" sz="800" i="1">
                <a:solidFill>
                  <a:schemeClr val="bg1"/>
                </a:solidFill>
                <a:latin typeface="Agency FB" panose="020B0503020202020204" pitchFamily="34" charset="0"/>
              </a:rPr>
              <a:t>Youth Voice Census Report </a:t>
            </a:r>
            <a:r>
              <a:rPr lang="en-GB" sz="800">
                <a:solidFill>
                  <a:schemeClr val="bg1"/>
                </a:solidFill>
                <a:latin typeface="Agency FB" panose="020B0503020202020204" pitchFamily="34" charset="0"/>
              </a:rPr>
              <a:t>– Youth Employment UK (Sept 2021)</a:t>
            </a:r>
          </a:p>
        </p:txBody>
      </p:sp>
      <p:sp>
        <p:nvSpPr>
          <p:cNvPr id="18" name="TextBox 17">
            <a:extLst>
              <a:ext uri="{FF2B5EF4-FFF2-40B4-BE49-F238E27FC236}">
                <a16:creationId xmlns:a16="http://schemas.microsoft.com/office/drawing/2014/main" id="{118AEC42-26BE-4A14-A8A2-9E1858FF8AF1}"/>
              </a:ext>
            </a:extLst>
          </p:cNvPr>
          <p:cNvSpPr txBox="1"/>
          <p:nvPr/>
        </p:nvSpPr>
        <p:spPr>
          <a:xfrm>
            <a:off x="4305626" y="439929"/>
            <a:ext cx="5103476"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Which of these areas do you think the Council should be focussing on to make the borough </a:t>
            </a:r>
          </a:p>
          <a:p>
            <a:pPr algn="ctr"/>
            <a:r>
              <a:rPr lang="en-GB" sz="1000" b="1">
                <a:solidFill>
                  <a:srgbClr val="002B45"/>
                </a:solidFill>
                <a:latin typeface="Agency FB" panose="020B0503020202020204" pitchFamily="34" charset="0"/>
              </a:rPr>
              <a:t>a better place for young people to live and work?</a:t>
            </a:r>
          </a:p>
          <a:p>
            <a:pPr algn="ctr"/>
            <a:r>
              <a:rPr lang="en-GB" sz="800">
                <a:solidFill>
                  <a:schemeClr val="bg1">
                    <a:lumMod val="65000"/>
                  </a:schemeClr>
                </a:solidFill>
                <a:latin typeface="Agency FB" panose="020B0503020202020204" pitchFamily="34" charset="0"/>
              </a:rPr>
              <a:t>based on 1085 responses</a:t>
            </a:r>
          </a:p>
        </p:txBody>
      </p:sp>
      <p:graphicFrame>
        <p:nvGraphicFramePr>
          <p:cNvPr id="23" name="Chart 22">
            <a:extLst>
              <a:ext uri="{FF2B5EF4-FFF2-40B4-BE49-F238E27FC236}">
                <a16:creationId xmlns:a16="http://schemas.microsoft.com/office/drawing/2014/main" id="{4A1D6751-75B5-40BC-A4BC-DA053F047E43}"/>
              </a:ext>
            </a:extLst>
          </p:cNvPr>
          <p:cNvGraphicFramePr/>
          <p:nvPr>
            <p:extLst>
              <p:ext uri="{D42A27DB-BD31-4B8C-83A1-F6EECF244321}">
                <p14:modId xmlns:p14="http://schemas.microsoft.com/office/powerpoint/2010/main" val="2923112193"/>
              </p:ext>
            </p:extLst>
          </p:nvPr>
        </p:nvGraphicFramePr>
        <p:xfrm>
          <a:off x="4166598" y="1103732"/>
          <a:ext cx="5316269" cy="446486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4F3922F2-845C-4800-A002-0F4B84235B6C}"/>
              </a:ext>
            </a:extLst>
          </p:cNvPr>
          <p:cNvSpPr txBox="1"/>
          <p:nvPr/>
        </p:nvSpPr>
        <p:spPr>
          <a:xfrm>
            <a:off x="1169824" y="5826772"/>
            <a:ext cx="2680542" cy="338554"/>
          </a:xfrm>
          <a:prstGeom prst="rect">
            <a:avLst/>
          </a:prstGeom>
          <a:noFill/>
        </p:spPr>
        <p:txBody>
          <a:bodyPr wrap="none" rtlCol="0" anchor="ctr">
            <a:spAutoFit/>
          </a:bodyPr>
          <a:lstStyle/>
          <a:p>
            <a:pPr algn="r"/>
            <a:r>
              <a:rPr lang="en-GB" sz="1600" b="1">
                <a:solidFill>
                  <a:srgbClr val="FF8A03"/>
                </a:solidFill>
                <a:latin typeface="Agency FB" panose="020B0503020202020204" pitchFamily="34" charset="0"/>
              </a:rPr>
              <a:t>HOW DO WE COMPARE NATIONALLY?</a:t>
            </a:r>
          </a:p>
        </p:txBody>
      </p:sp>
      <p:sp>
        <p:nvSpPr>
          <p:cNvPr id="26" name="Isosceles Triangle 25">
            <a:extLst>
              <a:ext uri="{FF2B5EF4-FFF2-40B4-BE49-F238E27FC236}">
                <a16:creationId xmlns:a16="http://schemas.microsoft.com/office/drawing/2014/main" id="{09857B3A-76E2-4A0C-AB5D-F0A3805A8EE2}"/>
              </a:ext>
            </a:extLst>
          </p:cNvPr>
          <p:cNvSpPr/>
          <p:nvPr/>
        </p:nvSpPr>
        <p:spPr>
          <a:xfrm rot="16200000">
            <a:off x="3901164" y="5906549"/>
            <a:ext cx="180000" cy="180000"/>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43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F8F1A9-7610-4EF7-B672-9111F0522E69}"/>
              </a:ext>
            </a:extLst>
          </p:cNvPr>
          <p:cNvGrpSpPr/>
          <p:nvPr/>
        </p:nvGrpSpPr>
        <p:grpSpPr>
          <a:xfrm>
            <a:off x="5404796" y="434693"/>
            <a:ext cx="4099148" cy="7036548"/>
            <a:chOff x="322815" y="316991"/>
            <a:chExt cx="6223693" cy="10683517"/>
          </a:xfrm>
        </p:grpSpPr>
        <p:sp>
          <p:nvSpPr>
            <p:cNvPr id="22" name="Rectangle: Rounded Corners 21">
              <a:extLst>
                <a:ext uri="{FF2B5EF4-FFF2-40B4-BE49-F238E27FC236}">
                  <a16:creationId xmlns:a16="http://schemas.microsoft.com/office/drawing/2014/main" id="{802E29A3-C498-430D-A65D-20BA1B3D4420}"/>
                </a:ext>
              </a:extLst>
            </p:cNvPr>
            <p:cNvSpPr/>
            <p:nvPr/>
          </p:nvSpPr>
          <p:spPr>
            <a:xfrm>
              <a:off x="322815" y="316991"/>
              <a:ext cx="6223693" cy="10683517"/>
            </a:xfrm>
            <a:prstGeom prst="round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D16F9C4-876E-47F9-B766-9DFA22B84B37}"/>
                </a:ext>
              </a:extLst>
            </p:cNvPr>
            <p:cNvSpPr/>
            <p:nvPr/>
          </p:nvSpPr>
          <p:spPr>
            <a:xfrm>
              <a:off x="646176" y="1272631"/>
              <a:ext cx="5565648" cy="9159841"/>
            </a:xfrm>
            <a:prstGeom prst="roundRect">
              <a:avLst>
                <a:gd name="adj" fmla="val 2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See the source image">
              <a:extLst>
                <a:ext uri="{FF2B5EF4-FFF2-40B4-BE49-F238E27FC236}">
                  <a16:creationId xmlns:a16="http://schemas.microsoft.com/office/drawing/2014/main" id="{38FA120C-DE73-4E14-B970-E7BFC6F696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7867"/>
            <a:stretch/>
          </p:blipFill>
          <p:spPr bwMode="auto">
            <a:xfrm>
              <a:off x="2805545" y="506955"/>
              <a:ext cx="1246909" cy="5709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ee the source image">
              <a:extLst>
                <a:ext uri="{FF2B5EF4-FFF2-40B4-BE49-F238E27FC236}">
                  <a16:creationId xmlns:a16="http://schemas.microsoft.com/office/drawing/2014/main" id="{BBCCC908-8DB7-40D9-BB31-D91D4681B18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28416" y="1398747"/>
              <a:ext cx="322815" cy="2444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ee the source image">
              <a:extLst>
                <a:ext uri="{FF2B5EF4-FFF2-40B4-BE49-F238E27FC236}">
                  <a16:creationId xmlns:a16="http://schemas.microsoft.com/office/drawing/2014/main" id="{8D0E324C-9E5D-43BB-95F8-F93D189B269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0027" y="1302082"/>
              <a:ext cx="459658" cy="459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EF124B9A-618F-4EA1-8F7C-779EBD5451D9}"/>
              </a:ext>
            </a:extLst>
          </p:cNvPr>
          <p:cNvGrpSpPr/>
          <p:nvPr/>
        </p:nvGrpSpPr>
        <p:grpSpPr>
          <a:xfrm>
            <a:off x="5717635" y="2191675"/>
            <a:ext cx="3498602" cy="1547398"/>
            <a:chOff x="5803857" y="3228718"/>
            <a:chExt cx="3960145" cy="1435376"/>
          </a:xfrm>
        </p:grpSpPr>
        <p:sp>
          <p:nvSpPr>
            <p:cNvPr id="3" name="Rectangle: Rounded Corners 2">
              <a:extLst>
                <a:ext uri="{FF2B5EF4-FFF2-40B4-BE49-F238E27FC236}">
                  <a16:creationId xmlns:a16="http://schemas.microsoft.com/office/drawing/2014/main" id="{D898AE3B-DD5A-4FD7-AA5F-4437D681AEF5}"/>
                </a:ext>
              </a:extLst>
            </p:cNvPr>
            <p:cNvSpPr/>
            <p:nvPr/>
          </p:nvSpPr>
          <p:spPr>
            <a:xfrm>
              <a:off x="5803857" y="3228718"/>
              <a:ext cx="3700087" cy="1435376"/>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400">
                  <a:solidFill>
                    <a:schemeClr val="bg1"/>
                  </a:solidFill>
                  <a:latin typeface="Agency FB" panose="020B0503020202020204" pitchFamily="34" charset="0"/>
                </a:rPr>
                <a:t>One thing I would like decision makers to know is… that young people are stronger than you will probably ever know. They have voices that should be valued, as much as any other adult. So please, take more time to listen to our ideas and ACTUALLY put it into action. Our ideas aren't that bad. :)</a:t>
              </a:r>
            </a:p>
          </p:txBody>
        </p:sp>
        <p:sp>
          <p:nvSpPr>
            <p:cNvPr id="4" name="Isosceles Triangle 3">
              <a:extLst>
                <a:ext uri="{FF2B5EF4-FFF2-40B4-BE49-F238E27FC236}">
                  <a16:creationId xmlns:a16="http://schemas.microsoft.com/office/drawing/2014/main" id="{D80E4C9E-F2FD-4D43-95C7-FB3783784537}"/>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8" name="Group 7">
            <a:extLst>
              <a:ext uri="{FF2B5EF4-FFF2-40B4-BE49-F238E27FC236}">
                <a16:creationId xmlns:a16="http://schemas.microsoft.com/office/drawing/2014/main" id="{9F6BBC9A-AA9B-4DE6-B7EC-F9C0086799BB}"/>
              </a:ext>
            </a:extLst>
          </p:cNvPr>
          <p:cNvGrpSpPr/>
          <p:nvPr/>
        </p:nvGrpSpPr>
        <p:grpSpPr>
          <a:xfrm flipH="1">
            <a:off x="5701337" y="3883043"/>
            <a:ext cx="3498603" cy="1077197"/>
            <a:chOff x="6351623" y="3117152"/>
            <a:chExt cx="3412380" cy="1546942"/>
          </a:xfrm>
        </p:grpSpPr>
        <p:sp>
          <p:nvSpPr>
            <p:cNvPr id="9" name="Rectangle: Rounded Corners 8">
              <a:extLst>
                <a:ext uri="{FF2B5EF4-FFF2-40B4-BE49-F238E27FC236}">
                  <a16:creationId xmlns:a16="http://schemas.microsoft.com/office/drawing/2014/main" id="{7A1E6F17-568F-4E52-AA7B-64D64AE194B7}"/>
                </a:ext>
              </a:extLst>
            </p:cNvPr>
            <p:cNvSpPr/>
            <p:nvPr/>
          </p:nvSpPr>
          <p:spPr>
            <a:xfrm>
              <a:off x="6351623" y="3117152"/>
              <a:ext cx="3152322" cy="1546942"/>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600"/>
                </a:spcBef>
              </a:pPr>
              <a:r>
                <a:rPr lang="en-GB" sz="1400">
                  <a:solidFill>
                    <a:schemeClr val="bg1"/>
                  </a:solidFill>
                  <a:latin typeface="Agency FB" panose="020B0503020202020204" pitchFamily="34" charset="0"/>
                </a:rPr>
                <a:t>It is important to keep connections with the youth so that way the youth being to trust decision makers</a:t>
              </a:r>
            </a:p>
          </p:txBody>
        </p:sp>
        <p:sp>
          <p:nvSpPr>
            <p:cNvPr id="10" name="Isosceles Triangle 9">
              <a:extLst>
                <a:ext uri="{FF2B5EF4-FFF2-40B4-BE49-F238E27FC236}">
                  <a16:creationId xmlns:a16="http://schemas.microsoft.com/office/drawing/2014/main" id="{4CEAE2A1-75E2-4D72-A44E-0D6A578F971F}"/>
                </a:ext>
              </a:extLst>
            </p:cNvPr>
            <p:cNvSpPr/>
            <p:nvPr/>
          </p:nvSpPr>
          <p:spPr>
            <a:xfrm rot="5400000">
              <a:off x="9478979" y="4087027"/>
              <a:ext cx="309989"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11" name="Group 10">
            <a:extLst>
              <a:ext uri="{FF2B5EF4-FFF2-40B4-BE49-F238E27FC236}">
                <a16:creationId xmlns:a16="http://schemas.microsoft.com/office/drawing/2014/main" id="{7B41F51A-1DFA-4758-AB16-D0C2706BFC0A}"/>
              </a:ext>
            </a:extLst>
          </p:cNvPr>
          <p:cNvGrpSpPr/>
          <p:nvPr/>
        </p:nvGrpSpPr>
        <p:grpSpPr>
          <a:xfrm>
            <a:off x="5720497" y="5104211"/>
            <a:ext cx="3514897" cy="1513110"/>
            <a:chOff x="5803857" y="3883916"/>
            <a:chExt cx="3960145" cy="780177"/>
          </a:xfrm>
        </p:grpSpPr>
        <p:sp>
          <p:nvSpPr>
            <p:cNvPr id="12" name="Rectangle: Rounded Corners 11">
              <a:extLst>
                <a:ext uri="{FF2B5EF4-FFF2-40B4-BE49-F238E27FC236}">
                  <a16:creationId xmlns:a16="http://schemas.microsoft.com/office/drawing/2014/main" id="{F5E1CD77-8724-48C2-AA82-12400A561D7A}"/>
                </a:ext>
              </a:extLst>
            </p:cNvPr>
            <p:cNvSpPr/>
            <p:nvPr/>
          </p:nvSpPr>
          <p:spPr>
            <a:xfrm>
              <a:off x="5803857" y="3883916"/>
              <a:ext cx="3700087" cy="780177"/>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b"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Agency FB" panose="020B0503020202020204" pitchFamily="34" charset="0"/>
                </a:rPr>
                <a:t>I would like [decision makers] to know that the events that they are hosting and the help that they are providing are much appreciated, and that to further this they should include young people's opinions more often, such as through brilliant surveys like this one.</a:t>
              </a:r>
            </a:p>
          </p:txBody>
        </p:sp>
        <p:sp>
          <p:nvSpPr>
            <p:cNvPr id="13" name="Isosceles Triangle 12">
              <a:extLst>
                <a:ext uri="{FF2B5EF4-FFF2-40B4-BE49-F238E27FC236}">
                  <a16:creationId xmlns:a16="http://schemas.microsoft.com/office/drawing/2014/main" id="{98BDE4F3-5E78-4CB9-948D-E70A83976402}"/>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en-GB" sz="1400">
                <a:latin typeface="Agency FB" panose="020B0503020202020204" pitchFamily="34" charset="0"/>
              </a:endParaRPr>
            </a:p>
          </p:txBody>
        </p:sp>
      </p:grpSp>
      <p:sp>
        <p:nvSpPr>
          <p:cNvPr id="15" name="TextBox 14">
            <a:extLst>
              <a:ext uri="{FF2B5EF4-FFF2-40B4-BE49-F238E27FC236}">
                <a16:creationId xmlns:a16="http://schemas.microsoft.com/office/drawing/2014/main" id="{B613E6FC-2192-4670-8003-152EE5D420E9}"/>
              </a:ext>
            </a:extLst>
          </p:cNvPr>
          <p:cNvSpPr txBox="1"/>
          <p:nvPr/>
        </p:nvSpPr>
        <p:spPr>
          <a:xfrm>
            <a:off x="6254170" y="1565275"/>
            <a:ext cx="2411238" cy="338554"/>
          </a:xfrm>
          <a:prstGeom prst="rect">
            <a:avLst/>
          </a:prstGeom>
          <a:noFill/>
        </p:spPr>
        <p:txBody>
          <a:bodyPr wrap="square" rtlCol="0" anchor="ctr">
            <a:spAutoFit/>
          </a:bodyPr>
          <a:lstStyle/>
          <a:p>
            <a:r>
              <a:rPr lang="en-GB" sz="1600" b="1">
                <a:solidFill>
                  <a:srgbClr val="002B45"/>
                </a:solidFill>
                <a:latin typeface="Agency FB" panose="020B0503020202020204" pitchFamily="34" charset="0"/>
              </a:rPr>
              <a:t>WHAT YOUNG PEOPLE TOLD US…</a:t>
            </a:r>
          </a:p>
        </p:txBody>
      </p:sp>
      <p:sp>
        <p:nvSpPr>
          <p:cNvPr id="28" name="Rectangle 27">
            <a:extLst>
              <a:ext uri="{FF2B5EF4-FFF2-40B4-BE49-F238E27FC236}">
                <a16:creationId xmlns:a16="http://schemas.microsoft.com/office/drawing/2014/main" id="{D5CEA1EC-802A-4206-AE88-F2217A92D516}"/>
              </a:ext>
            </a:extLst>
          </p:cNvPr>
          <p:cNvSpPr/>
          <p:nvPr/>
        </p:nvSpPr>
        <p:spPr>
          <a:xfrm>
            <a:off x="0" y="6873730"/>
            <a:ext cx="9906000" cy="109450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0353DBF-1365-42FD-9C55-48D2DBBE1740}"/>
              </a:ext>
            </a:extLst>
          </p:cNvPr>
          <p:cNvSpPr txBox="1"/>
          <p:nvPr/>
        </p:nvSpPr>
        <p:spPr>
          <a:xfrm>
            <a:off x="357254" y="455445"/>
            <a:ext cx="2161169" cy="1077218"/>
          </a:xfrm>
          <a:prstGeom prst="rect">
            <a:avLst/>
          </a:prstGeom>
          <a:noFill/>
        </p:spPr>
        <p:txBody>
          <a:bodyPr wrap="none" rtlCol="0" anchor="t">
            <a:spAutoFit/>
          </a:bodyPr>
          <a:lstStyle/>
          <a:p>
            <a:r>
              <a:rPr lang="en-GB" sz="3200" b="1">
                <a:solidFill>
                  <a:srgbClr val="FF8A03"/>
                </a:solidFill>
                <a:latin typeface="Agency FB" panose="020B0503020202020204" pitchFamily="34" charset="0"/>
              </a:rPr>
              <a:t>INEQUALITY &amp; </a:t>
            </a:r>
          </a:p>
          <a:p>
            <a:r>
              <a:rPr lang="en-GB" sz="3200" b="1">
                <a:solidFill>
                  <a:srgbClr val="FF8A03"/>
                </a:solidFill>
                <a:latin typeface="Agency FB" panose="020B0503020202020204" pitchFamily="34" charset="0"/>
              </a:rPr>
              <a:t>DISPARITY</a:t>
            </a:r>
          </a:p>
        </p:txBody>
      </p:sp>
      <p:sp>
        <p:nvSpPr>
          <p:cNvPr id="34" name="Arrow: Pentagon 33">
            <a:extLst>
              <a:ext uri="{FF2B5EF4-FFF2-40B4-BE49-F238E27FC236}">
                <a16:creationId xmlns:a16="http://schemas.microsoft.com/office/drawing/2014/main" id="{2BCDC730-DB2B-4AE5-9D29-81D485C73FFB}"/>
              </a:ext>
            </a:extLst>
          </p:cNvPr>
          <p:cNvSpPr/>
          <p:nvPr/>
        </p:nvSpPr>
        <p:spPr>
          <a:xfrm rot="16200000">
            <a:off x="-519744" y="3640773"/>
            <a:ext cx="4139595"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Overall,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45% of young people </a:t>
            </a: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do not think their ideas and opinions are listened to </a:t>
            </a:r>
          </a:p>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and acted on by the Council. </a:t>
            </a: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lang="en-GB" sz="1400">
              <a:solidFill>
                <a:prstClr val="white"/>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45" name="Arrow: Chevron 44">
            <a:extLst>
              <a:ext uri="{FF2B5EF4-FFF2-40B4-BE49-F238E27FC236}">
                <a16:creationId xmlns:a16="http://schemas.microsoft.com/office/drawing/2014/main" id="{468F949A-8364-4FA1-8095-02E608081108}"/>
              </a:ext>
            </a:extLst>
          </p:cNvPr>
          <p:cNvSpPr/>
          <p:nvPr/>
        </p:nvSpPr>
        <p:spPr>
          <a:xfrm rot="16200000">
            <a:off x="1209259" y="1642337"/>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6" name="Group 45">
            <a:extLst>
              <a:ext uri="{FF2B5EF4-FFF2-40B4-BE49-F238E27FC236}">
                <a16:creationId xmlns:a16="http://schemas.microsoft.com/office/drawing/2014/main" id="{60CBC599-8468-4284-905F-FB27AF9B305E}"/>
              </a:ext>
            </a:extLst>
          </p:cNvPr>
          <p:cNvGrpSpPr/>
          <p:nvPr/>
        </p:nvGrpSpPr>
        <p:grpSpPr>
          <a:xfrm>
            <a:off x="2840634" y="1299021"/>
            <a:ext cx="2294859" cy="5558978"/>
            <a:chOff x="402624" y="1299022"/>
            <a:chExt cx="2294859" cy="5558978"/>
          </a:xfrm>
        </p:grpSpPr>
        <p:sp>
          <p:nvSpPr>
            <p:cNvPr id="47" name="Arrow: Pentagon 46">
              <a:extLst>
                <a:ext uri="{FF2B5EF4-FFF2-40B4-BE49-F238E27FC236}">
                  <a16:creationId xmlns:a16="http://schemas.microsoft.com/office/drawing/2014/main" id="{4CCF8AFB-C0DC-47AF-9882-2D385C50E793}"/>
                </a:ext>
              </a:extLst>
            </p:cNvPr>
            <p:cNvSpPr/>
            <p:nvPr/>
          </p:nvSpPr>
          <p:spPr>
            <a:xfrm rot="16200000">
              <a:off x="-1096309" y="3064208"/>
              <a:ext cx="5292726"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These young people are </a:t>
              </a:r>
            </a:p>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more likely to:</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Have a disability </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over two thirds of young people with a disability do not think their ideas and opinions are listened to</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Identify outside of the male-female binaries </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- 70% of those who identify as non-binary do not think their ideas and opinions are listened to</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Be from the global majority</a:t>
              </a:r>
            </a:p>
            <a:p>
              <a:pPr marL="0" marR="0" lvl="0" indent="0" algn="ctr" defTabSz="457200" rtl="0" eaLnBrk="1" fontAlgn="auto" latinLnBrk="0" hangingPunct="1">
                <a:lnSpc>
                  <a:spcPct val="100000"/>
                </a:lnSpc>
                <a:spcAft>
                  <a:spcPts val="0"/>
                </a:spcAft>
                <a:buClrTx/>
                <a:buSzTx/>
                <a:buFontTx/>
                <a:buNone/>
                <a:tabLst/>
                <a:defRPr/>
              </a:pPr>
              <a:endParaRPr lang="en-GB" sz="1400" b="1">
                <a:solidFill>
                  <a:srgbClr val="FF8A03"/>
                </a:solidFill>
                <a:latin typeface="Agency FB" panose="020B0503020202020204" pitchFamily="34" charset="0"/>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48" name="Arrow: Chevron 47">
              <a:extLst>
                <a:ext uri="{FF2B5EF4-FFF2-40B4-BE49-F238E27FC236}">
                  <a16:creationId xmlns:a16="http://schemas.microsoft.com/office/drawing/2014/main" id="{4A659CE0-5688-4947-821E-991AB26E4F4B}"/>
                </a:ext>
              </a:extLst>
            </p:cNvPr>
            <p:cNvSpPr/>
            <p:nvPr/>
          </p:nvSpPr>
          <p:spPr>
            <a:xfrm rot="16200000">
              <a:off x="1209260" y="492386"/>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08422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96BE72-BC1E-4E27-95D8-B05CEBCF1890}"/>
              </a:ext>
            </a:extLst>
          </p:cNvPr>
          <p:cNvSpPr/>
          <p:nvPr/>
        </p:nvSpPr>
        <p:spPr>
          <a:xfrm>
            <a:off x="0" y="0"/>
            <a:ext cx="5334000"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13BB044-F98A-4626-B008-8C81A0285A1C}"/>
              </a:ext>
            </a:extLst>
          </p:cNvPr>
          <p:cNvSpPr txBox="1"/>
          <p:nvPr/>
        </p:nvSpPr>
        <p:spPr>
          <a:xfrm>
            <a:off x="139389" y="202396"/>
            <a:ext cx="2013693" cy="892552"/>
          </a:xfrm>
          <a:prstGeom prst="rect">
            <a:avLst/>
          </a:prstGeom>
          <a:noFill/>
        </p:spPr>
        <p:txBody>
          <a:bodyPr wrap="none" rtlCol="0">
            <a:spAutoFit/>
          </a:bodyPr>
          <a:lstStyle/>
          <a:p>
            <a:r>
              <a:rPr lang="en-GB" sz="2000" b="1">
                <a:solidFill>
                  <a:srgbClr val="FF8A03"/>
                </a:solidFill>
                <a:latin typeface="Agency FB" panose="020B0503020202020204" pitchFamily="34" charset="0"/>
              </a:rPr>
              <a:t>KEY THEME</a:t>
            </a:r>
          </a:p>
          <a:p>
            <a:r>
              <a:rPr lang="en-GB" sz="3200" b="1">
                <a:solidFill>
                  <a:schemeClr val="bg1"/>
                </a:solidFill>
                <a:latin typeface="Agency FB" panose="020B0503020202020204" pitchFamily="34" charset="0"/>
              </a:rPr>
              <a:t>YOUTH VOICE</a:t>
            </a:r>
          </a:p>
        </p:txBody>
      </p:sp>
      <p:sp>
        <p:nvSpPr>
          <p:cNvPr id="17" name="TextBox 16">
            <a:extLst>
              <a:ext uri="{FF2B5EF4-FFF2-40B4-BE49-F238E27FC236}">
                <a16:creationId xmlns:a16="http://schemas.microsoft.com/office/drawing/2014/main" id="{54046864-752E-4628-8E3E-6A0D9A88CE9B}"/>
              </a:ext>
            </a:extLst>
          </p:cNvPr>
          <p:cNvSpPr txBox="1"/>
          <p:nvPr/>
        </p:nvSpPr>
        <p:spPr>
          <a:xfrm>
            <a:off x="139390" y="1297344"/>
            <a:ext cx="4947766" cy="5016758"/>
          </a:xfrm>
          <a:prstGeom prst="rect">
            <a:avLst/>
          </a:prstGeom>
          <a:noFill/>
        </p:spPr>
        <p:txBody>
          <a:bodyPr wrap="square" rtlCol="0">
            <a:spAutoFit/>
          </a:bodyPr>
          <a:lstStyle/>
          <a:p>
            <a:pPr algn="just">
              <a:spcBef>
                <a:spcPts val="600"/>
              </a:spcBef>
            </a:pPr>
            <a:r>
              <a:rPr lang="en-GB" sz="1400">
                <a:solidFill>
                  <a:schemeClr val="bg1"/>
                </a:solidFill>
                <a:latin typeface="Agency FB" panose="020B0503020202020204" pitchFamily="34" charset="0"/>
              </a:rPr>
              <a:t>Young people continue to tell us that they do not feel listened to by leaders and decision makers. Even when they are asked for their opinion it can feel tokenistic, like a tick-box exercise.  Through the Big Youth Conversation we have seen the incredible level of skills and knowledge young people have and the passion to make a lasting change.  </a:t>
            </a:r>
            <a:r>
              <a:rPr lang="en-GB" sz="1400" b="1">
                <a:solidFill>
                  <a:srgbClr val="FF8A03"/>
                </a:solidFill>
                <a:latin typeface="Agency FB" panose="020B0503020202020204" pitchFamily="34" charset="0"/>
              </a:rPr>
              <a:t>Young people want to be included in decisions which affect them, not as an afterthought but from the beginning of the process.</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Young people told us that although they may have given their thoughts in surveys and focus groups, they never find out what happens next. Have their ideas really made an impact or have they been ignored. Young people want to receive more information on how their feedback has influenced services and what changes have been made as a result of their input.</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How we communicate with young people is key. Young people told us that the most effective way to communicate with their age group is via social media, in particular, making use of short video content such as </a:t>
            </a:r>
            <a:r>
              <a:rPr lang="en-GB" sz="1400" err="1">
                <a:solidFill>
                  <a:schemeClr val="bg1"/>
                </a:solidFill>
                <a:latin typeface="Agency FB" panose="020B0503020202020204" pitchFamily="34" charset="0"/>
              </a:rPr>
              <a:t>TikTok</a:t>
            </a:r>
            <a:r>
              <a:rPr lang="en-GB" sz="1400">
                <a:solidFill>
                  <a:schemeClr val="bg1"/>
                </a:solidFill>
                <a:latin typeface="Agency FB" panose="020B0503020202020204" pitchFamily="34" charset="0"/>
              </a:rPr>
              <a:t>, YouTube and Insta stories. They highlighted that is clear when an older person has created content attempting to write in the voice of a young person. This, they said, discouraged them from engaging and would rather content for young people was created by other young people.</a:t>
            </a:r>
          </a:p>
          <a:p>
            <a:pPr>
              <a:spcBef>
                <a:spcPts val="600"/>
              </a:spcBef>
            </a:pPr>
            <a:endParaRPr lang="en-GB" sz="1200">
              <a:solidFill>
                <a:schemeClr val="bg1"/>
              </a:solidFill>
            </a:endParaRPr>
          </a:p>
          <a:p>
            <a:pPr>
              <a:spcBef>
                <a:spcPts val="600"/>
              </a:spcBef>
            </a:pPr>
            <a:endParaRPr lang="en-GB" sz="1200">
              <a:solidFill>
                <a:schemeClr val="bg1"/>
              </a:solidFill>
            </a:endParaRPr>
          </a:p>
        </p:txBody>
      </p:sp>
      <p:pic>
        <p:nvPicPr>
          <p:cNvPr id="3074" name="Picture 2">
            <a:extLst>
              <a:ext uri="{FF2B5EF4-FFF2-40B4-BE49-F238E27FC236}">
                <a16:creationId xmlns:a16="http://schemas.microsoft.com/office/drawing/2014/main" id="{7768F24F-6D5D-41CC-80D5-1C8E0862E3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28" r="15016"/>
          <a:stretch/>
        </p:blipFill>
        <p:spPr bwMode="auto">
          <a:xfrm>
            <a:off x="5334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01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29CF98-2C5C-406F-BECB-EDD68D885BD6}"/>
              </a:ext>
            </a:extLst>
          </p:cNvPr>
          <p:cNvSpPr/>
          <p:nvPr/>
        </p:nvSpPr>
        <p:spPr>
          <a:xfrm>
            <a:off x="0" y="0"/>
            <a:ext cx="9906000" cy="1409582"/>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5E1F3D-F10D-428C-88D8-B05EB90E869E}"/>
              </a:ext>
            </a:extLst>
          </p:cNvPr>
          <p:cNvSpPr txBox="1"/>
          <p:nvPr/>
        </p:nvSpPr>
        <p:spPr>
          <a:xfrm>
            <a:off x="694478" y="18361"/>
            <a:ext cx="8517075" cy="1292662"/>
          </a:xfrm>
          <a:prstGeom prst="rect">
            <a:avLst/>
          </a:prstGeom>
          <a:noFill/>
        </p:spPr>
        <p:txBody>
          <a:bodyPr vert="horz" wrap="none" rtlCol="0">
            <a:spAutoFit/>
          </a:bodyPr>
          <a:lstStyle/>
          <a:p>
            <a:pPr algn="ctr"/>
            <a:r>
              <a:rPr lang="en-GB" sz="6000" b="1">
                <a:solidFill>
                  <a:schemeClr val="bg1"/>
                </a:solidFill>
                <a:latin typeface="Agency FB" panose="020B0503020202020204" pitchFamily="34" charset="0"/>
              </a:rPr>
              <a:t>TASKFORCE RECOMMENDATIONS</a:t>
            </a:r>
          </a:p>
          <a:p>
            <a:pPr algn="ctr"/>
            <a:r>
              <a:rPr lang="en-GB" b="1">
                <a:solidFill>
                  <a:schemeClr val="bg1"/>
                </a:solidFill>
                <a:latin typeface="Agency FB" panose="020B0503020202020204" pitchFamily="34" charset="0"/>
              </a:rPr>
              <a:t>TO ADDRESS YOUNG PEOPLE’S CONCERNS AROUND YOUTH VOICE IN THE BOROUGH</a:t>
            </a:r>
          </a:p>
        </p:txBody>
      </p:sp>
      <p:sp>
        <p:nvSpPr>
          <p:cNvPr id="24" name="Rectangle 23">
            <a:extLst>
              <a:ext uri="{FF2B5EF4-FFF2-40B4-BE49-F238E27FC236}">
                <a16:creationId xmlns:a16="http://schemas.microsoft.com/office/drawing/2014/main" id="{DE28DA64-F225-4B57-9BEA-052C5F3CA04A}"/>
              </a:ext>
            </a:extLst>
          </p:cNvPr>
          <p:cNvSpPr/>
          <p:nvPr/>
        </p:nvSpPr>
        <p:spPr>
          <a:xfrm>
            <a:off x="4953000" y="1409582"/>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26B64CC-1C2C-431F-90A6-5DC0961B70B3}"/>
              </a:ext>
            </a:extLst>
          </p:cNvPr>
          <p:cNvSpPr/>
          <p:nvPr/>
        </p:nvSpPr>
        <p:spPr>
          <a:xfrm>
            <a:off x="0" y="4139964"/>
            <a:ext cx="4953000" cy="271803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C26EE84-999B-4153-ACE2-BC5E31FC9A28}"/>
              </a:ext>
            </a:extLst>
          </p:cNvPr>
          <p:cNvSpPr txBox="1"/>
          <p:nvPr/>
        </p:nvSpPr>
        <p:spPr>
          <a:xfrm>
            <a:off x="161945" y="1563874"/>
            <a:ext cx="4603486" cy="1954381"/>
          </a:xfrm>
          <a:prstGeom prst="rect">
            <a:avLst/>
          </a:prstGeom>
          <a:noFill/>
        </p:spPr>
        <p:txBody>
          <a:bodyPr wrap="square" rtlCol="0">
            <a:spAutoFit/>
          </a:bodyPr>
          <a:lstStyle/>
          <a:p>
            <a:r>
              <a:rPr lang="en-GB" b="1">
                <a:solidFill>
                  <a:srgbClr val="FF8A03"/>
                </a:solidFill>
                <a:latin typeface="Agency FB" panose="020B0503020202020204" pitchFamily="34" charset="0"/>
              </a:rPr>
              <a:t>IMPROVE YOUTH REPRESENTATION IN COUNCIL</a:t>
            </a:r>
          </a:p>
          <a:p>
            <a:pPr algn="just"/>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We want youth voices to be heard in the higher levels of local government. Young people should be kept in contact after they are engaged, they should be shown how their input is incorporated and consulted at each step of the process, not just the start/end. Youth engagement should be incentivised, young people should not just be expected to give their opinion freely, they should be treated just as any other consultant would be. </a:t>
            </a:r>
          </a:p>
        </p:txBody>
      </p:sp>
      <p:sp>
        <p:nvSpPr>
          <p:cNvPr id="27" name="TextBox 26">
            <a:extLst>
              <a:ext uri="{FF2B5EF4-FFF2-40B4-BE49-F238E27FC236}">
                <a16:creationId xmlns:a16="http://schemas.microsoft.com/office/drawing/2014/main" id="{4F4B6260-3A5B-475F-88B1-C6AF877C9BED}"/>
              </a:ext>
            </a:extLst>
          </p:cNvPr>
          <p:cNvSpPr txBox="1"/>
          <p:nvPr/>
        </p:nvSpPr>
        <p:spPr>
          <a:xfrm>
            <a:off x="5114945" y="4389175"/>
            <a:ext cx="4613031" cy="1523494"/>
          </a:xfrm>
          <a:prstGeom prst="rect">
            <a:avLst/>
          </a:prstGeom>
          <a:noFill/>
        </p:spPr>
        <p:txBody>
          <a:bodyPr wrap="square" rtlCol="0">
            <a:spAutoFit/>
          </a:bodyPr>
          <a:lstStyle/>
          <a:p>
            <a:r>
              <a:rPr lang="en-GB" b="1">
                <a:solidFill>
                  <a:srgbClr val="FF8A03"/>
                </a:solidFill>
                <a:latin typeface="Agency FB" panose="020B0503020202020204" pitchFamily="34" charset="0"/>
              </a:rPr>
              <a:t>PUBLISH A YOUTH VOICE NEWSLETTER</a:t>
            </a:r>
          </a:p>
          <a:p>
            <a:endParaRPr lang="en-GB" sz="1400">
              <a:solidFill>
                <a:srgbClr val="002B45"/>
              </a:solidFill>
              <a:latin typeface="Agency FB" panose="020B0503020202020204" pitchFamily="34" charset="0"/>
            </a:endParaRPr>
          </a:p>
          <a:p>
            <a:pPr>
              <a:spcBef>
                <a:spcPts val="600"/>
              </a:spcBef>
            </a:pPr>
            <a:r>
              <a:rPr lang="en-GB" sz="1400">
                <a:solidFill>
                  <a:srgbClr val="002B45"/>
                </a:solidFill>
                <a:latin typeface="Agency FB" panose="020B0503020202020204" pitchFamily="34" charset="0"/>
              </a:rPr>
              <a:t>We could have an e-newsletter that is sent out to homes, as well as schools and colleges which details the sort of things that are going on and how people can get involved. It is important for residents to see the positive things that young people are doing to support their communities.</a:t>
            </a:r>
          </a:p>
        </p:txBody>
      </p:sp>
      <p:sp>
        <p:nvSpPr>
          <p:cNvPr id="28" name="TextBox 27">
            <a:extLst>
              <a:ext uri="{FF2B5EF4-FFF2-40B4-BE49-F238E27FC236}">
                <a16:creationId xmlns:a16="http://schemas.microsoft.com/office/drawing/2014/main" id="{70640291-BC5B-4C82-AA4E-0CF9EE0A8993}"/>
              </a:ext>
            </a:extLst>
          </p:cNvPr>
          <p:cNvSpPr txBox="1"/>
          <p:nvPr/>
        </p:nvSpPr>
        <p:spPr>
          <a:xfrm>
            <a:off x="161945" y="4389175"/>
            <a:ext cx="4603486" cy="2277547"/>
          </a:xfrm>
          <a:prstGeom prst="rect">
            <a:avLst/>
          </a:prstGeom>
          <a:noFill/>
        </p:spPr>
        <p:txBody>
          <a:bodyPr wrap="square" rtlCol="0">
            <a:spAutoFit/>
          </a:bodyPr>
          <a:lstStyle/>
          <a:p>
            <a:r>
              <a:rPr lang="en-GB" b="1">
                <a:solidFill>
                  <a:srgbClr val="FF8A03"/>
                </a:solidFill>
                <a:latin typeface="Agency FB" panose="020B0503020202020204" pitchFamily="34" charset="0"/>
              </a:rPr>
              <a:t>IMPROVE COMMS ABOUT YOUTH PARTICIPATION</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We need to spread word about groups like Young Advisors, YIAG and </a:t>
            </a:r>
            <a:r>
              <a:rPr lang="en-GB" sz="1400" err="1">
                <a:solidFill>
                  <a:schemeClr val="bg1"/>
                </a:solidFill>
                <a:latin typeface="Agency FB" panose="020B0503020202020204" pitchFamily="34" charset="0"/>
              </a:rPr>
              <a:t>Streetbase</a:t>
            </a:r>
            <a:r>
              <a:rPr lang="en-GB" sz="1400">
                <a:solidFill>
                  <a:schemeClr val="bg1"/>
                </a:solidFill>
                <a:latin typeface="Agency FB" panose="020B0503020202020204" pitchFamily="34" charset="0"/>
              </a:rPr>
              <a:t>, and use our social media platforms to tell people the sort of things going on, and how other young people can get involved.</a:t>
            </a:r>
          </a:p>
          <a:p>
            <a:pPr algn="just">
              <a:spcBef>
                <a:spcPts val="600"/>
              </a:spcBef>
            </a:pPr>
            <a:endParaRPr lang="en-GB" sz="8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Often young people give their ideas and opinions but don’t know if they have been actioned. This would be a good way to improve feedback to young people.</a:t>
            </a:r>
          </a:p>
          <a:p>
            <a:pPr>
              <a:spcBef>
                <a:spcPts val="600"/>
              </a:spcBef>
            </a:pPr>
            <a:endParaRPr lang="en-GB" sz="1200">
              <a:solidFill>
                <a:schemeClr val="bg1"/>
              </a:solidFill>
              <a:latin typeface="Agency FB" panose="020B0503020202020204" pitchFamily="34" charset="0"/>
            </a:endParaRPr>
          </a:p>
        </p:txBody>
      </p:sp>
      <p:sp>
        <p:nvSpPr>
          <p:cNvPr id="29" name="TextBox 28">
            <a:extLst>
              <a:ext uri="{FF2B5EF4-FFF2-40B4-BE49-F238E27FC236}">
                <a16:creationId xmlns:a16="http://schemas.microsoft.com/office/drawing/2014/main" id="{EC2ED8DD-480E-454B-BC47-EDC5A825D61C}"/>
              </a:ext>
            </a:extLst>
          </p:cNvPr>
          <p:cNvSpPr txBox="1"/>
          <p:nvPr/>
        </p:nvSpPr>
        <p:spPr>
          <a:xfrm>
            <a:off x="5114944" y="1563874"/>
            <a:ext cx="4613031" cy="1738938"/>
          </a:xfrm>
          <a:prstGeom prst="rect">
            <a:avLst/>
          </a:prstGeom>
          <a:noFill/>
        </p:spPr>
        <p:txBody>
          <a:bodyPr wrap="square" rtlCol="0">
            <a:spAutoFit/>
          </a:bodyPr>
          <a:lstStyle/>
          <a:p>
            <a:r>
              <a:rPr lang="en-GB" b="1">
                <a:solidFill>
                  <a:srgbClr val="FF8A03"/>
                </a:solidFill>
                <a:latin typeface="Agency FB" panose="020B0503020202020204" pitchFamily="34" charset="0"/>
              </a:rPr>
              <a:t>CREATE A YOUTH FORUM</a:t>
            </a:r>
          </a:p>
          <a:p>
            <a:pPr algn="just"/>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The council should have some form of forum that meets up regularly to discuss issues within the borough and to hear about what is going on. This could have representatives from existing groups but also be open to all young people.  Like the Youth Climate Action Summit, each meeting could have a different theme to explore.</a:t>
            </a:r>
          </a:p>
        </p:txBody>
      </p:sp>
    </p:spTree>
    <p:extLst>
      <p:ext uri="{BB962C8B-B14F-4D97-AF65-F5344CB8AC3E}">
        <p14:creationId xmlns:p14="http://schemas.microsoft.com/office/powerpoint/2010/main" val="415402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190D47-1552-437C-B536-C761F2C6284E}"/>
              </a:ext>
            </a:extLst>
          </p:cNvPr>
          <p:cNvSpPr txBox="1"/>
          <p:nvPr/>
        </p:nvSpPr>
        <p:spPr>
          <a:xfrm>
            <a:off x="288161" y="1017839"/>
            <a:ext cx="9329677" cy="5047536"/>
          </a:xfrm>
          <a:prstGeom prst="rect">
            <a:avLst/>
          </a:prstGeom>
          <a:noFill/>
        </p:spPr>
        <p:txBody>
          <a:bodyPr wrap="square">
            <a:spAutoFit/>
          </a:bodyPr>
          <a:lstStyle/>
          <a:p>
            <a:pPr algn="just">
              <a:spcBef>
                <a:spcPts val="600"/>
              </a:spcBef>
            </a:pPr>
            <a:r>
              <a:rPr lang="en-GB" sz="1400">
                <a:latin typeface="Agency FB" panose="020B0503020202020204" pitchFamily="34" charset="0"/>
              </a:rPr>
              <a:t>As a Council we want to say a huge thank you to each and every young person who took part in the Big Youth Conversation 2021, and in particular our Life Chances Youth Taskforce for all of their hard work in producing recommendations. Some of the recommendations sit outside of the work the council does for example policing and healthcare, but we promise to do everything in our power to address your concerns by working closely with our partners and feeding back the outcome. You’ll be pleased to hear that we already have plans in development to meet some of these, including:</a:t>
            </a: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a:p>
            <a:pPr>
              <a:spcBef>
                <a:spcPts val="600"/>
              </a:spcBef>
            </a:pPr>
            <a:endParaRPr lang="en-GB" sz="1400">
              <a:latin typeface="Agency FB" panose="020B0503020202020204" pitchFamily="34" charset="0"/>
            </a:endParaRPr>
          </a:p>
        </p:txBody>
      </p:sp>
      <p:sp>
        <p:nvSpPr>
          <p:cNvPr id="2" name="TextBox 1">
            <a:extLst>
              <a:ext uri="{FF2B5EF4-FFF2-40B4-BE49-F238E27FC236}">
                <a16:creationId xmlns:a16="http://schemas.microsoft.com/office/drawing/2014/main" id="{C89CE24A-8893-4694-BEBB-BED7234AA02E}"/>
              </a:ext>
            </a:extLst>
          </p:cNvPr>
          <p:cNvSpPr txBox="1"/>
          <p:nvPr/>
        </p:nvSpPr>
        <p:spPr>
          <a:xfrm>
            <a:off x="216736" y="286447"/>
            <a:ext cx="3714478" cy="646331"/>
          </a:xfrm>
          <a:prstGeom prst="rect">
            <a:avLst/>
          </a:prstGeom>
          <a:noFill/>
        </p:spPr>
        <p:txBody>
          <a:bodyPr wrap="none" rtlCol="0">
            <a:spAutoFit/>
          </a:bodyPr>
          <a:lstStyle/>
          <a:p>
            <a:pPr defTabSz="316520"/>
            <a:r>
              <a:rPr lang="en-GB" sz="3600" b="1">
                <a:solidFill>
                  <a:srgbClr val="002B45"/>
                </a:solidFill>
                <a:latin typeface="Agency FB" panose="020B0503020202020204" pitchFamily="34" charset="0"/>
              </a:rPr>
              <a:t>WHAT HAPPENS NEXT?</a:t>
            </a:r>
          </a:p>
        </p:txBody>
      </p:sp>
      <p:grpSp>
        <p:nvGrpSpPr>
          <p:cNvPr id="20" name="Group 19">
            <a:extLst>
              <a:ext uri="{FF2B5EF4-FFF2-40B4-BE49-F238E27FC236}">
                <a16:creationId xmlns:a16="http://schemas.microsoft.com/office/drawing/2014/main" id="{A2EA8EB5-9281-4966-8A45-1235643E8096}"/>
              </a:ext>
            </a:extLst>
          </p:cNvPr>
          <p:cNvGrpSpPr/>
          <p:nvPr/>
        </p:nvGrpSpPr>
        <p:grpSpPr>
          <a:xfrm>
            <a:off x="288161" y="3387095"/>
            <a:ext cx="9329677" cy="2281256"/>
            <a:chOff x="328240" y="3119258"/>
            <a:chExt cx="9329677" cy="2281256"/>
          </a:xfrm>
        </p:grpSpPr>
        <p:sp>
          <p:nvSpPr>
            <p:cNvPr id="4" name="Rectangle 3">
              <a:extLst>
                <a:ext uri="{FF2B5EF4-FFF2-40B4-BE49-F238E27FC236}">
                  <a16:creationId xmlns:a16="http://schemas.microsoft.com/office/drawing/2014/main" id="{7DFB1D1E-C04C-4C77-96BE-B9BCEAEF11D1}"/>
                </a:ext>
              </a:extLst>
            </p:cNvPr>
            <p:cNvSpPr/>
            <p:nvPr/>
          </p:nvSpPr>
          <p:spPr>
            <a:xfrm>
              <a:off x="7464167" y="3119258"/>
              <a:ext cx="2193750" cy="228125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lIns="87750" tIns="146250" rIns="87750" bIns="117000" rtlCol="0" anchor="t"/>
            <a:lstStyle/>
            <a:p>
              <a:pPr algn="ctr" defTabSz="371475">
                <a:defRPr/>
              </a:pPr>
              <a:endParaRPr lang="en-GB" sz="1400" b="1">
                <a:solidFill>
                  <a:prstClr val="white"/>
                </a:solidFill>
                <a:latin typeface="Agency FB" panose="020B0503020202020204" pitchFamily="34" charset="0"/>
              </a:endParaRPr>
            </a:p>
            <a:p>
              <a:pPr algn="ctr" defTabSz="371475">
                <a:defRPr/>
              </a:pPr>
              <a:r>
                <a:rPr lang="en-GB" sz="1400" b="1">
                  <a:solidFill>
                    <a:prstClr val="white"/>
                  </a:solidFill>
                  <a:latin typeface="Agency FB" panose="020B0503020202020204" pitchFamily="34" charset="0"/>
                </a:rPr>
                <a:t>ACTIVITIES FOR YOUNG PEOPLE</a:t>
              </a:r>
            </a:p>
            <a:p>
              <a:pPr algn="ctr" defTabSz="371475">
                <a:defRPr/>
              </a:pPr>
              <a:endParaRPr lang="en-GB" sz="1400" b="1">
                <a:solidFill>
                  <a:prstClr val="white"/>
                </a:solidFill>
                <a:latin typeface="Agency FB" panose="020B0503020202020204" pitchFamily="34" charset="0"/>
              </a:endParaRPr>
            </a:p>
            <a:p>
              <a:pPr algn="ctr" defTabSz="371475">
                <a:defRPr/>
              </a:pPr>
              <a:r>
                <a:rPr lang="en-GB" sz="1400">
                  <a:solidFill>
                    <a:prstClr val="white"/>
                  </a:solidFill>
                  <a:latin typeface="Agency FB" panose="020B0503020202020204" pitchFamily="34" charset="0"/>
                </a:rPr>
                <a:t>We have expanded our holiday activity programme and will be holding another Children &amp; Young People’s Week this summer</a:t>
              </a:r>
            </a:p>
          </p:txBody>
        </p:sp>
        <p:sp>
          <p:nvSpPr>
            <p:cNvPr id="5" name="Rectangle 4">
              <a:extLst>
                <a:ext uri="{FF2B5EF4-FFF2-40B4-BE49-F238E27FC236}">
                  <a16:creationId xmlns:a16="http://schemas.microsoft.com/office/drawing/2014/main" id="{46F014A5-0F16-450D-B391-16FE522FD66A}"/>
                </a:ext>
              </a:extLst>
            </p:cNvPr>
            <p:cNvSpPr/>
            <p:nvPr/>
          </p:nvSpPr>
          <p:spPr>
            <a:xfrm>
              <a:off x="5085524" y="3119258"/>
              <a:ext cx="2193750" cy="228125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lIns="87750" tIns="146250" rIns="87750" bIns="117000" rtlCol="0" anchor="t"/>
            <a:lstStyle/>
            <a:p>
              <a:pPr algn="ctr" defTabSz="371475">
                <a:defRPr/>
              </a:pPr>
              <a:endParaRPr lang="en-GB" sz="1400" b="1">
                <a:solidFill>
                  <a:prstClr val="white"/>
                </a:solidFill>
                <a:latin typeface="Agency FB" panose="020B0503020202020204" pitchFamily="34" charset="0"/>
              </a:endParaRPr>
            </a:p>
            <a:p>
              <a:pPr algn="ctr" defTabSz="371475">
                <a:defRPr/>
              </a:pPr>
              <a:r>
                <a:rPr lang="en-GB" sz="1400" b="1">
                  <a:solidFill>
                    <a:prstClr val="white"/>
                  </a:solidFill>
                  <a:latin typeface="Agency FB" panose="020B0503020202020204" pitchFamily="34" charset="0"/>
                </a:rPr>
                <a:t>LIFE SKILLS</a:t>
              </a:r>
            </a:p>
            <a:p>
              <a:pPr algn="ctr" defTabSz="371475">
                <a:defRPr/>
              </a:pPr>
              <a:endParaRPr lang="en-GB" sz="1400">
                <a:solidFill>
                  <a:prstClr val="white"/>
                </a:solidFill>
                <a:latin typeface="Agency FB" panose="020B0503020202020204" pitchFamily="34" charset="0"/>
              </a:endParaRPr>
            </a:p>
            <a:p>
              <a:pPr algn="ctr" defTabSz="371475">
                <a:defRPr/>
              </a:pPr>
              <a:r>
                <a:rPr lang="en-GB" sz="1400">
                  <a:solidFill>
                    <a:prstClr val="white"/>
                  </a:solidFill>
                  <a:latin typeface="Agency FB" panose="020B0503020202020204" pitchFamily="34" charset="0"/>
                </a:rPr>
                <a:t>We are piloting a financial literacy project which will teach students about how to manage their money effectively</a:t>
              </a:r>
            </a:p>
          </p:txBody>
        </p:sp>
        <p:sp>
          <p:nvSpPr>
            <p:cNvPr id="6" name="Rectangle 5">
              <a:extLst>
                <a:ext uri="{FF2B5EF4-FFF2-40B4-BE49-F238E27FC236}">
                  <a16:creationId xmlns:a16="http://schemas.microsoft.com/office/drawing/2014/main" id="{0CFFF5D1-3E43-4861-8547-3C77E82D7859}"/>
                </a:ext>
              </a:extLst>
            </p:cNvPr>
            <p:cNvSpPr/>
            <p:nvPr/>
          </p:nvSpPr>
          <p:spPr>
            <a:xfrm>
              <a:off x="328240" y="3119258"/>
              <a:ext cx="2193750" cy="228125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lIns="87750" tIns="146250" rIns="87750" bIns="117000" rtlCol="0" anchor="t"/>
            <a:lstStyle/>
            <a:p>
              <a:pPr algn="ctr" defTabSz="371475">
                <a:defRPr/>
              </a:pPr>
              <a:endParaRPr lang="en-GB" sz="1400" b="1">
                <a:solidFill>
                  <a:prstClr val="white"/>
                </a:solidFill>
                <a:latin typeface="Agency FB" panose="020B0503020202020204" pitchFamily="34" charset="0"/>
              </a:endParaRPr>
            </a:p>
            <a:p>
              <a:pPr algn="ctr" defTabSz="371475">
                <a:defRPr/>
              </a:pPr>
              <a:r>
                <a:rPr lang="en-GB" sz="1400" b="1">
                  <a:solidFill>
                    <a:prstClr val="white"/>
                  </a:solidFill>
                  <a:latin typeface="Agency FB" panose="020B0503020202020204" pitchFamily="34" charset="0"/>
                </a:rPr>
                <a:t>PERSONAL SAFETY</a:t>
              </a:r>
            </a:p>
            <a:p>
              <a:pPr algn="ctr" defTabSz="371475">
                <a:defRPr/>
              </a:pPr>
              <a:endParaRPr lang="en-GB" sz="1400">
                <a:solidFill>
                  <a:prstClr val="white"/>
                </a:solidFill>
                <a:latin typeface="Agency FB" panose="020B0503020202020204" pitchFamily="34" charset="0"/>
              </a:endParaRPr>
            </a:p>
            <a:p>
              <a:pPr algn="ctr" defTabSz="371475">
                <a:defRPr/>
              </a:pPr>
              <a:r>
                <a:rPr lang="en-GB" sz="1400">
                  <a:solidFill>
                    <a:prstClr val="white"/>
                  </a:solidFill>
                  <a:latin typeface="Agency FB" panose="020B0503020202020204" pitchFamily="34" charset="0"/>
                </a:rPr>
                <a:t>Our Violence Reduction Partnership continues to offer training and work in partnership locally to improve safety in the borough</a:t>
              </a:r>
            </a:p>
          </p:txBody>
        </p:sp>
        <p:sp>
          <p:nvSpPr>
            <p:cNvPr id="7" name="Rectangle 6">
              <a:extLst>
                <a:ext uri="{FF2B5EF4-FFF2-40B4-BE49-F238E27FC236}">
                  <a16:creationId xmlns:a16="http://schemas.microsoft.com/office/drawing/2014/main" id="{6BD79039-39CC-415B-B5DA-9FA7C8E7148E}"/>
                </a:ext>
              </a:extLst>
            </p:cNvPr>
            <p:cNvSpPr/>
            <p:nvPr/>
          </p:nvSpPr>
          <p:spPr>
            <a:xfrm>
              <a:off x="2706882" y="3119258"/>
              <a:ext cx="2193750" cy="2281256"/>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lIns="87750" tIns="146250" rIns="87750" bIns="117000" rtlCol="0" anchor="t"/>
            <a:lstStyle/>
            <a:p>
              <a:pPr algn="ctr" defTabSz="371475">
                <a:defRPr/>
              </a:pPr>
              <a:endParaRPr lang="en-GB" sz="1400" b="1">
                <a:solidFill>
                  <a:prstClr val="white"/>
                </a:solidFill>
                <a:latin typeface="Agency FB" panose="020B0503020202020204" pitchFamily="34" charset="0"/>
              </a:endParaRPr>
            </a:p>
            <a:p>
              <a:pPr algn="ctr" defTabSz="371475">
                <a:defRPr/>
              </a:pPr>
              <a:r>
                <a:rPr lang="en-GB" sz="1400" b="1">
                  <a:solidFill>
                    <a:prstClr val="white"/>
                  </a:solidFill>
                  <a:latin typeface="Agency FB" panose="020B0503020202020204" pitchFamily="34" charset="0"/>
                </a:rPr>
                <a:t>MENTAL HEALTH SUPPORT</a:t>
              </a:r>
            </a:p>
            <a:p>
              <a:pPr algn="ctr" defTabSz="371475">
                <a:defRPr/>
              </a:pPr>
              <a:endParaRPr lang="en-GB" sz="1400" b="1">
                <a:solidFill>
                  <a:prstClr val="white"/>
                </a:solidFill>
                <a:latin typeface="Agency FB" panose="020B0503020202020204" pitchFamily="34" charset="0"/>
              </a:endParaRPr>
            </a:p>
            <a:p>
              <a:pPr algn="ctr" defTabSz="371475">
                <a:defRPr/>
              </a:pPr>
              <a:r>
                <a:rPr lang="en-GB" sz="1400">
                  <a:solidFill>
                    <a:prstClr val="white"/>
                  </a:solidFill>
                  <a:latin typeface="Agency FB" panose="020B0503020202020204" pitchFamily="34" charset="0"/>
                </a:rPr>
                <a:t>We have increased our mental w</a:t>
              </a:r>
              <a:r>
                <a:rPr lang="en-GB" sz="1400" err="1">
                  <a:solidFill>
                    <a:prstClr val="white"/>
                  </a:solidFill>
                  <a:latin typeface="Agency FB" panose="020B0503020202020204" pitchFamily="34" charset="0"/>
                </a:rPr>
                <a:t>ellbeing</a:t>
              </a:r>
              <a:r>
                <a:rPr lang="en-GB" sz="1400">
                  <a:solidFill>
                    <a:prstClr val="white"/>
                  </a:solidFill>
                  <a:latin typeface="Agency FB" panose="020B0503020202020204" pitchFamily="34" charset="0"/>
                </a:rPr>
                <a:t> support in schools as part of our Education Recovery Plan</a:t>
              </a:r>
            </a:p>
          </p:txBody>
        </p:sp>
      </p:grpSp>
      <p:pic>
        <p:nvPicPr>
          <p:cNvPr id="11" name="Graphic 10" descr="Streetlight outline">
            <a:extLst>
              <a:ext uri="{FF2B5EF4-FFF2-40B4-BE49-F238E27FC236}">
                <a16:creationId xmlns:a16="http://schemas.microsoft.com/office/drawing/2014/main" id="{62E3888D-67A6-42C8-96FC-BEAEF47AEB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7836" y="2294943"/>
            <a:ext cx="914400" cy="914400"/>
          </a:xfrm>
          <a:prstGeom prst="rect">
            <a:avLst/>
          </a:prstGeom>
        </p:spPr>
      </p:pic>
      <p:pic>
        <p:nvPicPr>
          <p:cNvPr id="15" name="Graphic 14" descr="Head with gears outline">
            <a:extLst>
              <a:ext uri="{FF2B5EF4-FFF2-40B4-BE49-F238E27FC236}">
                <a16:creationId xmlns:a16="http://schemas.microsoft.com/office/drawing/2014/main" id="{344BC499-808D-4F7F-B970-0D83180E66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6099" y="2294943"/>
            <a:ext cx="914400" cy="914400"/>
          </a:xfrm>
          <a:prstGeom prst="rect">
            <a:avLst/>
          </a:prstGeom>
        </p:spPr>
      </p:pic>
      <p:pic>
        <p:nvPicPr>
          <p:cNvPr id="17" name="Graphic 16" descr="Aspiration outline">
            <a:extLst>
              <a:ext uri="{FF2B5EF4-FFF2-40B4-BE49-F238E27FC236}">
                <a16:creationId xmlns:a16="http://schemas.microsoft.com/office/drawing/2014/main" id="{F2244CCC-1983-48DE-9934-26FC085670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5120" y="2294943"/>
            <a:ext cx="914400" cy="914400"/>
          </a:xfrm>
          <a:prstGeom prst="rect">
            <a:avLst/>
          </a:prstGeom>
        </p:spPr>
      </p:pic>
      <p:pic>
        <p:nvPicPr>
          <p:cNvPr id="19" name="Graphic 18" descr="Backpack outline">
            <a:extLst>
              <a:ext uri="{FF2B5EF4-FFF2-40B4-BE49-F238E27FC236}">
                <a16:creationId xmlns:a16="http://schemas.microsoft.com/office/drawing/2014/main" id="{15B17691-E24B-446C-AB7D-CB322393DF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64141" y="2294943"/>
            <a:ext cx="914400" cy="914400"/>
          </a:xfrm>
          <a:prstGeom prst="rect">
            <a:avLst/>
          </a:prstGeom>
        </p:spPr>
      </p:pic>
    </p:spTree>
    <p:extLst>
      <p:ext uri="{BB962C8B-B14F-4D97-AF65-F5344CB8AC3E}">
        <p14:creationId xmlns:p14="http://schemas.microsoft.com/office/powerpoint/2010/main" val="195991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544154-E7BE-447E-80E7-B78F2312E17A}"/>
              </a:ext>
            </a:extLst>
          </p:cNvPr>
          <p:cNvSpPr txBox="1"/>
          <p:nvPr/>
        </p:nvSpPr>
        <p:spPr>
          <a:xfrm>
            <a:off x="219702" y="991017"/>
            <a:ext cx="9209363" cy="5124480"/>
          </a:xfrm>
          <a:prstGeom prst="rect">
            <a:avLst/>
          </a:prstGeom>
          <a:noFill/>
        </p:spPr>
        <p:txBody>
          <a:bodyPr wrap="square" rtlCol="0">
            <a:spAutoFit/>
          </a:bodyPr>
          <a:lstStyle/>
          <a:p>
            <a:pPr algn="just">
              <a:spcBef>
                <a:spcPts val="600"/>
              </a:spcBef>
            </a:pPr>
            <a:r>
              <a:rPr lang="en-GB" sz="1400">
                <a:latin typeface="Agency FB" panose="020B0503020202020204" pitchFamily="34" charset="0"/>
              </a:rPr>
              <a:t>There are a few areas in which we think more work needs to be done.  Therefore, as a Council we are making </a:t>
            </a:r>
            <a:r>
              <a:rPr lang="en-GB" sz="1400" b="1">
                <a:latin typeface="Agency FB" panose="020B0503020202020204" pitchFamily="34" charset="0"/>
              </a:rPr>
              <a:t>3 big commitments </a:t>
            </a:r>
            <a:r>
              <a:rPr lang="en-GB" sz="1400">
                <a:latin typeface="Agency FB" panose="020B0503020202020204" pitchFamily="34" charset="0"/>
              </a:rPr>
              <a:t>to you over the coming year.</a:t>
            </a: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endParaRPr lang="en-GB" sz="1400">
              <a:latin typeface="Agency FB" panose="020B0503020202020204" pitchFamily="34" charset="0"/>
            </a:endParaRPr>
          </a:p>
          <a:p>
            <a:pPr algn="just">
              <a:spcBef>
                <a:spcPts val="600"/>
              </a:spcBef>
            </a:pPr>
            <a:r>
              <a:rPr lang="en-GB" sz="1400">
                <a:latin typeface="Agency FB" panose="020B0503020202020204" pitchFamily="34" charset="0"/>
              </a:rPr>
              <a:t>We want our conversation with young people to be an ongoing dialogue and we will shortly be launching our Big Youth Conversation 2022.  Through this we will explore some of the themes raised this year further and update you on what actions have been taken so far.  We want to hear from as many young people as possible, who live, work or study in the borough, in particular those groups we didn’t hear from this year, so get involved! </a:t>
            </a:r>
          </a:p>
          <a:p>
            <a:pPr algn="just">
              <a:spcBef>
                <a:spcPts val="600"/>
              </a:spcBef>
            </a:pPr>
            <a:endParaRPr lang="en-GB" sz="1400">
              <a:latin typeface="Agency FB" panose="020B0503020202020204" pitchFamily="34" charset="0"/>
            </a:endParaRPr>
          </a:p>
          <a:p>
            <a:pPr algn="just">
              <a:spcBef>
                <a:spcPts val="600"/>
              </a:spcBef>
            </a:pPr>
            <a:r>
              <a:rPr lang="en-GB" sz="1400">
                <a:latin typeface="Agency FB" panose="020B0503020202020204" pitchFamily="34" charset="0"/>
              </a:rPr>
              <a:t>We are always here to listen, so if you have any thoughts, ideas or opinions please email </a:t>
            </a:r>
            <a:r>
              <a:rPr lang="en-GB" sz="1400" b="1">
                <a:latin typeface="Agency FB" panose="020B0503020202020204" pitchFamily="34" charset="0"/>
              </a:rPr>
              <a:t>bigyouthconversation@walthamforest.gov.uk</a:t>
            </a:r>
          </a:p>
        </p:txBody>
      </p:sp>
      <p:sp>
        <p:nvSpPr>
          <p:cNvPr id="12" name="Rectangle 11">
            <a:extLst>
              <a:ext uri="{FF2B5EF4-FFF2-40B4-BE49-F238E27FC236}">
                <a16:creationId xmlns:a16="http://schemas.microsoft.com/office/drawing/2014/main" id="{A353F215-7FFE-4026-8C33-B06984E3BD0A}"/>
              </a:ext>
            </a:extLst>
          </p:cNvPr>
          <p:cNvSpPr/>
          <p:nvPr/>
        </p:nvSpPr>
        <p:spPr>
          <a:xfrm>
            <a:off x="719039" y="2780779"/>
            <a:ext cx="2520000" cy="119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750" tIns="146250" rIns="87750" bIns="117000" rtlCol="0" anchor="t"/>
          <a:lstStyle/>
          <a:p>
            <a:pPr defTabSz="371475">
              <a:defRPr/>
            </a:pPr>
            <a:r>
              <a:rPr lang="en-GB" sz="1400" b="1">
                <a:solidFill>
                  <a:srgbClr val="FF8A03"/>
                </a:solidFill>
                <a:latin typeface="Agency FB" panose="020B0503020202020204" pitchFamily="34" charset="0"/>
              </a:rPr>
              <a:t>YOUTH SPACES</a:t>
            </a:r>
          </a:p>
          <a:p>
            <a:pPr algn="just" defTabSz="371475">
              <a:defRPr/>
            </a:pPr>
            <a:r>
              <a:rPr lang="en-GB" sz="1400">
                <a:solidFill>
                  <a:schemeClr val="tx1"/>
                </a:solidFill>
                <a:latin typeface="Agency FB" panose="020B0503020202020204" pitchFamily="34" charset="0"/>
              </a:rPr>
              <a:t>We will conduct a mapping exercise to find out which parts of the borough do not have enough youth spaces, then consult with young people to find out what additional activities and spaces they would like to see.</a:t>
            </a:r>
          </a:p>
        </p:txBody>
      </p:sp>
      <p:sp>
        <p:nvSpPr>
          <p:cNvPr id="13" name="Rectangle 12">
            <a:extLst>
              <a:ext uri="{FF2B5EF4-FFF2-40B4-BE49-F238E27FC236}">
                <a16:creationId xmlns:a16="http://schemas.microsoft.com/office/drawing/2014/main" id="{3C0968CB-99FC-41FB-B949-BE5B79A8E78E}"/>
              </a:ext>
            </a:extLst>
          </p:cNvPr>
          <p:cNvSpPr/>
          <p:nvPr/>
        </p:nvSpPr>
        <p:spPr>
          <a:xfrm>
            <a:off x="473133" y="2831273"/>
            <a:ext cx="376151" cy="764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t"/>
          <a:lstStyle/>
          <a:p>
            <a:pPr defTabSz="371475">
              <a:defRPr/>
            </a:pPr>
            <a:r>
              <a:rPr lang="en-GB" sz="4875" b="1">
                <a:solidFill>
                  <a:srgbClr val="002B45"/>
                </a:solidFill>
                <a:latin typeface="Agency FB" panose="020B0503020202020204" pitchFamily="34" charset="0"/>
              </a:rPr>
              <a:t>1</a:t>
            </a:r>
            <a:endParaRPr lang="en-GB" sz="4875">
              <a:solidFill>
                <a:srgbClr val="002B45"/>
              </a:solidFill>
              <a:latin typeface="Agency FB" panose="020B0503020202020204" pitchFamily="34" charset="0"/>
            </a:endParaRPr>
          </a:p>
        </p:txBody>
      </p:sp>
      <p:sp>
        <p:nvSpPr>
          <p:cNvPr id="14" name="Rectangle 13">
            <a:extLst>
              <a:ext uri="{FF2B5EF4-FFF2-40B4-BE49-F238E27FC236}">
                <a16:creationId xmlns:a16="http://schemas.microsoft.com/office/drawing/2014/main" id="{3968A732-FD30-4D57-AE86-0B358CFFB1E4}"/>
              </a:ext>
            </a:extLst>
          </p:cNvPr>
          <p:cNvSpPr/>
          <p:nvPr/>
        </p:nvSpPr>
        <p:spPr>
          <a:xfrm>
            <a:off x="3866124" y="2780779"/>
            <a:ext cx="2520000" cy="119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750" tIns="146250" rIns="87750" bIns="117000" rtlCol="0" anchor="t"/>
          <a:lstStyle/>
          <a:p>
            <a:pPr defTabSz="371475">
              <a:defRPr/>
            </a:pPr>
            <a:r>
              <a:rPr lang="en-GB" sz="1400" b="1">
                <a:solidFill>
                  <a:srgbClr val="FF8A03"/>
                </a:solidFill>
                <a:latin typeface="Agency FB" panose="020B0503020202020204" pitchFamily="34" charset="0"/>
              </a:rPr>
              <a:t>YOUTH COMMS</a:t>
            </a:r>
          </a:p>
          <a:p>
            <a:pPr algn="just" defTabSz="371475">
              <a:defRPr/>
            </a:pPr>
            <a:r>
              <a:rPr lang="en-GB" sz="1400">
                <a:solidFill>
                  <a:schemeClr val="tx1"/>
                </a:solidFill>
                <a:latin typeface="Agency FB" panose="020B0503020202020204" pitchFamily="34" charset="0"/>
              </a:rPr>
              <a:t>We will co-produce with young people a youth comms strategy to ensure our messages to young people are engaging, accessible and relevant.</a:t>
            </a:r>
          </a:p>
        </p:txBody>
      </p:sp>
      <p:sp>
        <p:nvSpPr>
          <p:cNvPr id="15" name="Rectangle 14">
            <a:extLst>
              <a:ext uri="{FF2B5EF4-FFF2-40B4-BE49-F238E27FC236}">
                <a16:creationId xmlns:a16="http://schemas.microsoft.com/office/drawing/2014/main" id="{7F55158E-0BCD-4D3B-ACDB-F1E441B77AFE}"/>
              </a:ext>
            </a:extLst>
          </p:cNvPr>
          <p:cNvSpPr/>
          <p:nvPr/>
        </p:nvSpPr>
        <p:spPr>
          <a:xfrm>
            <a:off x="3533656" y="2831273"/>
            <a:ext cx="376151" cy="764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t"/>
          <a:lstStyle/>
          <a:p>
            <a:pPr defTabSz="371475">
              <a:defRPr/>
            </a:pPr>
            <a:r>
              <a:rPr lang="en-GB" sz="4875" b="1">
                <a:solidFill>
                  <a:srgbClr val="002B45"/>
                </a:solidFill>
                <a:latin typeface="Agency FB" panose="020B0503020202020204" pitchFamily="34" charset="0"/>
              </a:rPr>
              <a:t>2</a:t>
            </a:r>
            <a:endParaRPr lang="en-GB" sz="4875">
              <a:solidFill>
                <a:srgbClr val="002B45"/>
              </a:solidFill>
              <a:latin typeface="Agency FB" panose="020B0503020202020204" pitchFamily="34" charset="0"/>
            </a:endParaRPr>
          </a:p>
        </p:txBody>
      </p:sp>
      <p:sp>
        <p:nvSpPr>
          <p:cNvPr id="21" name="Rectangle 20">
            <a:extLst>
              <a:ext uri="{FF2B5EF4-FFF2-40B4-BE49-F238E27FC236}">
                <a16:creationId xmlns:a16="http://schemas.microsoft.com/office/drawing/2014/main" id="{7F09B56C-66B4-4381-891D-A42FC22EED63}"/>
              </a:ext>
            </a:extLst>
          </p:cNvPr>
          <p:cNvSpPr/>
          <p:nvPr/>
        </p:nvSpPr>
        <p:spPr>
          <a:xfrm>
            <a:off x="6933858" y="2780779"/>
            <a:ext cx="2520000" cy="119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750" tIns="146250" rIns="87750" bIns="117000" rtlCol="0" anchor="t"/>
          <a:lstStyle/>
          <a:p>
            <a:pPr defTabSz="371475">
              <a:defRPr/>
            </a:pPr>
            <a:r>
              <a:rPr lang="en-GB" sz="1400" b="1">
                <a:solidFill>
                  <a:srgbClr val="FF8A03"/>
                </a:solidFill>
                <a:latin typeface="Agency FB" panose="020B0503020202020204" pitchFamily="34" charset="0"/>
              </a:rPr>
              <a:t>YOUTH FORUM</a:t>
            </a:r>
          </a:p>
          <a:p>
            <a:pPr algn="just" defTabSz="371475">
              <a:defRPr/>
            </a:pPr>
            <a:r>
              <a:rPr lang="en-GB" sz="1400">
                <a:solidFill>
                  <a:schemeClr val="tx1"/>
                </a:solidFill>
                <a:latin typeface="Agency FB" panose="020B0503020202020204" pitchFamily="34" charset="0"/>
              </a:rPr>
              <a:t>We will launch a quarterly borough-wide Youth Forum giving young people the opportunity to speak directly to decision makers within the Council about the issues which matter the most.</a:t>
            </a:r>
          </a:p>
        </p:txBody>
      </p:sp>
      <p:sp>
        <p:nvSpPr>
          <p:cNvPr id="22" name="Rectangle 21">
            <a:extLst>
              <a:ext uri="{FF2B5EF4-FFF2-40B4-BE49-F238E27FC236}">
                <a16:creationId xmlns:a16="http://schemas.microsoft.com/office/drawing/2014/main" id="{C13CEC9B-4452-42E9-8421-FCD484F5DB50}"/>
              </a:ext>
            </a:extLst>
          </p:cNvPr>
          <p:cNvSpPr/>
          <p:nvPr/>
        </p:nvSpPr>
        <p:spPr>
          <a:xfrm>
            <a:off x="6594177" y="2831273"/>
            <a:ext cx="376151" cy="764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t"/>
          <a:lstStyle/>
          <a:p>
            <a:pPr defTabSz="371475">
              <a:defRPr/>
            </a:pPr>
            <a:r>
              <a:rPr lang="en-GB" sz="4875" b="1">
                <a:solidFill>
                  <a:srgbClr val="002B45"/>
                </a:solidFill>
                <a:latin typeface="Agency FB" panose="020B0503020202020204" pitchFamily="34" charset="0"/>
              </a:rPr>
              <a:t>3</a:t>
            </a:r>
            <a:endParaRPr lang="en-GB" sz="4875">
              <a:solidFill>
                <a:srgbClr val="002B45"/>
              </a:solidFill>
              <a:latin typeface="Agency FB" panose="020B0503020202020204" pitchFamily="34" charset="0"/>
            </a:endParaRPr>
          </a:p>
        </p:txBody>
      </p:sp>
      <p:sp>
        <p:nvSpPr>
          <p:cNvPr id="17" name="TextBox 16">
            <a:extLst>
              <a:ext uri="{FF2B5EF4-FFF2-40B4-BE49-F238E27FC236}">
                <a16:creationId xmlns:a16="http://schemas.microsoft.com/office/drawing/2014/main" id="{5DC28EB4-9AB4-4800-99E5-9ADE7F0CA964}"/>
              </a:ext>
            </a:extLst>
          </p:cNvPr>
          <p:cNvSpPr txBox="1"/>
          <p:nvPr/>
        </p:nvSpPr>
        <p:spPr>
          <a:xfrm>
            <a:off x="216736" y="286447"/>
            <a:ext cx="4222631" cy="646331"/>
          </a:xfrm>
          <a:prstGeom prst="rect">
            <a:avLst/>
          </a:prstGeom>
          <a:noFill/>
        </p:spPr>
        <p:txBody>
          <a:bodyPr wrap="none" rtlCol="0">
            <a:spAutoFit/>
          </a:bodyPr>
          <a:lstStyle/>
          <a:p>
            <a:pPr defTabSz="316520"/>
            <a:r>
              <a:rPr lang="en-GB" sz="3600" b="1">
                <a:solidFill>
                  <a:srgbClr val="FF8A03"/>
                </a:solidFill>
                <a:latin typeface="Agency FB" panose="020B0503020202020204" pitchFamily="34" charset="0"/>
              </a:rPr>
              <a:t>OUR COMMITMENT TO YOU</a:t>
            </a:r>
          </a:p>
        </p:txBody>
      </p:sp>
      <p:grpSp>
        <p:nvGrpSpPr>
          <p:cNvPr id="11" name="Group 10">
            <a:extLst>
              <a:ext uri="{FF2B5EF4-FFF2-40B4-BE49-F238E27FC236}">
                <a16:creationId xmlns:a16="http://schemas.microsoft.com/office/drawing/2014/main" id="{01B69E0C-7205-4F4D-A243-D000282EAECF}"/>
              </a:ext>
            </a:extLst>
          </p:cNvPr>
          <p:cNvGrpSpPr/>
          <p:nvPr/>
        </p:nvGrpSpPr>
        <p:grpSpPr>
          <a:xfrm>
            <a:off x="719039" y="1686841"/>
            <a:ext cx="1544076" cy="972639"/>
            <a:chOff x="3866124" y="2913561"/>
            <a:chExt cx="1544076" cy="972639"/>
          </a:xfrm>
        </p:grpSpPr>
        <p:pic>
          <p:nvPicPr>
            <p:cNvPr id="3" name="Graphic 2" descr="Park scene outline">
              <a:extLst>
                <a:ext uri="{FF2B5EF4-FFF2-40B4-BE49-F238E27FC236}">
                  <a16:creationId xmlns:a16="http://schemas.microsoft.com/office/drawing/2014/main" id="{02CD680A-177D-45CC-BC9E-60265DDC4F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5800" y="2971800"/>
              <a:ext cx="914400" cy="914400"/>
            </a:xfrm>
            <a:prstGeom prst="rect">
              <a:avLst/>
            </a:prstGeom>
          </p:spPr>
        </p:pic>
        <p:pic>
          <p:nvPicPr>
            <p:cNvPr id="6" name="Graphic 5" descr="Deciduous tree outline">
              <a:extLst>
                <a:ext uri="{FF2B5EF4-FFF2-40B4-BE49-F238E27FC236}">
                  <a16:creationId xmlns:a16="http://schemas.microsoft.com/office/drawing/2014/main" id="{0EA6A35F-E802-462C-9957-69DE5EC61B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66124" y="2913561"/>
              <a:ext cx="914400" cy="914400"/>
            </a:xfrm>
            <a:prstGeom prst="rect">
              <a:avLst/>
            </a:prstGeom>
          </p:spPr>
        </p:pic>
      </p:grpSp>
      <p:pic>
        <p:nvPicPr>
          <p:cNvPr id="19" name="Graphic 18" descr="Marketing outline">
            <a:extLst>
              <a:ext uri="{FF2B5EF4-FFF2-40B4-BE49-F238E27FC236}">
                <a16:creationId xmlns:a16="http://schemas.microsoft.com/office/drawing/2014/main" id="{48BF1476-3B4D-4434-94E2-46B7A16C77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09983" y="1745080"/>
            <a:ext cx="914400" cy="914400"/>
          </a:xfrm>
          <a:prstGeom prst="rect">
            <a:avLst/>
          </a:prstGeom>
        </p:spPr>
      </p:pic>
      <p:pic>
        <p:nvPicPr>
          <p:cNvPr id="25" name="Graphic 24" descr="Group brainstorm outline">
            <a:extLst>
              <a:ext uri="{FF2B5EF4-FFF2-40B4-BE49-F238E27FC236}">
                <a16:creationId xmlns:a16="http://schemas.microsoft.com/office/drawing/2014/main" id="{1AE6A3A3-A401-4F39-93F9-8DB4FE8832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3858" y="1745080"/>
            <a:ext cx="914400" cy="914400"/>
          </a:xfrm>
          <a:prstGeom prst="rect">
            <a:avLst/>
          </a:prstGeom>
        </p:spPr>
      </p:pic>
    </p:spTree>
    <p:extLst>
      <p:ext uri="{BB962C8B-B14F-4D97-AF65-F5344CB8AC3E}">
        <p14:creationId xmlns:p14="http://schemas.microsoft.com/office/powerpoint/2010/main" val="190488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65C3E5-F269-4987-B342-C65C4EA80DA4}"/>
              </a:ext>
            </a:extLst>
          </p:cNvPr>
          <p:cNvSpPr/>
          <p:nvPr/>
        </p:nvSpPr>
        <p:spPr>
          <a:xfrm>
            <a:off x="6541476" y="0"/>
            <a:ext cx="3364523"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endParaRPr lang="en-GB" sz="1246">
              <a:solidFill>
                <a:prstClr val="white"/>
              </a:solidFill>
              <a:latin typeface="Calibri" panose="020F0502020204030204"/>
            </a:endParaRPr>
          </a:p>
        </p:txBody>
      </p:sp>
      <p:sp>
        <p:nvSpPr>
          <p:cNvPr id="19" name="Rectangle 18">
            <a:extLst>
              <a:ext uri="{FF2B5EF4-FFF2-40B4-BE49-F238E27FC236}">
                <a16:creationId xmlns:a16="http://schemas.microsoft.com/office/drawing/2014/main" id="{BB6B4808-AD2D-441C-BDEF-D34232606429}"/>
              </a:ext>
            </a:extLst>
          </p:cNvPr>
          <p:cNvSpPr/>
          <p:nvPr/>
        </p:nvSpPr>
        <p:spPr>
          <a:xfrm>
            <a:off x="0" y="5401079"/>
            <a:ext cx="9906000" cy="1456921"/>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89CE24A-8893-4694-BEBB-BED7234AA02E}"/>
              </a:ext>
            </a:extLst>
          </p:cNvPr>
          <p:cNvSpPr txBox="1"/>
          <p:nvPr/>
        </p:nvSpPr>
        <p:spPr>
          <a:xfrm>
            <a:off x="216736" y="286447"/>
            <a:ext cx="4533613" cy="1200329"/>
          </a:xfrm>
          <a:prstGeom prst="rect">
            <a:avLst/>
          </a:prstGeom>
          <a:noFill/>
        </p:spPr>
        <p:txBody>
          <a:bodyPr wrap="none" rtlCol="0">
            <a:spAutoFit/>
          </a:bodyPr>
          <a:lstStyle/>
          <a:p>
            <a:pPr defTabSz="316520"/>
            <a:r>
              <a:rPr lang="en-GB" sz="3600" b="1">
                <a:solidFill>
                  <a:srgbClr val="002B45"/>
                </a:solidFill>
                <a:latin typeface="Agency FB" panose="020B0503020202020204" pitchFamily="34" charset="0"/>
              </a:rPr>
              <a:t>WHAT IS THE </a:t>
            </a:r>
          </a:p>
          <a:p>
            <a:pPr defTabSz="316520"/>
            <a:r>
              <a:rPr lang="en-GB" sz="3600" b="1">
                <a:solidFill>
                  <a:srgbClr val="002B45"/>
                </a:solidFill>
                <a:latin typeface="Agency FB" panose="020B0503020202020204" pitchFamily="34" charset="0"/>
              </a:rPr>
              <a:t>BIG YOUTH CONVERSATION?</a:t>
            </a:r>
          </a:p>
        </p:txBody>
      </p:sp>
      <p:sp>
        <p:nvSpPr>
          <p:cNvPr id="6" name="TextBox 5">
            <a:extLst>
              <a:ext uri="{FF2B5EF4-FFF2-40B4-BE49-F238E27FC236}">
                <a16:creationId xmlns:a16="http://schemas.microsoft.com/office/drawing/2014/main" id="{CEA3F53A-F649-40D3-AAC9-F10D7991F3CC}"/>
              </a:ext>
            </a:extLst>
          </p:cNvPr>
          <p:cNvSpPr txBox="1"/>
          <p:nvPr/>
        </p:nvSpPr>
        <p:spPr>
          <a:xfrm>
            <a:off x="190947" y="1615427"/>
            <a:ext cx="6130880" cy="3785652"/>
          </a:xfrm>
          <a:prstGeom prst="rect">
            <a:avLst/>
          </a:prstGeom>
          <a:noFill/>
        </p:spPr>
        <p:txBody>
          <a:bodyPr wrap="square" rtlCol="0">
            <a:spAutoFit/>
          </a:bodyPr>
          <a:lstStyle/>
          <a:p>
            <a:pPr algn="just"/>
            <a:r>
              <a:rPr lang="en-GB" sz="1200">
                <a:solidFill>
                  <a:srgbClr val="002B45"/>
                </a:solidFill>
                <a:latin typeface="Agency FB" panose="020B0503020202020204" pitchFamily="34" charset="0"/>
              </a:rPr>
              <a:t>The past 18 months have been a strange and challenging year for all of us and we know that </a:t>
            </a:r>
            <a:r>
              <a:rPr lang="en-GB" sz="1200" b="1">
                <a:solidFill>
                  <a:srgbClr val="002B45"/>
                </a:solidFill>
                <a:latin typeface="Agency FB" panose="020B0503020202020204" pitchFamily="34" charset="0"/>
              </a:rPr>
              <a:t>young people in particular have been hit hard by the pandemic</a:t>
            </a:r>
            <a:r>
              <a:rPr lang="en-GB" sz="1200">
                <a:solidFill>
                  <a:srgbClr val="002B45"/>
                </a:solidFill>
                <a:latin typeface="Agency FB" panose="020B0503020202020204" pitchFamily="34" charset="0"/>
              </a:rPr>
              <a:t>. Now, more than ever, we needed young people to make their voice heard and help us better support our community through this time.</a:t>
            </a:r>
          </a:p>
          <a:p>
            <a:pPr algn="just"/>
            <a:endParaRPr lang="en-GB" sz="1200">
              <a:solidFill>
                <a:srgbClr val="002B45"/>
              </a:solidFill>
              <a:latin typeface="Agency FB" panose="020B0503020202020204" pitchFamily="34" charset="0"/>
            </a:endParaRPr>
          </a:p>
          <a:p>
            <a:pPr algn="just"/>
            <a:r>
              <a:rPr lang="en-GB" sz="1200">
                <a:solidFill>
                  <a:srgbClr val="002B45"/>
                </a:solidFill>
                <a:latin typeface="Agency FB" panose="020B0503020202020204" pitchFamily="34" charset="0"/>
              </a:rPr>
              <a:t>So in July 2021, as part of Children and Young People’s week, we launched our 3rd Big Youth Conversation. This is our annual survey designed and developed by the Life Chances Youth Taskforce, a group of young people who support the Life Chances programme and help us improve services for young people throughout the borough. </a:t>
            </a:r>
          </a:p>
          <a:p>
            <a:pPr algn="just"/>
            <a:endParaRPr lang="en-GB" sz="1200">
              <a:solidFill>
                <a:srgbClr val="002B45"/>
              </a:solidFill>
              <a:latin typeface="Agency FB" panose="020B0503020202020204" pitchFamily="34" charset="0"/>
            </a:endParaRPr>
          </a:p>
          <a:p>
            <a:pPr algn="just"/>
            <a:r>
              <a:rPr lang="en-GB" sz="1200">
                <a:solidFill>
                  <a:srgbClr val="002B45"/>
                </a:solidFill>
                <a:latin typeface="Agency FB" panose="020B0503020202020204" pitchFamily="34" charset="0"/>
              </a:rPr>
              <a:t>The survey ensures we hear the voices of young people aged 11 – 25 who live, study and work in our borough about a number of key topics and areas of concern so we can improve the life chances of our younger residents by improving the services we deliver.</a:t>
            </a:r>
          </a:p>
          <a:p>
            <a:pPr algn="just"/>
            <a:endParaRPr lang="en-GB" sz="1200">
              <a:solidFill>
                <a:srgbClr val="002B45"/>
              </a:solidFill>
              <a:latin typeface="Agency FB" panose="020B0503020202020204" pitchFamily="34" charset="0"/>
            </a:endParaRPr>
          </a:p>
          <a:p>
            <a:pPr algn="just"/>
            <a:r>
              <a:rPr lang="en-GB" sz="1200">
                <a:solidFill>
                  <a:srgbClr val="002B45"/>
                </a:solidFill>
                <a:latin typeface="Agency FB" panose="020B0503020202020204" pitchFamily="34" charset="0"/>
              </a:rPr>
              <a:t>Since the survey closed in October 2021, we have held focus groups with young people to understand more about the results and worked the with the Life Chances Youth Taskforce to come up with recommendations. These findings have also been presented to Councillors and Directors within the Council so recommendations can be actioned with teams.</a:t>
            </a:r>
          </a:p>
          <a:p>
            <a:pPr algn="just"/>
            <a:endParaRPr lang="en-GB" sz="1200">
              <a:solidFill>
                <a:srgbClr val="002B45"/>
              </a:solidFill>
              <a:latin typeface="Agency FB" panose="020B0503020202020204" pitchFamily="34" charset="0"/>
            </a:endParaRPr>
          </a:p>
          <a:p>
            <a:pPr algn="just"/>
            <a:r>
              <a:rPr lang="en-GB" sz="1200">
                <a:solidFill>
                  <a:srgbClr val="002B45"/>
                </a:solidFill>
                <a:latin typeface="Agency FB" panose="020B0503020202020204" pitchFamily="34" charset="0"/>
              </a:rPr>
              <a:t>We know feedback is important and young people want to receive information on how their feedback has influenced services and what changes have been made as a result of their input. On the next page, we have included a page of “You said, we did” which shows how the findings of the 2019 Big Youth Conversation has influenced delivery of different services.</a:t>
            </a:r>
          </a:p>
          <a:p>
            <a:pPr algn="just"/>
            <a:endParaRPr lang="en-GB" sz="1200">
              <a:solidFill>
                <a:srgbClr val="002B45"/>
              </a:solidFill>
              <a:latin typeface="Agency FB" panose="020B0503020202020204" pitchFamily="34" charset="0"/>
            </a:endParaRPr>
          </a:p>
        </p:txBody>
      </p:sp>
      <p:sp>
        <p:nvSpPr>
          <p:cNvPr id="7" name="TextBox 6">
            <a:extLst>
              <a:ext uri="{FF2B5EF4-FFF2-40B4-BE49-F238E27FC236}">
                <a16:creationId xmlns:a16="http://schemas.microsoft.com/office/drawing/2014/main" id="{5180DED9-C8D3-4060-9813-6EFB9D5E98A0}"/>
              </a:ext>
            </a:extLst>
          </p:cNvPr>
          <p:cNvSpPr txBox="1"/>
          <p:nvPr/>
        </p:nvSpPr>
        <p:spPr>
          <a:xfrm>
            <a:off x="6683109" y="1220254"/>
            <a:ext cx="3081256" cy="4180825"/>
          </a:xfrm>
          <a:prstGeom prst="rect">
            <a:avLst/>
          </a:prstGeom>
          <a:noFill/>
        </p:spPr>
        <p:txBody>
          <a:bodyPr wrap="square" rtlCol="0">
            <a:spAutoFit/>
          </a:bodyPr>
          <a:lstStyle/>
          <a:p>
            <a:pPr>
              <a:lnSpc>
                <a:spcPct val="114000"/>
              </a:lnSpc>
            </a:pPr>
            <a:r>
              <a:rPr lang="en-GB" sz="1200" b="1">
                <a:solidFill>
                  <a:schemeClr val="bg1"/>
                </a:solidFill>
                <a:latin typeface="Agency FB" panose="020B0503020202020204" pitchFamily="34" charset="0"/>
              </a:rPr>
              <a:t>To collect young people’s thoughts, ideas &amp; opinions we:</a:t>
            </a:r>
          </a:p>
          <a:p>
            <a:pPr marL="171450" indent="-171450">
              <a:buClr>
                <a:srgbClr val="FF8A03"/>
              </a:buClr>
              <a:buSzPct val="120000"/>
              <a:buFont typeface="Agency FB" panose="020B0503020202020204" pitchFamily="34" charset="0"/>
              <a:buChar char="»"/>
            </a:pPr>
            <a:endParaRPr lang="en-GB" sz="1200" b="1">
              <a:solidFill>
                <a:schemeClr val="bg1"/>
              </a:solidFill>
              <a:latin typeface="Agency FB" panose="020B0503020202020204" pitchFamily="34" charset="0"/>
            </a:endParaRPr>
          </a:p>
          <a:p>
            <a:pPr marL="171450" indent="-171450" algn="just">
              <a:buClr>
                <a:srgbClr val="FF8A03"/>
              </a:buClr>
              <a:buSzPct val="120000"/>
              <a:buFont typeface="Agency FB" panose="020B0503020202020204" pitchFamily="34" charset="0"/>
              <a:buChar char="»"/>
            </a:pPr>
            <a:r>
              <a:rPr lang="en-GB" sz="1200">
                <a:solidFill>
                  <a:schemeClr val="bg1"/>
                </a:solidFill>
                <a:latin typeface="Agency FB" panose="020B0503020202020204" pitchFamily="34" charset="0"/>
              </a:rPr>
              <a:t>invited over 28 local Schools to take part </a:t>
            </a:r>
          </a:p>
          <a:p>
            <a:pPr algn="just">
              <a:buClr>
                <a:srgbClr val="FF8A03"/>
              </a:buClr>
              <a:buSzPct val="120000"/>
            </a:pPr>
            <a:endParaRPr lang="en-GB" sz="1200">
              <a:solidFill>
                <a:schemeClr val="bg1"/>
              </a:solidFill>
              <a:latin typeface="Agency FB" panose="020B0503020202020204" pitchFamily="34" charset="0"/>
            </a:endParaRPr>
          </a:p>
          <a:p>
            <a:pPr marL="171450" indent="-171450" algn="just">
              <a:buClr>
                <a:srgbClr val="FF8A03"/>
              </a:buClr>
              <a:buSzPct val="120000"/>
              <a:buFont typeface="Agency FB" panose="020B0503020202020204" pitchFamily="34" charset="0"/>
              <a:buChar char="»"/>
            </a:pPr>
            <a:r>
              <a:rPr lang="en-GB" sz="1200">
                <a:solidFill>
                  <a:schemeClr val="bg1"/>
                </a:solidFill>
                <a:latin typeface="Agency FB" panose="020B0503020202020204" pitchFamily="34" charset="0"/>
              </a:rPr>
              <a:t>ran sessions with young people attending our Summer Activities programme </a:t>
            </a:r>
          </a:p>
          <a:p>
            <a:pPr algn="just">
              <a:buClr>
                <a:srgbClr val="FF8A03"/>
              </a:buClr>
              <a:buSzPct val="120000"/>
            </a:pPr>
            <a:endParaRPr lang="en-GB" sz="1200">
              <a:solidFill>
                <a:schemeClr val="bg1"/>
              </a:solidFill>
              <a:latin typeface="Agency FB" panose="020B0503020202020204" pitchFamily="34" charset="0"/>
            </a:endParaRPr>
          </a:p>
          <a:p>
            <a:pPr marL="171450" indent="-171450" algn="just">
              <a:buClr>
                <a:srgbClr val="FF8A03"/>
              </a:buClr>
              <a:buSzPct val="120000"/>
              <a:buFont typeface="Agency FB" panose="020B0503020202020204" pitchFamily="34" charset="0"/>
              <a:buChar char="»"/>
            </a:pPr>
            <a:r>
              <a:rPr lang="en-GB" sz="1200">
                <a:solidFill>
                  <a:schemeClr val="bg1"/>
                </a:solidFill>
                <a:latin typeface="Agency FB" panose="020B0503020202020204" pitchFamily="34" charset="0"/>
              </a:rPr>
              <a:t>engaged all of the Youth Participation Groups working with the council to share their views </a:t>
            </a:r>
          </a:p>
          <a:p>
            <a:pPr algn="just">
              <a:buClr>
                <a:srgbClr val="FF8A03"/>
              </a:buClr>
              <a:buSzPct val="120000"/>
            </a:pPr>
            <a:endParaRPr lang="en-GB" sz="1200">
              <a:solidFill>
                <a:schemeClr val="bg1"/>
              </a:solidFill>
              <a:latin typeface="Agency FB" panose="020B0503020202020204" pitchFamily="34" charset="0"/>
            </a:endParaRPr>
          </a:p>
          <a:p>
            <a:pPr marL="171450" indent="-171450" algn="just">
              <a:buClr>
                <a:srgbClr val="FF8A03"/>
              </a:buClr>
              <a:buSzPct val="120000"/>
              <a:buFont typeface="Agency FB" panose="020B0503020202020204" pitchFamily="34" charset="0"/>
              <a:buChar char="»"/>
            </a:pPr>
            <a:r>
              <a:rPr lang="en-GB" sz="1200">
                <a:solidFill>
                  <a:schemeClr val="bg1"/>
                </a:solidFill>
                <a:latin typeface="Agency FB" panose="020B0503020202020204" pitchFamily="34" charset="0"/>
              </a:rPr>
              <a:t>held Targeted Focus Group sessions in schools, youth centres and other settings</a:t>
            </a:r>
          </a:p>
          <a:p>
            <a:pPr algn="just">
              <a:buClr>
                <a:srgbClr val="FF8A03"/>
              </a:buClr>
              <a:buSzPct val="120000"/>
            </a:pPr>
            <a:endParaRPr lang="en-GB" sz="1200">
              <a:solidFill>
                <a:schemeClr val="bg1"/>
              </a:solidFill>
              <a:latin typeface="Agency FB" panose="020B0503020202020204" pitchFamily="34" charset="0"/>
            </a:endParaRPr>
          </a:p>
          <a:p>
            <a:pPr marL="171450" indent="-171450" algn="just">
              <a:buClr>
                <a:srgbClr val="FF8A03"/>
              </a:buClr>
              <a:buSzPct val="120000"/>
              <a:buFont typeface="Agency FB" panose="020B0503020202020204" pitchFamily="34" charset="0"/>
              <a:buChar char="»"/>
            </a:pPr>
            <a:r>
              <a:rPr lang="en-GB" sz="1200">
                <a:solidFill>
                  <a:schemeClr val="bg1"/>
                </a:solidFill>
                <a:latin typeface="Agency FB" panose="020B0503020202020204" pitchFamily="34" charset="0"/>
              </a:rPr>
              <a:t>sent regular updates through the Hub to keep schools informed</a:t>
            </a:r>
          </a:p>
          <a:p>
            <a:pPr algn="just">
              <a:buClr>
                <a:srgbClr val="FF8A03"/>
              </a:buClr>
              <a:buSzPct val="120000"/>
            </a:pPr>
            <a:endParaRPr lang="en-GB" sz="1200">
              <a:solidFill>
                <a:schemeClr val="bg1"/>
              </a:solidFill>
              <a:latin typeface="Agency FB" panose="020B0503020202020204" pitchFamily="34" charset="0"/>
            </a:endParaRPr>
          </a:p>
          <a:p>
            <a:pPr marL="171450" indent="-171450" algn="just">
              <a:buClr>
                <a:srgbClr val="FF8A03"/>
              </a:buClr>
              <a:buSzPct val="120000"/>
              <a:buFont typeface="Agency FB" panose="020B0503020202020204" pitchFamily="34" charset="0"/>
              <a:buChar char="»"/>
            </a:pPr>
            <a:r>
              <a:rPr lang="en-GB" sz="1200">
                <a:solidFill>
                  <a:schemeClr val="bg1"/>
                </a:solidFill>
                <a:latin typeface="Agency FB" panose="020B0503020202020204" pitchFamily="34" charset="0"/>
              </a:rPr>
              <a:t>commissioned </a:t>
            </a:r>
            <a:r>
              <a:rPr lang="en-GB" sz="1200" err="1">
                <a:solidFill>
                  <a:schemeClr val="bg1"/>
                </a:solidFill>
                <a:latin typeface="Agency FB" panose="020B0503020202020204" pitchFamily="34" charset="0"/>
              </a:rPr>
              <a:t>Streetbase</a:t>
            </a:r>
            <a:r>
              <a:rPr lang="en-GB" sz="1200">
                <a:solidFill>
                  <a:schemeClr val="bg1"/>
                </a:solidFill>
                <a:latin typeface="Agency FB" panose="020B0503020202020204" pitchFamily="34" charset="0"/>
              </a:rPr>
              <a:t> to engage young people across the borough </a:t>
            </a:r>
          </a:p>
          <a:p>
            <a:pPr algn="just">
              <a:buClr>
                <a:srgbClr val="FF8A03"/>
              </a:buClr>
              <a:buSzPct val="120000"/>
            </a:pPr>
            <a:endParaRPr lang="en-GB" sz="1200">
              <a:solidFill>
                <a:schemeClr val="bg1"/>
              </a:solidFill>
              <a:latin typeface="Agency FB" panose="020B0503020202020204" pitchFamily="34" charset="0"/>
            </a:endParaRPr>
          </a:p>
          <a:p>
            <a:pPr marL="171450" indent="-171450" algn="just">
              <a:buClr>
                <a:srgbClr val="FF8A03"/>
              </a:buClr>
              <a:buSzPct val="120000"/>
              <a:buFont typeface="Agency FB" panose="020B0503020202020204" pitchFamily="34" charset="0"/>
              <a:buChar char="»"/>
            </a:pPr>
            <a:r>
              <a:rPr lang="en-GB" sz="1200">
                <a:solidFill>
                  <a:schemeClr val="bg1"/>
                </a:solidFill>
                <a:latin typeface="Agency FB" panose="020B0503020202020204" pitchFamily="34" charset="0"/>
              </a:rPr>
              <a:t>ran a Social Media Campaign to inform residents about the survey</a:t>
            </a:r>
          </a:p>
          <a:p>
            <a:pPr marL="171450" indent="-171450">
              <a:buFont typeface="Arial" panose="020B0604020202020204" pitchFamily="34" charset="0"/>
              <a:buChar char="•"/>
            </a:pPr>
            <a:endParaRPr lang="en-GB" sz="1200">
              <a:solidFill>
                <a:schemeClr val="bg1"/>
              </a:solidFill>
              <a:latin typeface="Agency FB" panose="020B0503020202020204" pitchFamily="34" charset="0"/>
            </a:endParaRPr>
          </a:p>
        </p:txBody>
      </p:sp>
      <p:sp>
        <p:nvSpPr>
          <p:cNvPr id="16" name="TextBox 15">
            <a:extLst>
              <a:ext uri="{FF2B5EF4-FFF2-40B4-BE49-F238E27FC236}">
                <a16:creationId xmlns:a16="http://schemas.microsoft.com/office/drawing/2014/main" id="{4BDF82C6-74E0-40AB-8670-4ABF4A3DCE22}"/>
              </a:ext>
            </a:extLst>
          </p:cNvPr>
          <p:cNvSpPr txBox="1"/>
          <p:nvPr/>
        </p:nvSpPr>
        <p:spPr>
          <a:xfrm>
            <a:off x="277854" y="5558503"/>
            <a:ext cx="2160000" cy="984885"/>
          </a:xfrm>
          <a:prstGeom prst="rect">
            <a:avLst/>
          </a:prstGeom>
          <a:noFill/>
        </p:spPr>
        <p:txBody>
          <a:bodyPr wrap="none" rtlCol="0">
            <a:spAutoFit/>
          </a:bodyPr>
          <a:lstStyle/>
          <a:p>
            <a:pPr algn="ctr"/>
            <a:r>
              <a:rPr lang="en-GB" sz="3600" b="1">
                <a:solidFill>
                  <a:srgbClr val="002B45"/>
                </a:solidFill>
                <a:latin typeface="Agency FB" panose="020B0503020202020204" pitchFamily="34" charset="0"/>
              </a:rPr>
              <a:t>2018</a:t>
            </a:r>
          </a:p>
          <a:p>
            <a:pPr algn="ctr"/>
            <a:r>
              <a:rPr lang="en-GB" sz="1100" b="1">
                <a:solidFill>
                  <a:schemeClr val="bg1"/>
                </a:solidFill>
                <a:latin typeface="Agency FB" panose="020B0503020202020204" pitchFamily="34" charset="0"/>
              </a:rPr>
              <a:t>we held our first ever Big Youth Conversation</a:t>
            </a:r>
          </a:p>
          <a:p>
            <a:pPr algn="ctr"/>
            <a:r>
              <a:rPr lang="en-GB" sz="1100" b="1">
                <a:solidFill>
                  <a:schemeClr val="bg1"/>
                </a:solidFill>
                <a:latin typeface="Agency FB" panose="020B0503020202020204" pitchFamily="34" charset="0"/>
              </a:rPr>
              <a:t>as part of the new Life Chances commission</a:t>
            </a:r>
          </a:p>
        </p:txBody>
      </p:sp>
      <p:sp>
        <p:nvSpPr>
          <p:cNvPr id="20" name="TextBox 19">
            <a:extLst>
              <a:ext uri="{FF2B5EF4-FFF2-40B4-BE49-F238E27FC236}">
                <a16:creationId xmlns:a16="http://schemas.microsoft.com/office/drawing/2014/main" id="{4208A5FE-5D4F-425C-A1FE-24FDDC897623}"/>
              </a:ext>
            </a:extLst>
          </p:cNvPr>
          <p:cNvSpPr txBox="1"/>
          <p:nvPr/>
        </p:nvSpPr>
        <p:spPr>
          <a:xfrm>
            <a:off x="2707701" y="5558503"/>
            <a:ext cx="2093843" cy="984885"/>
          </a:xfrm>
          <a:prstGeom prst="rect">
            <a:avLst/>
          </a:prstGeom>
          <a:noFill/>
        </p:spPr>
        <p:txBody>
          <a:bodyPr wrap="none" rtlCol="0">
            <a:spAutoFit/>
          </a:bodyPr>
          <a:lstStyle/>
          <a:p>
            <a:pPr algn="ctr"/>
            <a:r>
              <a:rPr lang="en-GB" sz="3600" b="1">
                <a:solidFill>
                  <a:srgbClr val="002B45"/>
                </a:solidFill>
                <a:latin typeface="Agency FB" panose="020B0503020202020204" pitchFamily="34" charset="0"/>
              </a:rPr>
              <a:t>2019</a:t>
            </a:r>
          </a:p>
          <a:p>
            <a:pPr algn="ctr"/>
            <a:r>
              <a:rPr lang="en-GB" sz="1100" b="1">
                <a:solidFill>
                  <a:schemeClr val="bg1"/>
                </a:solidFill>
                <a:latin typeface="Agency FB" panose="020B0503020202020204" pitchFamily="34" charset="0"/>
              </a:rPr>
              <a:t>our 2</a:t>
            </a:r>
            <a:r>
              <a:rPr lang="en-GB" sz="1100" b="1" baseline="30000">
                <a:solidFill>
                  <a:schemeClr val="bg1"/>
                </a:solidFill>
                <a:latin typeface="Agency FB" panose="020B0503020202020204" pitchFamily="34" charset="0"/>
              </a:rPr>
              <a:t>nd</a:t>
            </a:r>
            <a:r>
              <a:rPr lang="en-GB" sz="1100" b="1">
                <a:solidFill>
                  <a:schemeClr val="bg1"/>
                </a:solidFill>
                <a:latin typeface="Agency FB" panose="020B0503020202020204" pitchFamily="34" charset="0"/>
              </a:rPr>
              <a:t> Big Youth Conversation engages</a:t>
            </a:r>
          </a:p>
          <a:p>
            <a:pPr algn="ctr"/>
            <a:r>
              <a:rPr lang="en-GB" sz="1100" b="1">
                <a:solidFill>
                  <a:schemeClr val="bg1"/>
                </a:solidFill>
                <a:latin typeface="Agency FB" panose="020B0503020202020204" pitchFamily="34" charset="0"/>
              </a:rPr>
              <a:t>over 3000 young people</a:t>
            </a:r>
          </a:p>
        </p:txBody>
      </p:sp>
      <p:sp>
        <p:nvSpPr>
          <p:cNvPr id="21" name="TextBox 20">
            <a:extLst>
              <a:ext uri="{FF2B5EF4-FFF2-40B4-BE49-F238E27FC236}">
                <a16:creationId xmlns:a16="http://schemas.microsoft.com/office/drawing/2014/main" id="{120D0773-0A55-416E-8EE5-D4B2678108D5}"/>
              </a:ext>
            </a:extLst>
          </p:cNvPr>
          <p:cNvSpPr txBox="1"/>
          <p:nvPr/>
        </p:nvSpPr>
        <p:spPr>
          <a:xfrm>
            <a:off x="4971416" y="5558503"/>
            <a:ext cx="2359940" cy="1154162"/>
          </a:xfrm>
          <a:prstGeom prst="rect">
            <a:avLst/>
          </a:prstGeom>
          <a:noFill/>
        </p:spPr>
        <p:txBody>
          <a:bodyPr wrap="none" rtlCol="0">
            <a:spAutoFit/>
          </a:bodyPr>
          <a:lstStyle/>
          <a:p>
            <a:pPr algn="ctr"/>
            <a:r>
              <a:rPr lang="en-GB" sz="3600" b="1">
                <a:solidFill>
                  <a:srgbClr val="002B45"/>
                </a:solidFill>
                <a:latin typeface="Agency FB" panose="020B0503020202020204" pitchFamily="34" charset="0"/>
              </a:rPr>
              <a:t>2020</a:t>
            </a:r>
          </a:p>
          <a:p>
            <a:pPr algn="ctr"/>
            <a:r>
              <a:rPr lang="en-GB" sz="1100" b="1">
                <a:solidFill>
                  <a:schemeClr val="bg1"/>
                </a:solidFill>
                <a:latin typeface="Agency FB" panose="020B0503020202020204" pitchFamily="34" charset="0"/>
              </a:rPr>
              <a:t>a small Virtual Youth Conversation was held</a:t>
            </a:r>
          </a:p>
          <a:p>
            <a:pPr algn="ctr"/>
            <a:r>
              <a:rPr lang="en-GB" sz="1100" b="1">
                <a:solidFill>
                  <a:schemeClr val="bg1"/>
                </a:solidFill>
                <a:latin typeface="Agency FB" panose="020B0503020202020204" pitchFamily="34" charset="0"/>
              </a:rPr>
              <a:t>with young people accessing onsite education</a:t>
            </a:r>
          </a:p>
          <a:p>
            <a:pPr algn="ctr"/>
            <a:endParaRPr lang="en-GB" sz="300">
              <a:solidFill>
                <a:schemeClr val="bg1"/>
              </a:solidFill>
              <a:latin typeface="Agency FB" panose="020B0503020202020204" pitchFamily="34" charset="0"/>
            </a:endParaRPr>
          </a:p>
          <a:p>
            <a:pPr algn="ctr"/>
            <a:r>
              <a:rPr lang="en-GB" sz="800">
                <a:solidFill>
                  <a:schemeClr val="bg1"/>
                </a:solidFill>
                <a:latin typeface="Agency FB" panose="020B0503020202020204" pitchFamily="34" charset="0"/>
              </a:rPr>
              <a:t>(BYC 2020 had to be postponed due to Covid school closures)</a:t>
            </a:r>
          </a:p>
        </p:txBody>
      </p:sp>
      <p:sp>
        <p:nvSpPr>
          <p:cNvPr id="22" name="TextBox 21">
            <a:extLst>
              <a:ext uri="{FF2B5EF4-FFF2-40B4-BE49-F238E27FC236}">
                <a16:creationId xmlns:a16="http://schemas.microsoft.com/office/drawing/2014/main" id="{B8A9B9FA-66AB-4B07-B180-658F90664FFE}"/>
              </a:ext>
            </a:extLst>
          </p:cNvPr>
          <p:cNvSpPr txBox="1"/>
          <p:nvPr/>
        </p:nvSpPr>
        <p:spPr>
          <a:xfrm>
            <a:off x="7426688" y="5558503"/>
            <a:ext cx="2242922" cy="984885"/>
          </a:xfrm>
          <a:prstGeom prst="rect">
            <a:avLst/>
          </a:prstGeom>
          <a:noFill/>
        </p:spPr>
        <p:txBody>
          <a:bodyPr wrap="none" rtlCol="0">
            <a:spAutoFit/>
          </a:bodyPr>
          <a:lstStyle/>
          <a:p>
            <a:pPr algn="ctr"/>
            <a:r>
              <a:rPr lang="en-GB" sz="3600" b="1">
                <a:solidFill>
                  <a:srgbClr val="002B45"/>
                </a:solidFill>
                <a:latin typeface="Agency FB" panose="020B0503020202020204" pitchFamily="34" charset="0"/>
              </a:rPr>
              <a:t>2021</a:t>
            </a:r>
          </a:p>
          <a:p>
            <a:pPr algn="ctr"/>
            <a:r>
              <a:rPr lang="en-GB" sz="1100" b="1">
                <a:solidFill>
                  <a:schemeClr val="bg1"/>
                </a:solidFill>
                <a:latin typeface="Agency FB" panose="020B0503020202020204" pitchFamily="34" charset="0"/>
              </a:rPr>
              <a:t>Our 3</a:t>
            </a:r>
            <a:r>
              <a:rPr lang="en-GB" sz="1100" b="1" baseline="30000">
                <a:solidFill>
                  <a:schemeClr val="bg1"/>
                </a:solidFill>
                <a:latin typeface="Agency FB" panose="020B0503020202020204" pitchFamily="34" charset="0"/>
              </a:rPr>
              <a:t>rd</a:t>
            </a:r>
            <a:r>
              <a:rPr lang="en-GB" sz="1100" b="1">
                <a:solidFill>
                  <a:schemeClr val="bg1"/>
                </a:solidFill>
                <a:latin typeface="Agency FB" panose="020B0503020202020204" pitchFamily="34" charset="0"/>
              </a:rPr>
              <a:t> Big Youth Conversation is launched</a:t>
            </a:r>
          </a:p>
          <a:p>
            <a:pPr algn="ctr"/>
            <a:r>
              <a:rPr lang="en-GB" sz="1100" b="1">
                <a:solidFill>
                  <a:schemeClr val="bg1"/>
                </a:solidFill>
                <a:latin typeface="Agency FB" panose="020B0503020202020204" pitchFamily="34" charset="0"/>
              </a:rPr>
              <a:t>and reaches 1400+ young people</a:t>
            </a:r>
          </a:p>
        </p:txBody>
      </p:sp>
    </p:spTree>
    <p:extLst>
      <p:ext uri="{BB962C8B-B14F-4D97-AF65-F5344CB8AC3E}">
        <p14:creationId xmlns:p14="http://schemas.microsoft.com/office/powerpoint/2010/main" val="176813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B4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4FCD1-1BDA-4EA7-8738-3531AF9F8355}"/>
              </a:ext>
            </a:extLst>
          </p:cNvPr>
          <p:cNvSpPr txBox="1"/>
          <p:nvPr/>
        </p:nvSpPr>
        <p:spPr>
          <a:xfrm>
            <a:off x="2251649" y="3418676"/>
            <a:ext cx="5402697" cy="600164"/>
          </a:xfrm>
          <a:prstGeom prst="rect">
            <a:avLst/>
          </a:prstGeom>
          <a:noFill/>
        </p:spPr>
        <p:txBody>
          <a:bodyPr wrap="square" rtlCol="0">
            <a:spAutoFit/>
          </a:bodyPr>
          <a:lstStyle/>
          <a:p>
            <a:pPr algn="ctr" defTabSz="316520"/>
            <a:r>
              <a:rPr lang="en-GB" sz="1400">
                <a:solidFill>
                  <a:prstClr val="white"/>
                </a:solidFill>
                <a:latin typeface="Agency FB" panose="020B0503020202020204" pitchFamily="34" charset="0"/>
              </a:rPr>
              <a:t>The Big Youth Conversation is an innovation of the Life Chances Programme,</a:t>
            </a:r>
          </a:p>
          <a:p>
            <a:pPr algn="ctr" defTabSz="316520">
              <a:spcBef>
                <a:spcPts val="600"/>
              </a:spcBef>
            </a:pPr>
            <a:r>
              <a:rPr lang="en-GB" sz="1400">
                <a:solidFill>
                  <a:prstClr val="white"/>
                </a:solidFill>
                <a:latin typeface="Agency FB" panose="020B0503020202020204" pitchFamily="34" charset="0"/>
              </a:rPr>
              <a:t>co-produced with the Life Chances Youth Taskforce and powered by Waltham Forest Council</a:t>
            </a:r>
          </a:p>
        </p:txBody>
      </p:sp>
      <p:pic>
        <p:nvPicPr>
          <p:cNvPr id="4" name="Picture 3" descr="Logo&#10;&#10;Description automatically generated">
            <a:extLst>
              <a:ext uri="{FF2B5EF4-FFF2-40B4-BE49-F238E27FC236}">
                <a16:creationId xmlns:a16="http://schemas.microsoft.com/office/drawing/2014/main" id="{394BBA09-4864-410F-B142-C9EB212C9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649" y="1377016"/>
            <a:ext cx="1800699" cy="1800699"/>
          </a:xfrm>
          <a:prstGeom prst="rect">
            <a:avLst/>
          </a:prstGeom>
        </p:spPr>
      </p:pic>
      <p:pic>
        <p:nvPicPr>
          <p:cNvPr id="5" name="Picture 4" descr="A close up of a logo&#10;&#10;Description automatically generated">
            <a:extLst>
              <a:ext uri="{FF2B5EF4-FFF2-40B4-BE49-F238E27FC236}">
                <a16:creationId xmlns:a16="http://schemas.microsoft.com/office/drawing/2014/main" id="{FEC14705-A51B-4996-B814-549065341A8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32903" y="5874901"/>
            <a:ext cx="840194" cy="475772"/>
          </a:xfrm>
          <a:prstGeom prst="rect">
            <a:avLst/>
          </a:prstGeom>
        </p:spPr>
      </p:pic>
    </p:spTree>
    <p:extLst>
      <p:ext uri="{BB962C8B-B14F-4D97-AF65-F5344CB8AC3E}">
        <p14:creationId xmlns:p14="http://schemas.microsoft.com/office/powerpoint/2010/main" val="270424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D43AA0-BD06-488A-A1E7-4AE6F566662A}"/>
              </a:ext>
            </a:extLst>
          </p:cNvPr>
          <p:cNvSpPr/>
          <p:nvPr/>
        </p:nvSpPr>
        <p:spPr>
          <a:xfrm>
            <a:off x="1107997" y="3429000"/>
            <a:ext cx="4392000" cy="3429000"/>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F739ECD-82D7-46F8-A444-CACB3A33A80D}"/>
              </a:ext>
            </a:extLst>
          </p:cNvPr>
          <p:cNvSpPr/>
          <p:nvPr/>
        </p:nvSpPr>
        <p:spPr>
          <a:xfrm>
            <a:off x="5499997" y="0"/>
            <a:ext cx="4406002" cy="3429000"/>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204B875-1529-4969-B446-77399842F958}"/>
              </a:ext>
            </a:extLst>
          </p:cNvPr>
          <p:cNvSpPr txBox="1"/>
          <p:nvPr/>
        </p:nvSpPr>
        <p:spPr>
          <a:xfrm>
            <a:off x="5592784" y="138316"/>
            <a:ext cx="4313215" cy="3108543"/>
          </a:xfrm>
          <a:prstGeom prst="rect">
            <a:avLst/>
          </a:prstGeom>
          <a:noFill/>
        </p:spPr>
        <p:txBody>
          <a:bodyPr wrap="square" rtlCol="0">
            <a:spAutoFit/>
          </a:bodyPr>
          <a:lstStyle/>
          <a:p>
            <a:r>
              <a:rPr lang="en-GB" sz="2000" b="1">
                <a:solidFill>
                  <a:schemeClr val="bg1"/>
                </a:solidFill>
                <a:latin typeface="Agency FB" panose="020B0503020202020204" pitchFamily="34" charset="0"/>
              </a:rPr>
              <a:t>VIOLENCE REDUCTION PARTNERSHIP</a:t>
            </a:r>
            <a:endParaRPr lang="en-GB" sz="1400" b="1">
              <a:solidFill>
                <a:schemeClr val="bg1"/>
              </a:solidFill>
              <a:latin typeface="Agency FB" panose="020B0503020202020204" pitchFamily="34" charset="0"/>
            </a:endParaRPr>
          </a:p>
          <a:p>
            <a:r>
              <a:rPr lang="en-GB" sz="1100" b="1">
                <a:solidFill>
                  <a:srgbClr val="002B45"/>
                </a:solidFill>
                <a:latin typeface="Agency FB" panose="020B0503020202020204" pitchFamily="34" charset="0"/>
              </a:rPr>
              <a:t>In 2019, 50% of young people said they didn’t feel safe when on their own in London</a:t>
            </a:r>
          </a:p>
          <a:p>
            <a:endParaRPr lang="en-GB" sz="1100" b="1">
              <a:solidFill>
                <a:srgbClr val="002B45"/>
              </a:solidFill>
              <a:latin typeface="Agency FB" panose="020B0503020202020204" pitchFamily="34" charset="0"/>
            </a:endParaRPr>
          </a:p>
          <a:p>
            <a:r>
              <a:rPr lang="en-GB" sz="1100">
                <a:solidFill>
                  <a:schemeClr val="bg1"/>
                </a:solidFill>
                <a:latin typeface="Agency FB" panose="020B0503020202020204" pitchFamily="34" charset="0"/>
              </a:rPr>
              <a:t>In 2018</a:t>
            </a:r>
            <a:r>
              <a:rPr lang="en-GB" sz="1100">
                <a:solidFill>
                  <a:srgbClr val="FF0000"/>
                </a:solidFill>
                <a:latin typeface="Agency FB" panose="020B0503020202020204" pitchFamily="34" charset="0"/>
              </a:rPr>
              <a:t> </a:t>
            </a:r>
            <a:r>
              <a:rPr lang="en-GB" sz="1100">
                <a:solidFill>
                  <a:schemeClr val="bg1"/>
                </a:solidFill>
                <a:latin typeface="Agency FB" panose="020B0503020202020204" pitchFamily="34" charset="0"/>
              </a:rPr>
              <a:t>we developed the Violence Reduction Partnership (VRP) to improve how partners work together to reduce violence so that our residents feel safer.</a:t>
            </a:r>
          </a:p>
          <a:p>
            <a:endParaRPr lang="en-GB" sz="1100">
              <a:solidFill>
                <a:schemeClr val="bg1"/>
              </a:solidFill>
              <a:latin typeface="Agency FB" panose="020B0503020202020204" pitchFamily="34" charset="0"/>
            </a:endParaRPr>
          </a:p>
          <a:p>
            <a:r>
              <a:rPr lang="en-GB" sz="1100">
                <a:solidFill>
                  <a:schemeClr val="bg1"/>
                </a:solidFill>
                <a:latin typeface="Agency FB" panose="020B0503020202020204" pitchFamily="34" charset="0"/>
              </a:rPr>
              <a:t>The VRP working groups include young people and there is also a separate young people’s group challenging and/or supporting ideas which are developed and identifying other actions to help reduce violence.</a:t>
            </a:r>
          </a:p>
          <a:p>
            <a:endParaRPr lang="en-GB" sz="1100">
              <a:solidFill>
                <a:schemeClr val="bg1"/>
              </a:solidFill>
              <a:latin typeface="Agency FB" panose="020B0503020202020204" pitchFamily="34" charset="0"/>
            </a:endParaRPr>
          </a:p>
          <a:p>
            <a:r>
              <a:rPr lang="en-GB" sz="1100">
                <a:solidFill>
                  <a:schemeClr val="bg1"/>
                </a:solidFill>
                <a:latin typeface="Agency FB" panose="020B0503020202020204" pitchFamily="34" charset="0"/>
              </a:rPr>
              <a:t>This approach has helped us to reduce the rate of serious youth violence in Waltham Forest by 50% since 2019; this is currently significantly lower than the London average.</a:t>
            </a:r>
          </a:p>
          <a:p>
            <a:endParaRPr lang="en-GB" sz="1100">
              <a:solidFill>
                <a:schemeClr val="bg1"/>
              </a:solidFill>
              <a:latin typeface="Agency FB" panose="020B0503020202020204" pitchFamily="34" charset="0"/>
            </a:endParaRPr>
          </a:p>
          <a:p>
            <a:r>
              <a:rPr lang="en-GB" sz="1100">
                <a:solidFill>
                  <a:schemeClr val="bg1"/>
                </a:solidFill>
                <a:latin typeface="Agency FB" panose="020B0503020202020204" pitchFamily="34" charset="0"/>
              </a:rPr>
              <a:t>Going forward, we will work more closely with communities to deliver a local neighbourhood approach to reducing violence. This will include delivering prevention programmes in schools, a community champion scheme and using our ‘Violence Reduction Hub’ at the Outset Centre to help us deliver more neighbourhood hubs.</a:t>
            </a:r>
          </a:p>
        </p:txBody>
      </p:sp>
      <p:sp>
        <p:nvSpPr>
          <p:cNvPr id="5" name="Rectangle 4">
            <a:extLst>
              <a:ext uri="{FF2B5EF4-FFF2-40B4-BE49-F238E27FC236}">
                <a16:creationId xmlns:a16="http://schemas.microsoft.com/office/drawing/2014/main" id="{6D413CA0-FD94-40C2-B650-95C05736B95C}"/>
              </a:ext>
            </a:extLst>
          </p:cNvPr>
          <p:cNvSpPr/>
          <p:nvPr/>
        </p:nvSpPr>
        <p:spPr>
          <a:xfrm>
            <a:off x="0" y="0"/>
            <a:ext cx="1107997"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5677C97-AA41-40B2-916A-097EE956BB58}"/>
              </a:ext>
            </a:extLst>
          </p:cNvPr>
          <p:cNvSpPr txBox="1"/>
          <p:nvPr/>
        </p:nvSpPr>
        <p:spPr>
          <a:xfrm>
            <a:off x="1" y="1161877"/>
            <a:ext cx="1107996" cy="4534254"/>
          </a:xfrm>
          <a:prstGeom prst="rect">
            <a:avLst/>
          </a:prstGeom>
          <a:noFill/>
        </p:spPr>
        <p:txBody>
          <a:bodyPr vert="vert270" wrap="none" rtlCol="0">
            <a:spAutoFit/>
          </a:bodyPr>
          <a:lstStyle/>
          <a:p>
            <a:pPr algn="ctr"/>
            <a:r>
              <a:rPr lang="en-GB" sz="6000" b="1">
                <a:solidFill>
                  <a:schemeClr val="bg1"/>
                </a:solidFill>
                <a:latin typeface="Agency FB" panose="020B0503020202020204" pitchFamily="34" charset="0"/>
              </a:rPr>
              <a:t>YOU SAID </a:t>
            </a:r>
            <a:r>
              <a:rPr lang="en-GB" sz="6000" b="1">
                <a:solidFill>
                  <a:srgbClr val="FF8A03"/>
                </a:solidFill>
                <a:latin typeface="Agency FB" panose="020B0503020202020204" pitchFamily="34" charset="0"/>
              </a:rPr>
              <a:t>WE DID</a:t>
            </a:r>
          </a:p>
        </p:txBody>
      </p:sp>
      <p:sp>
        <p:nvSpPr>
          <p:cNvPr id="10" name="TextBox 9">
            <a:extLst>
              <a:ext uri="{FF2B5EF4-FFF2-40B4-BE49-F238E27FC236}">
                <a16:creationId xmlns:a16="http://schemas.microsoft.com/office/drawing/2014/main" id="{940431BD-B317-4035-B964-E34BDF67738C}"/>
              </a:ext>
            </a:extLst>
          </p:cNvPr>
          <p:cNvSpPr txBox="1"/>
          <p:nvPr/>
        </p:nvSpPr>
        <p:spPr>
          <a:xfrm>
            <a:off x="1192375" y="3584759"/>
            <a:ext cx="4223244" cy="2769989"/>
          </a:xfrm>
          <a:prstGeom prst="rect">
            <a:avLst/>
          </a:prstGeom>
          <a:noFill/>
        </p:spPr>
        <p:txBody>
          <a:bodyPr wrap="square" rtlCol="0">
            <a:spAutoFit/>
          </a:bodyPr>
          <a:lstStyle/>
          <a:p>
            <a:r>
              <a:rPr lang="en-GB" sz="2000" b="1">
                <a:solidFill>
                  <a:schemeClr val="bg1"/>
                </a:solidFill>
                <a:latin typeface="Agency FB" panose="020B0503020202020204" pitchFamily="34" charset="0"/>
              </a:rPr>
              <a:t>CLIMATE ACTION SUMMIT</a:t>
            </a:r>
          </a:p>
          <a:p>
            <a:r>
              <a:rPr lang="en-GB" sz="1100" b="1">
                <a:solidFill>
                  <a:srgbClr val="002B45"/>
                </a:solidFill>
                <a:latin typeface="Agency FB" panose="020B0503020202020204" pitchFamily="34" charset="0"/>
              </a:rPr>
              <a:t>In 2019, 43% of young people didn't feel there was enough advice on Climate Change</a:t>
            </a:r>
          </a:p>
          <a:p>
            <a:endParaRPr lang="en-GB" sz="1100" b="1">
              <a:solidFill>
                <a:srgbClr val="002B45"/>
              </a:solidFill>
              <a:latin typeface="Agency FB" panose="020B0503020202020204" pitchFamily="34" charset="0"/>
            </a:endParaRPr>
          </a:p>
          <a:p>
            <a:pPr>
              <a:defRPr/>
            </a:pPr>
            <a:r>
              <a:rPr lang="en-GB" sz="1100">
                <a:solidFill>
                  <a:schemeClr val="bg1"/>
                </a:solidFill>
                <a:latin typeface="Agency FB" panose="020B0503020202020204" pitchFamily="34" charset="0"/>
              </a:rPr>
              <a:t>In November 2021, at the same time as the international COP26 Conference, we held our first ever Youth Climate Summit.</a:t>
            </a:r>
          </a:p>
          <a:p>
            <a:pPr>
              <a:defRPr/>
            </a:pPr>
            <a:endParaRPr lang="en-GB" sz="1100">
              <a:solidFill>
                <a:schemeClr val="bg1"/>
              </a:solidFill>
              <a:latin typeface="Agency FB" panose="020B0503020202020204" pitchFamily="34" charset="0"/>
            </a:endParaRPr>
          </a:p>
          <a:p>
            <a:pPr>
              <a:defRPr/>
            </a:pPr>
            <a:r>
              <a:rPr lang="en-GB" sz="1100">
                <a:solidFill>
                  <a:schemeClr val="bg1"/>
                </a:solidFill>
                <a:latin typeface="Agency FB" panose="020B0503020202020204" pitchFamily="34" charset="0"/>
              </a:rPr>
              <a:t>The summit was developed by the Youth Climate Panel and was held to encourage positive action on climate change and give a voice to local young people.</a:t>
            </a:r>
          </a:p>
          <a:p>
            <a:pPr>
              <a:defRPr/>
            </a:pPr>
            <a:endParaRPr lang="en-GB" sz="1100">
              <a:solidFill>
                <a:schemeClr val="bg1"/>
              </a:solidFill>
              <a:latin typeface="Agency FB" panose="020B0503020202020204" pitchFamily="34" charset="0"/>
            </a:endParaRPr>
          </a:p>
          <a:p>
            <a:pPr>
              <a:defRPr/>
            </a:pPr>
            <a:r>
              <a:rPr lang="en-GB" sz="1100">
                <a:solidFill>
                  <a:schemeClr val="bg1"/>
                </a:solidFill>
                <a:latin typeface="Agency FB" panose="020B0503020202020204" pitchFamily="34" charset="0"/>
              </a:rPr>
              <a:t>47 schools and up to 19,500 young people attended, nearly half of all school age children in Waltham Forest. </a:t>
            </a:r>
          </a:p>
          <a:p>
            <a:pPr lvl="0">
              <a:defRPr/>
            </a:pPr>
            <a:endParaRPr lang="en-GB" sz="1100">
              <a:solidFill>
                <a:schemeClr val="bg1"/>
              </a:solidFill>
              <a:latin typeface="Agency FB" panose="020B0503020202020204" pitchFamily="34" charset="0"/>
            </a:endParaRPr>
          </a:p>
          <a:p>
            <a:pPr lvl="0">
              <a:defRPr/>
            </a:pPr>
            <a:r>
              <a:rPr lang="en-GB" sz="1100">
                <a:solidFill>
                  <a:schemeClr val="bg1"/>
                </a:solidFill>
                <a:latin typeface="Agency FB" panose="020B0503020202020204" pitchFamily="34" charset="0"/>
              </a:rPr>
              <a:t>Young people heard more about the crisis facing our planet, and learnt through a programme of activities and inspirational speakers about how our behaviours and actions can make a real difference to tackling climate change.</a:t>
            </a:r>
          </a:p>
        </p:txBody>
      </p:sp>
      <p:sp>
        <p:nvSpPr>
          <p:cNvPr id="11" name="TextBox 10">
            <a:extLst>
              <a:ext uri="{FF2B5EF4-FFF2-40B4-BE49-F238E27FC236}">
                <a16:creationId xmlns:a16="http://schemas.microsoft.com/office/drawing/2014/main" id="{B3F0BE45-2E86-4C28-9CF5-927CAD47057D}"/>
              </a:ext>
            </a:extLst>
          </p:cNvPr>
          <p:cNvSpPr txBox="1"/>
          <p:nvPr/>
        </p:nvSpPr>
        <p:spPr>
          <a:xfrm>
            <a:off x="5592785" y="3567316"/>
            <a:ext cx="4313214" cy="3108543"/>
          </a:xfrm>
          <a:prstGeom prst="rect">
            <a:avLst/>
          </a:prstGeom>
          <a:noFill/>
        </p:spPr>
        <p:txBody>
          <a:bodyPr wrap="square" rtlCol="0">
            <a:spAutoFit/>
          </a:bodyPr>
          <a:lstStyle/>
          <a:p>
            <a:r>
              <a:rPr lang="en-GB" sz="2000" b="1">
                <a:solidFill>
                  <a:srgbClr val="FF8A03"/>
                </a:solidFill>
                <a:latin typeface="Agency FB" panose="020B0503020202020204" pitchFamily="34" charset="0"/>
              </a:rPr>
              <a:t>SCHOOLS MENTAL HEALTH CHARTER</a:t>
            </a:r>
            <a:endParaRPr lang="en-GB" sz="1400" b="1">
              <a:solidFill>
                <a:srgbClr val="FF8A03"/>
              </a:solidFill>
              <a:latin typeface="Agency FB" panose="020B0503020202020204" pitchFamily="34" charset="0"/>
            </a:endParaRPr>
          </a:p>
          <a:p>
            <a:r>
              <a:rPr lang="en-GB" sz="1100" b="1">
                <a:solidFill>
                  <a:srgbClr val="002B45"/>
                </a:solidFill>
                <a:latin typeface="Agency FB" panose="020B0503020202020204" pitchFamily="34" charset="0"/>
              </a:rPr>
              <a:t>In 2019, 28% of young people said they were worried about their mental health but found it hard to talk about</a:t>
            </a:r>
          </a:p>
          <a:p>
            <a:endParaRPr lang="en-GB" sz="1100" b="1">
              <a:solidFill>
                <a:srgbClr val="FF8A03"/>
              </a:solidFill>
              <a:latin typeface="Agency FB" panose="020B0503020202020204" pitchFamily="34" charset="0"/>
            </a:endParaRPr>
          </a:p>
          <a:p>
            <a:r>
              <a:rPr lang="en-GB" sz="1100">
                <a:solidFill>
                  <a:srgbClr val="002B45"/>
                </a:solidFill>
                <a:latin typeface="Agency FB" panose="020B0503020202020204" pitchFamily="34" charset="0"/>
              </a:rPr>
              <a:t>In October 2019, we launched the Young People’s Mental Health Charter and so far over 40 schools and 9 organisations have signed up. </a:t>
            </a:r>
          </a:p>
          <a:p>
            <a:endParaRPr lang="en-GB" sz="1100">
              <a:solidFill>
                <a:srgbClr val="002B45"/>
              </a:solidFill>
              <a:latin typeface="Agency FB" panose="020B0503020202020204" pitchFamily="34" charset="0"/>
            </a:endParaRPr>
          </a:p>
          <a:p>
            <a:r>
              <a:rPr lang="en-GB" sz="1100">
                <a:solidFill>
                  <a:srgbClr val="002B45"/>
                </a:solidFill>
                <a:latin typeface="Agency FB" panose="020B0503020202020204" pitchFamily="34" charset="0"/>
              </a:rPr>
              <a:t>The charter consists of 20 ways organisations and individuals can help support mental wellbeing in young people.</a:t>
            </a:r>
          </a:p>
          <a:p>
            <a:endParaRPr lang="en-GB" sz="1100">
              <a:solidFill>
                <a:srgbClr val="002B45"/>
              </a:solidFill>
              <a:latin typeface="Agency FB" panose="020B0503020202020204" pitchFamily="34" charset="0"/>
            </a:endParaRPr>
          </a:p>
          <a:p>
            <a:r>
              <a:rPr lang="en-GB" sz="1100">
                <a:solidFill>
                  <a:srgbClr val="002B45"/>
                </a:solidFill>
                <a:latin typeface="Agency FB" panose="020B0503020202020204" pitchFamily="34" charset="0"/>
              </a:rPr>
              <a:t>The charter was co-produced by teams within the council, schools and local young people. </a:t>
            </a:r>
          </a:p>
          <a:p>
            <a:endParaRPr lang="en-GB" sz="1100">
              <a:solidFill>
                <a:srgbClr val="002B45"/>
              </a:solidFill>
              <a:latin typeface="Agency FB" panose="020B0503020202020204" pitchFamily="34" charset="0"/>
            </a:endParaRPr>
          </a:p>
          <a:p>
            <a:r>
              <a:rPr lang="en-GB" sz="1100">
                <a:solidFill>
                  <a:srgbClr val="002B45"/>
                </a:solidFill>
                <a:latin typeface="Agency FB" panose="020B0503020202020204" pitchFamily="34" charset="0"/>
              </a:rPr>
              <a:t>Schools signed-up to the charter provide:</a:t>
            </a: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safe spaces for pupils</a:t>
            </a: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a peer listening or buddy scheme</a:t>
            </a: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lessons, assemblies and activities on mental health throughout the year</a:t>
            </a: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engagement with mental health professionals</a:t>
            </a:r>
            <a:endParaRPr lang="en-GB" sz="2400" b="1">
              <a:solidFill>
                <a:schemeClr val="bg1"/>
              </a:solidFill>
              <a:latin typeface="Agency FB" panose="020B0503020202020204" pitchFamily="34" charset="0"/>
            </a:endParaRPr>
          </a:p>
        </p:txBody>
      </p:sp>
      <p:sp>
        <p:nvSpPr>
          <p:cNvPr id="12" name="TextBox 11">
            <a:extLst>
              <a:ext uri="{FF2B5EF4-FFF2-40B4-BE49-F238E27FC236}">
                <a16:creationId xmlns:a16="http://schemas.microsoft.com/office/drawing/2014/main" id="{452C647F-91F5-4A90-B991-DCD86A89051F}"/>
              </a:ext>
            </a:extLst>
          </p:cNvPr>
          <p:cNvSpPr txBox="1"/>
          <p:nvPr/>
        </p:nvSpPr>
        <p:spPr>
          <a:xfrm>
            <a:off x="1186783" y="138316"/>
            <a:ext cx="4223244" cy="3108543"/>
          </a:xfrm>
          <a:prstGeom prst="rect">
            <a:avLst/>
          </a:prstGeom>
          <a:noFill/>
        </p:spPr>
        <p:txBody>
          <a:bodyPr wrap="square" rtlCol="0">
            <a:spAutoFit/>
          </a:bodyPr>
          <a:lstStyle/>
          <a:p>
            <a:r>
              <a:rPr lang="en-GB" sz="2000" b="1">
                <a:solidFill>
                  <a:srgbClr val="FF8A03"/>
                </a:solidFill>
                <a:latin typeface="Agency FB" panose="020B0503020202020204" pitchFamily="34" charset="0"/>
              </a:rPr>
              <a:t>JOBS &amp; OPPORTUNITIES</a:t>
            </a:r>
            <a:endParaRPr lang="en-GB" sz="1400" b="1">
              <a:solidFill>
                <a:srgbClr val="FF8A03"/>
              </a:solidFill>
              <a:latin typeface="Agency FB" panose="020B0503020202020204" pitchFamily="34" charset="0"/>
            </a:endParaRPr>
          </a:p>
          <a:p>
            <a:r>
              <a:rPr lang="en-GB" sz="1100" b="1">
                <a:solidFill>
                  <a:srgbClr val="002B45"/>
                </a:solidFill>
                <a:latin typeface="Agency FB" panose="020B0503020202020204" pitchFamily="34" charset="0"/>
              </a:rPr>
              <a:t>In 2019, young people told us opportunities for work experience, jobs and traineeships was the top area that would help them most in their future</a:t>
            </a:r>
          </a:p>
          <a:p>
            <a:endParaRPr lang="en-GB" sz="1100" b="1">
              <a:solidFill>
                <a:srgbClr val="002B45"/>
              </a:solidFill>
              <a:latin typeface="Agency FB" panose="020B0503020202020204" pitchFamily="34" charset="0"/>
            </a:endParaRPr>
          </a:p>
          <a:p>
            <a:r>
              <a:rPr lang="en-GB" sz="1100">
                <a:solidFill>
                  <a:srgbClr val="002B45"/>
                </a:solidFill>
                <a:latin typeface="Agency FB" panose="020B0503020202020204" pitchFamily="34" charset="0"/>
              </a:rPr>
              <a:t>We set up the Futures Programme to support and aspire underrepresented young people to develop skills in different sectors of work:</a:t>
            </a:r>
          </a:p>
          <a:p>
            <a:endParaRPr lang="en-GB" sz="800">
              <a:solidFill>
                <a:srgbClr val="002B45"/>
              </a:solidFill>
              <a:latin typeface="Agency FB" panose="020B0503020202020204" pitchFamily="34" charset="0"/>
            </a:endParaRP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47 businesses, stakeholders and partners support the programme</a:t>
            </a: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62% of young people on programme are from Black, Asian or minority ethnic communities</a:t>
            </a: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Since it’s inception, the overall programme has supported 200 young people</a:t>
            </a:r>
          </a:p>
          <a:p>
            <a:pPr marL="628650" lvl="1" indent="-171450">
              <a:buClr>
                <a:srgbClr val="FF8A03"/>
              </a:buClr>
              <a:buFont typeface="Agency FB" panose="020B0503020202020204" pitchFamily="34" charset="0"/>
              <a:buChar char="»"/>
            </a:pPr>
            <a:r>
              <a:rPr lang="en-GB" sz="1100">
                <a:solidFill>
                  <a:srgbClr val="002B45"/>
                </a:solidFill>
                <a:latin typeface="Agency FB" panose="020B0503020202020204" pitchFamily="34" charset="0"/>
              </a:rPr>
              <a:t>Over the last three programmes, 76% of those who participated are moving into employment, education or self employment </a:t>
            </a:r>
          </a:p>
          <a:p>
            <a:endParaRPr lang="en-GB" sz="1100">
              <a:solidFill>
                <a:srgbClr val="002B45"/>
              </a:solidFill>
              <a:latin typeface="Agency FB" panose="020B0503020202020204" pitchFamily="34" charset="0"/>
            </a:endParaRPr>
          </a:p>
          <a:p>
            <a:r>
              <a:rPr lang="en-GB" sz="1100">
                <a:solidFill>
                  <a:srgbClr val="002B45"/>
                </a:solidFill>
                <a:latin typeface="Agency FB" panose="020B0503020202020204" pitchFamily="34" charset="0"/>
              </a:rPr>
              <a:t>We have also supported the delivery of the national Kickstart Scheme which is creating jobs for 16 to 24 year olds on Universal Credit. We have created over 170 Kickstart placements with 34 external businesses.</a:t>
            </a:r>
          </a:p>
        </p:txBody>
      </p:sp>
    </p:spTree>
    <p:extLst>
      <p:ext uri="{BB962C8B-B14F-4D97-AF65-F5344CB8AC3E}">
        <p14:creationId xmlns:p14="http://schemas.microsoft.com/office/powerpoint/2010/main" val="150030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B4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B120FB-3FB1-4EFA-BE3B-60532C343BF8}"/>
              </a:ext>
            </a:extLst>
          </p:cNvPr>
          <p:cNvGrpSpPr/>
          <p:nvPr/>
        </p:nvGrpSpPr>
        <p:grpSpPr>
          <a:xfrm>
            <a:off x="3859172" y="1961964"/>
            <a:ext cx="3560494" cy="1743440"/>
            <a:chOff x="3862286" y="1519779"/>
            <a:chExt cx="3560494" cy="1743440"/>
          </a:xfrm>
        </p:grpSpPr>
        <p:grpSp>
          <p:nvGrpSpPr>
            <p:cNvPr id="27" name="Group 26">
              <a:extLst>
                <a:ext uri="{FF2B5EF4-FFF2-40B4-BE49-F238E27FC236}">
                  <a16:creationId xmlns:a16="http://schemas.microsoft.com/office/drawing/2014/main" id="{685991E7-7A61-4220-A58B-C4066EFD56BE}"/>
                </a:ext>
              </a:extLst>
            </p:cNvPr>
            <p:cNvGrpSpPr/>
            <p:nvPr/>
          </p:nvGrpSpPr>
          <p:grpSpPr>
            <a:xfrm>
              <a:off x="3969923" y="1874309"/>
              <a:ext cx="1577465" cy="1159740"/>
              <a:chOff x="156370" y="2055039"/>
              <a:chExt cx="718186" cy="528004"/>
            </a:xfrm>
          </p:grpSpPr>
          <p:grpSp>
            <p:nvGrpSpPr>
              <p:cNvPr id="11" name="Group 10">
                <a:extLst>
                  <a:ext uri="{FF2B5EF4-FFF2-40B4-BE49-F238E27FC236}">
                    <a16:creationId xmlns:a16="http://schemas.microsoft.com/office/drawing/2014/main" id="{ECE061B7-6931-4BDD-8E7C-5E86A3116462}"/>
                  </a:ext>
                </a:extLst>
              </p:cNvPr>
              <p:cNvGrpSpPr/>
              <p:nvPr/>
            </p:nvGrpSpPr>
            <p:grpSpPr>
              <a:xfrm>
                <a:off x="156370" y="2055039"/>
                <a:ext cx="718186" cy="36000"/>
                <a:chOff x="169101" y="2055039"/>
                <a:chExt cx="718186" cy="36000"/>
              </a:xfrm>
            </p:grpSpPr>
            <p:sp>
              <p:nvSpPr>
                <p:cNvPr id="6" name="Oval 5">
                  <a:extLst>
                    <a:ext uri="{FF2B5EF4-FFF2-40B4-BE49-F238E27FC236}">
                      <a16:creationId xmlns:a16="http://schemas.microsoft.com/office/drawing/2014/main" id="{4599CB03-5060-4D04-91D2-9803058BEC30}"/>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8" name="Oval 27">
                  <a:extLst>
                    <a:ext uri="{FF2B5EF4-FFF2-40B4-BE49-F238E27FC236}">
                      <a16:creationId xmlns:a16="http://schemas.microsoft.com/office/drawing/2014/main" id="{6534195F-7847-4FCC-B1E9-387888E5E0AE}"/>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9" name="Oval 28">
                  <a:extLst>
                    <a:ext uri="{FF2B5EF4-FFF2-40B4-BE49-F238E27FC236}">
                      <a16:creationId xmlns:a16="http://schemas.microsoft.com/office/drawing/2014/main" id="{2AC4A918-5A06-42AB-93FF-767F92707DF9}"/>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30" name="Oval 29">
                  <a:extLst>
                    <a:ext uri="{FF2B5EF4-FFF2-40B4-BE49-F238E27FC236}">
                      <a16:creationId xmlns:a16="http://schemas.microsoft.com/office/drawing/2014/main" id="{B174A7E6-5A6F-4531-B653-A8A91A903AC6}"/>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31" name="Oval 30">
                  <a:extLst>
                    <a:ext uri="{FF2B5EF4-FFF2-40B4-BE49-F238E27FC236}">
                      <a16:creationId xmlns:a16="http://schemas.microsoft.com/office/drawing/2014/main" id="{272987C5-1739-42B2-B0B8-BABB8A5E1710}"/>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32" name="Oval 31">
                  <a:extLst>
                    <a:ext uri="{FF2B5EF4-FFF2-40B4-BE49-F238E27FC236}">
                      <a16:creationId xmlns:a16="http://schemas.microsoft.com/office/drawing/2014/main" id="{0EC23A89-D421-4870-834E-AFCEAAC0CB67}"/>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33" name="Oval 32">
                  <a:extLst>
                    <a:ext uri="{FF2B5EF4-FFF2-40B4-BE49-F238E27FC236}">
                      <a16:creationId xmlns:a16="http://schemas.microsoft.com/office/drawing/2014/main" id="{B60A53D9-D297-4B31-BBF1-54AF54D4EDC1}"/>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34" name="Oval 33">
                  <a:extLst>
                    <a:ext uri="{FF2B5EF4-FFF2-40B4-BE49-F238E27FC236}">
                      <a16:creationId xmlns:a16="http://schemas.microsoft.com/office/drawing/2014/main" id="{A7F5CF01-441A-47AE-8073-6619EA96D85F}"/>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35" name="Oval 34">
                  <a:extLst>
                    <a:ext uri="{FF2B5EF4-FFF2-40B4-BE49-F238E27FC236}">
                      <a16:creationId xmlns:a16="http://schemas.microsoft.com/office/drawing/2014/main" id="{E8A26F3F-5871-47CB-87E2-AD4FE9E4BD7D}"/>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36" name="Oval 35">
                  <a:extLst>
                    <a:ext uri="{FF2B5EF4-FFF2-40B4-BE49-F238E27FC236}">
                      <a16:creationId xmlns:a16="http://schemas.microsoft.com/office/drawing/2014/main" id="{C8661FAE-1DDD-4E1C-A012-65FC3C4A3F9E}"/>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38" name="Group 37">
                <a:extLst>
                  <a:ext uri="{FF2B5EF4-FFF2-40B4-BE49-F238E27FC236}">
                    <a16:creationId xmlns:a16="http://schemas.microsoft.com/office/drawing/2014/main" id="{57EC5E3E-53C9-4ED6-81DA-E5046A27B05B}"/>
                  </a:ext>
                </a:extLst>
              </p:cNvPr>
              <p:cNvGrpSpPr/>
              <p:nvPr/>
            </p:nvGrpSpPr>
            <p:grpSpPr>
              <a:xfrm>
                <a:off x="156370" y="2109706"/>
                <a:ext cx="718186" cy="36000"/>
                <a:chOff x="169101" y="2055039"/>
                <a:chExt cx="718186" cy="36000"/>
              </a:xfrm>
            </p:grpSpPr>
            <p:sp>
              <p:nvSpPr>
                <p:cNvPr id="39" name="Oval 38">
                  <a:extLst>
                    <a:ext uri="{FF2B5EF4-FFF2-40B4-BE49-F238E27FC236}">
                      <a16:creationId xmlns:a16="http://schemas.microsoft.com/office/drawing/2014/main" id="{445F116A-9287-464C-AA92-549E7881EA17}"/>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0" name="Oval 39">
                  <a:extLst>
                    <a:ext uri="{FF2B5EF4-FFF2-40B4-BE49-F238E27FC236}">
                      <a16:creationId xmlns:a16="http://schemas.microsoft.com/office/drawing/2014/main" id="{A6D1E8B5-364C-4011-BBB4-EE436295ADBB}"/>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1" name="Oval 40">
                  <a:extLst>
                    <a:ext uri="{FF2B5EF4-FFF2-40B4-BE49-F238E27FC236}">
                      <a16:creationId xmlns:a16="http://schemas.microsoft.com/office/drawing/2014/main" id="{0070319E-26A0-4AE7-B9EF-4517E041C5CA}"/>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2" name="Oval 41">
                  <a:extLst>
                    <a:ext uri="{FF2B5EF4-FFF2-40B4-BE49-F238E27FC236}">
                      <a16:creationId xmlns:a16="http://schemas.microsoft.com/office/drawing/2014/main" id="{AE71B2A9-E8ED-471C-BE15-286CEE51B96B}"/>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3" name="Oval 42">
                  <a:extLst>
                    <a:ext uri="{FF2B5EF4-FFF2-40B4-BE49-F238E27FC236}">
                      <a16:creationId xmlns:a16="http://schemas.microsoft.com/office/drawing/2014/main" id="{25517970-D698-492D-9BD1-B8B73D9F9A99}"/>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4" name="Oval 43">
                  <a:extLst>
                    <a:ext uri="{FF2B5EF4-FFF2-40B4-BE49-F238E27FC236}">
                      <a16:creationId xmlns:a16="http://schemas.microsoft.com/office/drawing/2014/main" id="{F1AC486B-B4C6-475F-8B6D-9A673C13FE85}"/>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5" name="Oval 44">
                  <a:extLst>
                    <a:ext uri="{FF2B5EF4-FFF2-40B4-BE49-F238E27FC236}">
                      <a16:creationId xmlns:a16="http://schemas.microsoft.com/office/drawing/2014/main" id="{8F8DA8E3-697B-48B3-A4DD-F9535B75F0BA}"/>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6" name="Oval 45">
                  <a:extLst>
                    <a:ext uri="{FF2B5EF4-FFF2-40B4-BE49-F238E27FC236}">
                      <a16:creationId xmlns:a16="http://schemas.microsoft.com/office/drawing/2014/main" id="{711BD14B-08C2-4C09-8513-B031E9926601}"/>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7" name="Oval 46">
                  <a:extLst>
                    <a:ext uri="{FF2B5EF4-FFF2-40B4-BE49-F238E27FC236}">
                      <a16:creationId xmlns:a16="http://schemas.microsoft.com/office/drawing/2014/main" id="{65A4FE39-2C5C-4C00-90B7-4B9D2EB41CC0}"/>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48" name="Oval 47">
                  <a:extLst>
                    <a:ext uri="{FF2B5EF4-FFF2-40B4-BE49-F238E27FC236}">
                      <a16:creationId xmlns:a16="http://schemas.microsoft.com/office/drawing/2014/main" id="{3DE6A048-6DF7-4786-A7B5-5644515543B3}"/>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49" name="Group 48">
                <a:extLst>
                  <a:ext uri="{FF2B5EF4-FFF2-40B4-BE49-F238E27FC236}">
                    <a16:creationId xmlns:a16="http://schemas.microsoft.com/office/drawing/2014/main" id="{2B7A0A86-6C12-406A-9ABE-E8118FF5A49E}"/>
                  </a:ext>
                </a:extLst>
              </p:cNvPr>
              <p:cNvGrpSpPr/>
              <p:nvPr/>
            </p:nvGrpSpPr>
            <p:grpSpPr>
              <a:xfrm>
                <a:off x="156370" y="2219040"/>
                <a:ext cx="718186" cy="36000"/>
                <a:chOff x="169101" y="2055039"/>
                <a:chExt cx="718186" cy="36000"/>
              </a:xfrm>
            </p:grpSpPr>
            <p:sp>
              <p:nvSpPr>
                <p:cNvPr id="50" name="Oval 49">
                  <a:extLst>
                    <a:ext uri="{FF2B5EF4-FFF2-40B4-BE49-F238E27FC236}">
                      <a16:creationId xmlns:a16="http://schemas.microsoft.com/office/drawing/2014/main" id="{40E9CA98-8F76-4C1E-8ADC-935DEA4FA731}"/>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1" name="Oval 50">
                  <a:extLst>
                    <a:ext uri="{FF2B5EF4-FFF2-40B4-BE49-F238E27FC236}">
                      <a16:creationId xmlns:a16="http://schemas.microsoft.com/office/drawing/2014/main" id="{A1B8F7D2-3931-4178-B10C-7231780EA7E5}"/>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2" name="Oval 51">
                  <a:extLst>
                    <a:ext uri="{FF2B5EF4-FFF2-40B4-BE49-F238E27FC236}">
                      <a16:creationId xmlns:a16="http://schemas.microsoft.com/office/drawing/2014/main" id="{F2A31FB3-C5D5-490E-8C0A-9861E7291255}"/>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3" name="Oval 52">
                  <a:extLst>
                    <a:ext uri="{FF2B5EF4-FFF2-40B4-BE49-F238E27FC236}">
                      <a16:creationId xmlns:a16="http://schemas.microsoft.com/office/drawing/2014/main" id="{E5E942F3-9748-4AD2-99C3-B5E14795020D}"/>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4" name="Oval 53">
                  <a:extLst>
                    <a:ext uri="{FF2B5EF4-FFF2-40B4-BE49-F238E27FC236}">
                      <a16:creationId xmlns:a16="http://schemas.microsoft.com/office/drawing/2014/main" id="{62C4FF83-AED2-491E-A885-2A0DD40DBE4F}"/>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5" name="Oval 54">
                  <a:extLst>
                    <a:ext uri="{FF2B5EF4-FFF2-40B4-BE49-F238E27FC236}">
                      <a16:creationId xmlns:a16="http://schemas.microsoft.com/office/drawing/2014/main" id="{91E4A719-4A63-4221-8E4B-CE7BE7C58836}"/>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6" name="Oval 55">
                  <a:extLst>
                    <a:ext uri="{FF2B5EF4-FFF2-40B4-BE49-F238E27FC236}">
                      <a16:creationId xmlns:a16="http://schemas.microsoft.com/office/drawing/2014/main" id="{83FE3BB2-BA53-440E-A03B-F92C2E7E5C40}"/>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7" name="Oval 56">
                  <a:extLst>
                    <a:ext uri="{FF2B5EF4-FFF2-40B4-BE49-F238E27FC236}">
                      <a16:creationId xmlns:a16="http://schemas.microsoft.com/office/drawing/2014/main" id="{19718A3E-72CD-4E0D-9C00-BF3621447C52}"/>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8" name="Oval 57">
                  <a:extLst>
                    <a:ext uri="{FF2B5EF4-FFF2-40B4-BE49-F238E27FC236}">
                      <a16:creationId xmlns:a16="http://schemas.microsoft.com/office/drawing/2014/main" id="{8D536B67-475B-4B1B-8C01-0FBB5001CABB}"/>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59" name="Oval 58">
                  <a:extLst>
                    <a:ext uri="{FF2B5EF4-FFF2-40B4-BE49-F238E27FC236}">
                      <a16:creationId xmlns:a16="http://schemas.microsoft.com/office/drawing/2014/main" id="{FE6E9847-DC07-4051-9582-2E07D9CD611A}"/>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60" name="Group 59">
                <a:extLst>
                  <a:ext uri="{FF2B5EF4-FFF2-40B4-BE49-F238E27FC236}">
                    <a16:creationId xmlns:a16="http://schemas.microsoft.com/office/drawing/2014/main" id="{F0224BF3-2DFF-424F-B7E9-43CDA31DE4ED}"/>
                  </a:ext>
                </a:extLst>
              </p:cNvPr>
              <p:cNvGrpSpPr/>
              <p:nvPr/>
            </p:nvGrpSpPr>
            <p:grpSpPr>
              <a:xfrm>
                <a:off x="156370" y="2328374"/>
                <a:ext cx="718186" cy="36000"/>
                <a:chOff x="169101" y="2055039"/>
                <a:chExt cx="718186" cy="36000"/>
              </a:xfrm>
            </p:grpSpPr>
            <p:sp>
              <p:nvSpPr>
                <p:cNvPr id="61" name="Oval 60">
                  <a:extLst>
                    <a:ext uri="{FF2B5EF4-FFF2-40B4-BE49-F238E27FC236}">
                      <a16:creationId xmlns:a16="http://schemas.microsoft.com/office/drawing/2014/main" id="{7DF1D243-0C22-4DB4-9A64-5DD2DF17BBED}"/>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2" name="Oval 61">
                  <a:extLst>
                    <a:ext uri="{FF2B5EF4-FFF2-40B4-BE49-F238E27FC236}">
                      <a16:creationId xmlns:a16="http://schemas.microsoft.com/office/drawing/2014/main" id="{F9873566-9589-4EFF-8746-7174740B6F70}"/>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3" name="Oval 62">
                  <a:extLst>
                    <a:ext uri="{FF2B5EF4-FFF2-40B4-BE49-F238E27FC236}">
                      <a16:creationId xmlns:a16="http://schemas.microsoft.com/office/drawing/2014/main" id="{F8DEB8A1-4B55-4295-BCF5-7972EBEA7ED9}"/>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4" name="Oval 63">
                  <a:extLst>
                    <a:ext uri="{FF2B5EF4-FFF2-40B4-BE49-F238E27FC236}">
                      <a16:creationId xmlns:a16="http://schemas.microsoft.com/office/drawing/2014/main" id="{62D72388-5032-484F-B0DB-459498F0ADBF}"/>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5" name="Oval 64">
                  <a:extLst>
                    <a:ext uri="{FF2B5EF4-FFF2-40B4-BE49-F238E27FC236}">
                      <a16:creationId xmlns:a16="http://schemas.microsoft.com/office/drawing/2014/main" id="{5B685C9D-2117-4CB5-863A-4F183A53855B}"/>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6" name="Oval 65">
                  <a:extLst>
                    <a:ext uri="{FF2B5EF4-FFF2-40B4-BE49-F238E27FC236}">
                      <a16:creationId xmlns:a16="http://schemas.microsoft.com/office/drawing/2014/main" id="{CA36444C-3C58-4A2C-9BF3-4D43D55C7704}"/>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7" name="Oval 66">
                  <a:extLst>
                    <a:ext uri="{FF2B5EF4-FFF2-40B4-BE49-F238E27FC236}">
                      <a16:creationId xmlns:a16="http://schemas.microsoft.com/office/drawing/2014/main" id="{C9DC21DB-E02F-468E-A359-5C67BA088412}"/>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8" name="Oval 67">
                  <a:extLst>
                    <a:ext uri="{FF2B5EF4-FFF2-40B4-BE49-F238E27FC236}">
                      <a16:creationId xmlns:a16="http://schemas.microsoft.com/office/drawing/2014/main" id="{4D74640C-CB98-428E-B1AC-16FF49735133}"/>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69" name="Oval 68">
                  <a:extLst>
                    <a:ext uri="{FF2B5EF4-FFF2-40B4-BE49-F238E27FC236}">
                      <a16:creationId xmlns:a16="http://schemas.microsoft.com/office/drawing/2014/main" id="{475DC532-5A34-4842-803C-C67A387961AB}"/>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0" name="Oval 69">
                  <a:extLst>
                    <a:ext uri="{FF2B5EF4-FFF2-40B4-BE49-F238E27FC236}">
                      <a16:creationId xmlns:a16="http://schemas.microsoft.com/office/drawing/2014/main" id="{6E0DAEBD-0650-4625-9FCF-0288D5C8A743}"/>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71" name="Group 70">
                <a:extLst>
                  <a:ext uri="{FF2B5EF4-FFF2-40B4-BE49-F238E27FC236}">
                    <a16:creationId xmlns:a16="http://schemas.microsoft.com/office/drawing/2014/main" id="{D62E2EC2-7EBC-498D-AC3C-4D99A8F715A2}"/>
                  </a:ext>
                </a:extLst>
              </p:cNvPr>
              <p:cNvGrpSpPr/>
              <p:nvPr/>
            </p:nvGrpSpPr>
            <p:grpSpPr>
              <a:xfrm>
                <a:off x="156370" y="2383041"/>
                <a:ext cx="718186" cy="36000"/>
                <a:chOff x="169101" y="2055039"/>
                <a:chExt cx="718186" cy="36000"/>
              </a:xfrm>
            </p:grpSpPr>
            <p:sp>
              <p:nvSpPr>
                <p:cNvPr id="72" name="Oval 71">
                  <a:extLst>
                    <a:ext uri="{FF2B5EF4-FFF2-40B4-BE49-F238E27FC236}">
                      <a16:creationId xmlns:a16="http://schemas.microsoft.com/office/drawing/2014/main" id="{DB06FD6C-4510-41A2-9312-84263A07CEA7}"/>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3" name="Oval 72">
                  <a:extLst>
                    <a:ext uri="{FF2B5EF4-FFF2-40B4-BE49-F238E27FC236}">
                      <a16:creationId xmlns:a16="http://schemas.microsoft.com/office/drawing/2014/main" id="{6CA7CF78-D984-474D-9EE8-2288874030AC}"/>
                    </a:ext>
                  </a:extLst>
                </p:cNvPr>
                <p:cNvSpPr/>
                <p:nvPr/>
              </p:nvSpPr>
              <p:spPr>
                <a:xfrm>
                  <a:off x="32069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4" name="Oval 73">
                  <a:extLst>
                    <a:ext uri="{FF2B5EF4-FFF2-40B4-BE49-F238E27FC236}">
                      <a16:creationId xmlns:a16="http://schemas.microsoft.com/office/drawing/2014/main" id="{C350AE93-FECF-4757-BAAE-13204A5DCC25}"/>
                    </a:ext>
                  </a:extLst>
                </p:cNvPr>
                <p:cNvSpPr/>
                <p:nvPr/>
              </p:nvSpPr>
              <p:spPr>
                <a:xfrm>
                  <a:off x="472293"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5" name="Oval 74">
                  <a:extLst>
                    <a:ext uri="{FF2B5EF4-FFF2-40B4-BE49-F238E27FC236}">
                      <a16:creationId xmlns:a16="http://schemas.microsoft.com/office/drawing/2014/main" id="{875914D4-0E14-4EBD-ADB7-4F6EEDC7BD89}"/>
                    </a:ext>
                  </a:extLst>
                </p:cNvPr>
                <p:cNvSpPr/>
                <p:nvPr/>
              </p:nvSpPr>
              <p:spPr>
                <a:xfrm>
                  <a:off x="62388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6" name="Oval 75">
                  <a:extLst>
                    <a:ext uri="{FF2B5EF4-FFF2-40B4-BE49-F238E27FC236}">
                      <a16:creationId xmlns:a16="http://schemas.microsoft.com/office/drawing/2014/main" id="{F464286D-8B52-4043-86FD-AD1CB6F07B18}"/>
                    </a:ext>
                  </a:extLst>
                </p:cNvPr>
                <p:cNvSpPr/>
                <p:nvPr/>
              </p:nvSpPr>
              <p:spPr>
                <a:xfrm>
                  <a:off x="77548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7" name="Oval 76">
                  <a:extLst>
                    <a:ext uri="{FF2B5EF4-FFF2-40B4-BE49-F238E27FC236}">
                      <a16:creationId xmlns:a16="http://schemas.microsoft.com/office/drawing/2014/main" id="{4E405C34-0B23-4E6A-BFDE-2D96840F20DD}"/>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8" name="Oval 77">
                  <a:extLst>
                    <a:ext uri="{FF2B5EF4-FFF2-40B4-BE49-F238E27FC236}">
                      <a16:creationId xmlns:a16="http://schemas.microsoft.com/office/drawing/2014/main" id="{E0070195-D4D1-4291-8E76-8B286F0956F5}"/>
                    </a:ext>
                  </a:extLst>
                </p:cNvPr>
                <p:cNvSpPr/>
                <p:nvPr/>
              </p:nvSpPr>
              <p:spPr>
                <a:xfrm>
                  <a:off x="39649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79" name="Oval 78">
                  <a:extLst>
                    <a:ext uri="{FF2B5EF4-FFF2-40B4-BE49-F238E27FC236}">
                      <a16:creationId xmlns:a16="http://schemas.microsoft.com/office/drawing/2014/main" id="{387FA11A-2C34-4879-B8AF-B4D82E1FDD1F}"/>
                    </a:ext>
                  </a:extLst>
                </p:cNvPr>
                <p:cNvSpPr/>
                <p:nvPr/>
              </p:nvSpPr>
              <p:spPr>
                <a:xfrm>
                  <a:off x="54809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0" name="Oval 79">
                  <a:extLst>
                    <a:ext uri="{FF2B5EF4-FFF2-40B4-BE49-F238E27FC236}">
                      <a16:creationId xmlns:a16="http://schemas.microsoft.com/office/drawing/2014/main" id="{32782219-C77A-4FF4-AC37-DF4E6ADB6FC5}"/>
                    </a:ext>
                  </a:extLst>
                </p:cNvPr>
                <p:cNvSpPr/>
                <p:nvPr/>
              </p:nvSpPr>
              <p:spPr>
                <a:xfrm>
                  <a:off x="6996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1" name="Oval 80">
                  <a:extLst>
                    <a:ext uri="{FF2B5EF4-FFF2-40B4-BE49-F238E27FC236}">
                      <a16:creationId xmlns:a16="http://schemas.microsoft.com/office/drawing/2014/main" id="{CFAB4392-9761-4AD4-AB9A-7643A650D947}"/>
                    </a:ext>
                  </a:extLst>
                </p:cNvPr>
                <p:cNvSpPr/>
                <p:nvPr/>
              </p:nvSpPr>
              <p:spPr>
                <a:xfrm>
                  <a:off x="8512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82" name="Group 81">
                <a:extLst>
                  <a:ext uri="{FF2B5EF4-FFF2-40B4-BE49-F238E27FC236}">
                    <a16:creationId xmlns:a16="http://schemas.microsoft.com/office/drawing/2014/main" id="{90E5905B-60E0-40E7-8AD1-716C3C77E2AC}"/>
                  </a:ext>
                </a:extLst>
              </p:cNvPr>
              <p:cNvGrpSpPr/>
              <p:nvPr/>
            </p:nvGrpSpPr>
            <p:grpSpPr>
              <a:xfrm>
                <a:off x="156370" y="2164373"/>
                <a:ext cx="718186" cy="36000"/>
                <a:chOff x="169101" y="2055039"/>
                <a:chExt cx="718186" cy="36000"/>
              </a:xfrm>
            </p:grpSpPr>
            <p:sp>
              <p:nvSpPr>
                <p:cNvPr id="83" name="Oval 82">
                  <a:extLst>
                    <a:ext uri="{FF2B5EF4-FFF2-40B4-BE49-F238E27FC236}">
                      <a16:creationId xmlns:a16="http://schemas.microsoft.com/office/drawing/2014/main" id="{3469DEE1-CC4B-4BFD-8398-91D07EF4B46D}"/>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4" name="Oval 83">
                  <a:extLst>
                    <a:ext uri="{FF2B5EF4-FFF2-40B4-BE49-F238E27FC236}">
                      <a16:creationId xmlns:a16="http://schemas.microsoft.com/office/drawing/2014/main" id="{766F3450-E514-4C33-AB3C-DE335C2F7A1E}"/>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5" name="Oval 84">
                  <a:extLst>
                    <a:ext uri="{FF2B5EF4-FFF2-40B4-BE49-F238E27FC236}">
                      <a16:creationId xmlns:a16="http://schemas.microsoft.com/office/drawing/2014/main" id="{564130BD-4922-4BC8-8266-59AA2AF735D8}"/>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6" name="Oval 85">
                  <a:extLst>
                    <a:ext uri="{FF2B5EF4-FFF2-40B4-BE49-F238E27FC236}">
                      <a16:creationId xmlns:a16="http://schemas.microsoft.com/office/drawing/2014/main" id="{35E2D964-6035-4567-8F08-D783B7828F17}"/>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7" name="Oval 86">
                  <a:extLst>
                    <a:ext uri="{FF2B5EF4-FFF2-40B4-BE49-F238E27FC236}">
                      <a16:creationId xmlns:a16="http://schemas.microsoft.com/office/drawing/2014/main" id="{74EC6849-B354-4D12-B13D-A4F3ABD0898C}"/>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8" name="Oval 87">
                  <a:extLst>
                    <a:ext uri="{FF2B5EF4-FFF2-40B4-BE49-F238E27FC236}">
                      <a16:creationId xmlns:a16="http://schemas.microsoft.com/office/drawing/2014/main" id="{23FAFE5D-117C-4D46-82EA-BE4947D9B3EC}"/>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89" name="Oval 88">
                  <a:extLst>
                    <a:ext uri="{FF2B5EF4-FFF2-40B4-BE49-F238E27FC236}">
                      <a16:creationId xmlns:a16="http://schemas.microsoft.com/office/drawing/2014/main" id="{AB515B55-475B-41DA-AD1F-051CF39816F2}"/>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0" name="Oval 89">
                  <a:extLst>
                    <a:ext uri="{FF2B5EF4-FFF2-40B4-BE49-F238E27FC236}">
                      <a16:creationId xmlns:a16="http://schemas.microsoft.com/office/drawing/2014/main" id="{87A52CE3-1ED3-4E82-9FD1-56AA55AABA45}"/>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1" name="Oval 90">
                  <a:extLst>
                    <a:ext uri="{FF2B5EF4-FFF2-40B4-BE49-F238E27FC236}">
                      <a16:creationId xmlns:a16="http://schemas.microsoft.com/office/drawing/2014/main" id="{890B7288-EC32-4E1E-A555-40167B511D36}"/>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2" name="Oval 91">
                  <a:extLst>
                    <a:ext uri="{FF2B5EF4-FFF2-40B4-BE49-F238E27FC236}">
                      <a16:creationId xmlns:a16="http://schemas.microsoft.com/office/drawing/2014/main" id="{CF9E4EA7-5251-4903-904A-4D6A743EFF98}"/>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93" name="Group 92">
                <a:extLst>
                  <a:ext uri="{FF2B5EF4-FFF2-40B4-BE49-F238E27FC236}">
                    <a16:creationId xmlns:a16="http://schemas.microsoft.com/office/drawing/2014/main" id="{2C035820-F108-4373-82AB-53577A40DBEE}"/>
                  </a:ext>
                </a:extLst>
              </p:cNvPr>
              <p:cNvGrpSpPr/>
              <p:nvPr/>
            </p:nvGrpSpPr>
            <p:grpSpPr>
              <a:xfrm>
                <a:off x="156370" y="2273707"/>
                <a:ext cx="718186" cy="36000"/>
                <a:chOff x="169101" y="2055039"/>
                <a:chExt cx="718186" cy="36000"/>
              </a:xfrm>
            </p:grpSpPr>
            <p:sp>
              <p:nvSpPr>
                <p:cNvPr id="94" name="Oval 93">
                  <a:extLst>
                    <a:ext uri="{FF2B5EF4-FFF2-40B4-BE49-F238E27FC236}">
                      <a16:creationId xmlns:a16="http://schemas.microsoft.com/office/drawing/2014/main" id="{10E911D4-32F6-48E5-9298-ECA22CA188E7}"/>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5" name="Oval 94">
                  <a:extLst>
                    <a:ext uri="{FF2B5EF4-FFF2-40B4-BE49-F238E27FC236}">
                      <a16:creationId xmlns:a16="http://schemas.microsoft.com/office/drawing/2014/main" id="{00D821A2-B99B-4253-8B44-2CA6FEBD7143}"/>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6" name="Oval 95">
                  <a:extLst>
                    <a:ext uri="{FF2B5EF4-FFF2-40B4-BE49-F238E27FC236}">
                      <a16:creationId xmlns:a16="http://schemas.microsoft.com/office/drawing/2014/main" id="{81B9364D-4940-43D3-8CD6-E9D28A47D0B3}"/>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7" name="Oval 96">
                  <a:extLst>
                    <a:ext uri="{FF2B5EF4-FFF2-40B4-BE49-F238E27FC236}">
                      <a16:creationId xmlns:a16="http://schemas.microsoft.com/office/drawing/2014/main" id="{70E6CB0E-79F5-45D3-8441-CD945F77E032}"/>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8" name="Oval 97">
                  <a:extLst>
                    <a:ext uri="{FF2B5EF4-FFF2-40B4-BE49-F238E27FC236}">
                      <a16:creationId xmlns:a16="http://schemas.microsoft.com/office/drawing/2014/main" id="{B086DAF3-ADE2-4F50-AE61-496FDF1249E4}"/>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99" name="Oval 98">
                  <a:extLst>
                    <a:ext uri="{FF2B5EF4-FFF2-40B4-BE49-F238E27FC236}">
                      <a16:creationId xmlns:a16="http://schemas.microsoft.com/office/drawing/2014/main" id="{FC1B65A4-EEF4-4882-88BB-4011BFED08BF}"/>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0" name="Oval 99">
                  <a:extLst>
                    <a:ext uri="{FF2B5EF4-FFF2-40B4-BE49-F238E27FC236}">
                      <a16:creationId xmlns:a16="http://schemas.microsoft.com/office/drawing/2014/main" id="{6BBAF6BF-2FC7-4BEF-ABBF-2483C7A7E716}"/>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1" name="Oval 100">
                  <a:extLst>
                    <a:ext uri="{FF2B5EF4-FFF2-40B4-BE49-F238E27FC236}">
                      <a16:creationId xmlns:a16="http://schemas.microsoft.com/office/drawing/2014/main" id="{AEFDAECE-BB1C-49E8-A005-51CBD020EDE9}"/>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2" name="Oval 101">
                  <a:extLst>
                    <a:ext uri="{FF2B5EF4-FFF2-40B4-BE49-F238E27FC236}">
                      <a16:creationId xmlns:a16="http://schemas.microsoft.com/office/drawing/2014/main" id="{C5639DC2-B9F4-469E-A2AF-0AEC6BBB2A6C}"/>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3" name="Oval 102">
                  <a:extLst>
                    <a:ext uri="{FF2B5EF4-FFF2-40B4-BE49-F238E27FC236}">
                      <a16:creationId xmlns:a16="http://schemas.microsoft.com/office/drawing/2014/main" id="{5E301F48-18C5-46F6-871D-18B061FC7571}"/>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04" name="Group 103">
                <a:extLst>
                  <a:ext uri="{FF2B5EF4-FFF2-40B4-BE49-F238E27FC236}">
                    <a16:creationId xmlns:a16="http://schemas.microsoft.com/office/drawing/2014/main" id="{6A0C2750-D551-4FF6-9F41-59623EA97719}"/>
                  </a:ext>
                </a:extLst>
              </p:cNvPr>
              <p:cNvGrpSpPr/>
              <p:nvPr/>
            </p:nvGrpSpPr>
            <p:grpSpPr>
              <a:xfrm>
                <a:off x="156370" y="2437708"/>
                <a:ext cx="718186" cy="36000"/>
                <a:chOff x="169101" y="2055039"/>
                <a:chExt cx="718186" cy="36000"/>
              </a:xfrm>
            </p:grpSpPr>
            <p:sp>
              <p:nvSpPr>
                <p:cNvPr id="105" name="Oval 104">
                  <a:extLst>
                    <a:ext uri="{FF2B5EF4-FFF2-40B4-BE49-F238E27FC236}">
                      <a16:creationId xmlns:a16="http://schemas.microsoft.com/office/drawing/2014/main" id="{85D31DF8-EC67-4666-BDCB-7409C77F2381}"/>
                    </a:ext>
                  </a:extLst>
                </p:cNvPr>
                <p:cNvSpPr/>
                <p:nvPr/>
              </p:nvSpPr>
              <p:spPr>
                <a:xfrm>
                  <a:off x="16910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6" name="Oval 105">
                  <a:extLst>
                    <a:ext uri="{FF2B5EF4-FFF2-40B4-BE49-F238E27FC236}">
                      <a16:creationId xmlns:a16="http://schemas.microsoft.com/office/drawing/2014/main" id="{3357E8A7-B8B4-44D9-8740-9A5E30BB098D}"/>
                    </a:ext>
                  </a:extLst>
                </p:cNvPr>
                <p:cNvSpPr/>
                <p:nvPr/>
              </p:nvSpPr>
              <p:spPr>
                <a:xfrm>
                  <a:off x="32069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7" name="Oval 106">
                  <a:extLst>
                    <a:ext uri="{FF2B5EF4-FFF2-40B4-BE49-F238E27FC236}">
                      <a16:creationId xmlns:a16="http://schemas.microsoft.com/office/drawing/2014/main" id="{ABB027F2-5CD0-4854-8B16-8D19237D1A1E}"/>
                    </a:ext>
                  </a:extLst>
                </p:cNvPr>
                <p:cNvSpPr/>
                <p:nvPr/>
              </p:nvSpPr>
              <p:spPr>
                <a:xfrm>
                  <a:off x="472293"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8" name="Oval 107">
                  <a:extLst>
                    <a:ext uri="{FF2B5EF4-FFF2-40B4-BE49-F238E27FC236}">
                      <a16:creationId xmlns:a16="http://schemas.microsoft.com/office/drawing/2014/main" id="{2A2151F0-48D9-45C5-B3BF-6C56A105C18C}"/>
                    </a:ext>
                  </a:extLst>
                </p:cNvPr>
                <p:cNvSpPr/>
                <p:nvPr/>
              </p:nvSpPr>
              <p:spPr>
                <a:xfrm>
                  <a:off x="62388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09" name="Oval 108">
                  <a:extLst>
                    <a:ext uri="{FF2B5EF4-FFF2-40B4-BE49-F238E27FC236}">
                      <a16:creationId xmlns:a16="http://schemas.microsoft.com/office/drawing/2014/main" id="{7E0E07C1-887F-49B3-8AE1-98A186388260}"/>
                    </a:ext>
                  </a:extLst>
                </p:cNvPr>
                <p:cNvSpPr/>
                <p:nvPr/>
              </p:nvSpPr>
              <p:spPr>
                <a:xfrm>
                  <a:off x="77548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0" name="Oval 109">
                  <a:extLst>
                    <a:ext uri="{FF2B5EF4-FFF2-40B4-BE49-F238E27FC236}">
                      <a16:creationId xmlns:a16="http://schemas.microsoft.com/office/drawing/2014/main" id="{D666C3A6-063E-4ECA-BBF5-E561CD475598}"/>
                    </a:ext>
                  </a:extLst>
                </p:cNvPr>
                <p:cNvSpPr/>
                <p:nvPr/>
              </p:nvSpPr>
              <p:spPr>
                <a:xfrm>
                  <a:off x="24489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1" name="Oval 110">
                  <a:extLst>
                    <a:ext uri="{FF2B5EF4-FFF2-40B4-BE49-F238E27FC236}">
                      <a16:creationId xmlns:a16="http://schemas.microsoft.com/office/drawing/2014/main" id="{F1263996-4147-4E62-9027-0A9C790071C4}"/>
                    </a:ext>
                  </a:extLst>
                </p:cNvPr>
                <p:cNvSpPr/>
                <p:nvPr/>
              </p:nvSpPr>
              <p:spPr>
                <a:xfrm>
                  <a:off x="39649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2" name="Oval 111">
                  <a:extLst>
                    <a:ext uri="{FF2B5EF4-FFF2-40B4-BE49-F238E27FC236}">
                      <a16:creationId xmlns:a16="http://schemas.microsoft.com/office/drawing/2014/main" id="{669FBAA2-A5A0-46FD-BDC8-2858776C6B25}"/>
                    </a:ext>
                  </a:extLst>
                </p:cNvPr>
                <p:cNvSpPr/>
                <p:nvPr/>
              </p:nvSpPr>
              <p:spPr>
                <a:xfrm>
                  <a:off x="54809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3" name="Oval 112">
                  <a:extLst>
                    <a:ext uri="{FF2B5EF4-FFF2-40B4-BE49-F238E27FC236}">
                      <a16:creationId xmlns:a16="http://schemas.microsoft.com/office/drawing/2014/main" id="{AED01A44-06DA-4925-97F6-BD4DE77FB5D0}"/>
                    </a:ext>
                  </a:extLst>
                </p:cNvPr>
                <p:cNvSpPr/>
                <p:nvPr/>
              </p:nvSpPr>
              <p:spPr>
                <a:xfrm>
                  <a:off x="6996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4" name="Oval 113">
                  <a:extLst>
                    <a:ext uri="{FF2B5EF4-FFF2-40B4-BE49-F238E27FC236}">
                      <a16:creationId xmlns:a16="http://schemas.microsoft.com/office/drawing/2014/main" id="{AFB97204-F352-4836-A336-BB865E847F96}"/>
                    </a:ext>
                  </a:extLst>
                </p:cNvPr>
                <p:cNvSpPr/>
                <p:nvPr/>
              </p:nvSpPr>
              <p:spPr>
                <a:xfrm>
                  <a:off x="8512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15" name="Group 114">
                <a:extLst>
                  <a:ext uri="{FF2B5EF4-FFF2-40B4-BE49-F238E27FC236}">
                    <a16:creationId xmlns:a16="http://schemas.microsoft.com/office/drawing/2014/main" id="{8458D8CC-B0DA-46BA-8A3F-2FFAF049A6FA}"/>
                  </a:ext>
                </a:extLst>
              </p:cNvPr>
              <p:cNvGrpSpPr/>
              <p:nvPr/>
            </p:nvGrpSpPr>
            <p:grpSpPr>
              <a:xfrm>
                <a:off x="156370" y="2492375"/>
                <a:ext cx="718186" cy="36000"/>
                <a:chOff x="169101" y="2055039"/>
                <a:chExt cx="718186" cy="36000"/>
              </a:xfrm>
            </p:grpSpPr>
            <p:sp>
              <p:nvSpPr>
                <p:cNvPr id="116" name="Oval 115">
                  <a:extLst>
                    <a:ext uri="{FF2B5EF4-FFF2-40B4-BE49-F238E27FC236}">
                      <a16:creationId xmlns:a16="http://schemas.microsoft.com/office/drawing/2014/main" id="{91819F0A-513C-4BBA-987B-BC505D34EE85}"/>
                    </a:ext>
                  </a:extLst>
                </p:cNvPr>
                <p:cNvSpPr/>
                <p:nvPr/>
              </p:nvSpPr>
              <p:spPr>
                <a:xfrm>
                  <a:off x="16910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7" name="Oval 116">
                  <a:extLst>
                    <a:ext uri="{FF2B5EF4-FFF2-40B4-BE49-F238E27FC236}">
                      <a16:creationId xmlns:a16="http://schemas.microsoft.com/office/drawing/2014/main" id="{EFD1EB04-516E-4E10-8BCF-E0AD17306586}"/>
                    </a:ext>
                  </a:extLst>
                </p:cNvPr>
                <p:cNvSpPr/>
                <p:nvPr/>
              </p:nvSpPr>
              <p:spPr>
                <a:xfrm>
                  <a:off x="32069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8" name="Oval 117">
                  <a:extLst>
                    <a:ext uri="{FF2B5EF4-FFF2-40B4-BE49-F238E27FC236}">
                      <a16:creationId xmlns:a16="http://schemas.microsoft.com/office/drawing/2014/main" id="{46266378-2FC3-46E5-A547-00B8AB419094}"/>
                    </a:ext>
                  </a:extLst>
                </p:cNvPr>
                <p:cNvSpPr/>
                <p:nvPr/>
              </p:nvSpPr>
              <p:spPr>
                <a:xfrm>
                  <a:off x="472293"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19" name="Oval 118">
                  <a:extLst>
                    <a:ext uri="{FF2B5EF4-FFF2-40B4-BE49-F238E27FC236}">
                      <a16:creationId xmlns:a16="http://schemas.microsoft.com/office/drawing/2014/main" id="{87C455D5-7F79-4F86-93B3-A639178837D3}"/>
                    </a:ext>
                  </a:extLst>
                </p:cNvPr>
                <p:cNvSpPr/>
                <p:nvPr/>
              </p:nvSpPr>
              <p:spPr>
                <a:xfrm>
                  <a:off x="62388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0" name="Oval 119">
                  <a:extLst>
                    <a:ext uri="{FF2B5EF4-FFF2-40B4-BE49-F238E27FC236}">
                      <a16:creationId xmlns:a16="http://schemas.microsoft.com/office/drawing/2014/main" id="{8D34E25B-A56D-4DFF-BE0F-5EDBB2929E89}"/>
                    </a:ext>
                  </a:extLst>
                </p:cNvPr>
                <p:cNvSpPr/>
                <p:nvPr/>
              </p:nvSpPr>
              <p:spPr>
                <a:xfrm>
                  <a:off x="77548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1" name="Oval 120">
                  <a:extLst>
                    <a:ext uri="{FF2B5EF4-FFF2-40B4-BE49-F238E27FC236}">
                      <a16:creationId xmlns:a16="http://schemas.microsoft.com/office/drawing/2014/main" id="{5EE42BBB-7101-43DC-AD18-F0D03B74B2DC}"/>
                    </a:ext>
                  </a:extLst>
                </p:cNvPr>
                <p:cNvSpPr/>
                <p:nvPr/>
              </p:nvSpPr>
              <p:spPr>
                <a:xfrm>
                  <a:off x="24489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2" name="Oval 121">
                  <a:extLst>
                    <a:ext uri="{FF2B5EF4-FFF2-40B4-BE49-F238E27FC236}">
                      <a16:creationId xmlns:a16="http://schemas.microsoft.com/office/drawing/2014/main" id="{E5DBAD07-22C7-4CBA-BFA7-D84CF4635EF5}"/>
                    </a:ext>
                  </a:extLst>
                </p:cNvPr>
                <p:cNvSpPr/>
                <p:nvPr/>
              </p:nvSpPr>
              <p:spPr>
                <a:xfrm>
                  <a:off x="39649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3" name="Oval 122">
                  <a:extLst>
                    <a:ext uri="{FF2B5EF4-FFF2-40B4-BE49-F238E27FC236}">
                      <a16:creationId xmlns:a16="http://schemas.microsoft.com/office/drawing/2014/main" id="{2E240C0E-4398-4136-91F3-01C6271DB152}"/>
                    </a:ext>
                  </a:extLst>
                </p:cNvPr>
                <p:cNvSpPr/>
                <p:nvPr/>
              </p:nvSpPr>
              <p:spPr>
                <a:xfrm>
                  <a:off x="54809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4" name="Oval 123">
                  <a:extLst>
                    <a:ext uri="{FF2B5EF4-FFF2-40B4-BE49-F238E27FC236}">
                      <a16:creationId xmlns:a16="http://schemas.microsoft.com/office/drawing/2014/main" id="{DFCDA05C-E099-4427-A025-00984172779A}"/>
                    </a:ext>
                  </a:extLst>
                </p:cNvPr>
                <p:cNvSpPr/>
                <p:nvPr/>
              </p:nvSpPr>
              <p:spPr>
                <a:xfrm>
                  <a:off x="6996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5" name="Oval 124">
                  <a:extLst>
                    <a:ext uri="{FF2B5EF4-FFF2-40B4-BE49-F238E27FC236}">
                      <a16:creationId xmlns:a16="http://schemas.microsoft.com/office/drawing/2014/main" id="{362F88C0-1094-40C2-9E51-3BBACB9B5E86}"/>
                    </a:ext>
                  </a:extLst>
                </p:cNvPr>
                <p:cNvSpPr/>
                <p:nvPr/>
              </p:nvSpPr>
              <p:spPr>
                <a:xfrm>
                  <a:off x="8512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26" name="Group 125">
                <a:extLst>
                  <a:ext uri="{FF2B5EF4-FFF2-40B4-BE49-F238E27FC236}">
                    <a16:creationId xmlns:a16="http://schemas.microsoft.com/office/drawing/2014/main" id="{66370ADA-7363-468D-A3CA-D13F3DAAD0ED}"/>
                  </a:ext>
                </a:extLst>
              </p:cNvPr>
              <p:cNvGrpSpPr/>
              <p:nvPr/>
            </p:nvGrpSpPr>
            <p:grpSpPr>
              <a:xfrm>
                <a:off x="156370" y="2547043"/>
                <a:ext cx="718186" cy="36000"/>
                <a:chOff x="169101" y="2055039"/>
                <a:chExt cx="718186" cy="36000"/>
              </a:xfrm>
            </p:grpSpPr>
            <p:sp>
              <p:nvSpPr>
                <p:cNvPr id="127" name="Oval 126">
                  <a:extLst>
                    <a:ext uri="{FF2B5EF4-FFF2-40B4-BE49-F238E27FC236}">
                      <a16:creationId xmlns:a16="http://schemas.microsoft.com/office/drawing/2014/main" id="{EFA7EDB7-23B6-43DD-90DE-576BC8CF50BD}"/>
                    </a:ext>
                  </a:extLst>
                </p:cNvPr>
                <p:cNvSpPr/>
                <p:nvPr/>
              </p:nvSpPr>
              <p:spPr>
                <a:xfrm>
                  <a:off x="16910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8" name="Oval 127">
                  <a:extLst>
                    <a:ext uri="{FF2B5EF4-FFF2-40B4-BE49-F238E27FC236}">
                      <a16:creationId xmlns:a16="http://schemas.microsoft.com/office/drawing/2014/main" id="{45094E36-7BD1-41BD-BAB6-BF615DDC7968}"/>
                    </a:ext>
                  </a:extLst>
                </p:cNvPr>
                <p:cNvSpPr/>
                <p:nvPr/>
              </p:nvSpPr>
              <p:spPr>
                <a:xfrm>
                  <a:off x="320697" y="2055039"/>
                  <a:ext cx="36000" cy="360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29" name="Oval 128">
                  <a:extLst>
                    <a:ext uri="{FF2B5EF4-FFF2-40B4-BE49-F238E27FC236}">
                      <a16:creationId xmlns:a16="http://schemas.microsoft.com/office/drawing/2014/main" id="{B65ADB0E-0088-4C72-A4B9-10CA6C8E562F}"/>
                    </a:ext>
                  </a:extLst>
                </p:cNvPr>
                <p:cNvSpPr/>
                <p:nvPr/>
              </p:nvSpPr>
              <p:spPr>
                <a:xfrm>
                  <a:off x="472293"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30" name="Oval 129">
                  <a:extLst>
                    <a:ext uri="{FF2B5EF4-FFF2-40B4-BE49-F238E27FC236}">
                      <a16:creationId xmlns:a16="http://schemas.microsoft.com/office/drawing/2014/main" id="{943AC8FD-C8F5-4BC6-AA3F-2FC6B01C7754}"/>
                    </a:ext>
                  </a:extLst>
                </p:cNvPr>
                <p:cNvSpPr/>
                <p:nvPr/>
              </p:nvSpPr>
              <p:spPr>
                <a:xfrm>
                  <a:off x="623889"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31" name="Oval 130">
                  <a:extLst>
                    <a:ext uri="{FF2B5EF4-FFF2-40B4-BE49-F238E27FC236}">
                      <a16:creationId xmlns:a16="http://schemas.microsoft.com/office/drawing/2014/main" id="{43EE3448-13D8-40B6-A17F-6652B66AADFC}"/>
                    </a:ext>
                  </a:extLst>
                </p:cNvPr>
                <p:cNvSpPr/>
                <p:nvPr/>
              </p:nvSpPr>
              <p:spPr>
                <a:xfrm>
                  <a:off x="775485"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32" name="Oval 131">
                  <a:extLst>
                    <a:ext uri="{FF2B5EF4-FFF2-40B4-BE49-F238E27FC236}">
                      <a16:creationId xmlns:a16="http://schemas.microsoft.com/office/drawing/2014/main" id="{7D3A8495-8B6B-4B09-833C-8342FA2D153B}"/>
                    </a:ext>
                  </a:extLst>
                </p:cNvPr>
                <p:cNvSpPr/>
                <p:nvPr/>
              </p:nvSpPr>
              <p:spPr>
                <a:xfrm>
                  <a:off x="244899" y="2055039"/>
                  <a:ext cx="36000" cy="360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33" name="Oval 132">
                  <a:extLst>
                    <a:ext uri="{FF2B5EF4-FFF2-40B4-BE49-F238E27FC236}">
                      <a16:creationId xmlns:a16="http://schemas.microsoft.com/office/drawing/2014/main" id="{ED12C017-1171-4A57-8307-159DD48BEDDD}"/>
                    </a:ext>
                  </a:extLst>
                </p:cNvPr>
                <p:cNvSpPr/>
                <p:nvPr/>
              </p:nvSpPr>
              <p:spPr>
                <a:xfrm>
                  <a:off x="396495"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34" name="Oval 133">
                  <a:extLst>
                    <a:ext uri="{FF2B5EF4-FFF2-40B4-BE49-F238E27FC236}">
                      <a16:creationId xmlns:a16="http://schemas.microsoft.com/office/drawing/2014/main" id="{5735D1E4-D53C-4E76-A10D-10F18C8EEDB7}"/>
                    </a:ext>
                  </a:extLst>
                </p:cNvPr>
                <p:cNvSpPr/>
                <p:nvPr/>
              </p:nvSpPr>
              <p:spPr>
                <a:xfrm>
                  <a:off x="548091"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35" name="Oval 134">
                  <a:extLst>
                    <a:ext uri="{FF2B5EF4-FFF2-40B4-BE49-F238E27FC236}">
                      <a16:creationId xmlns:a16="http://schemas.microsoft.com/office/drawing/2014/main" id="{53DAFFA6-968E-4C86-B580-09C4FCE499B0}"/>
                    </a:ext>
                  </a:extLst>
                </p:cNvPr>
                <p:cNvSpPr/>
                <p:nvPr/>
              </p:nvSpPr>
              <p:spPr>
                <a:xfrm>
                  <a:off x="69968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36" name="Oval 135">
                  <a:extLst>
                    <a:ext uri="{FF2B5EF4-FFF2-40B4-BE49-F238E27FC236}">
                      <a16:creationId xmlns:a16="http://schemas.microsoft.com/office/drawing/2014/main" id="{1FFEA30E-8D89-48C7-A5A0-315011DEC550}"/>
                    </a:ext>
                  </a:extLst>
                </p:cNvPr>
                <p:cNvSpPr/>
                <p:nvPr/>
              </p:nvSpPr>
              <p:spPr>
                <a:xfrm>
                  <a:off x="85128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grpSp>
          <p:nvGrpSpPr>
            <p:cNvPr id="37" name="Group 36">
              <a:extLst>
                <a:ext uri="{FF2B5EF4-FFF2-40B4-BE49-F238E27FC236}">
                  <a16:creationId xmlns:a16="http://schemas.microsoft.com/office/drawing/2014/main" id="{B5B6F000-371F-4F9C-A79E-E0F8AD64D553}"/>
                </a:ext>
              </a:extLst>
            </p:cNvPr>
            <p:cNvGrpSpPr/>
            <p:nvPr/>
          </p:nvGrpSpPr>
          <p:grpSpPr>
            <a:xfrm>
              <a:off x="5556135" y="2093668"/>
              <a:ext cx="1866645" cy="1169551"/>
              <a:chOff x="2391417" y="2049791"/>
              <a:chExt cx="2297409" cy="1439447"/>
            </a:xfrm>
          </p:grpSpPr>
          <p:sp>
            <p:nvSpPr>
              <p:cNvPr id="145" name="TextBox 144">
                <a:extLst>
                  <a:ext uri="{FF2B5EF4-FFF2-40B4-BE49-F238E27FC236}">
                    <a16:creationId xmlns:a16="http://schemas.microsoft.com/office/drawing/2014/main" id="{0CEF490C-5805-492C-B843-3F5A1067E7B6}"/>
                  </a:ext>
                </a:extLst>
              </p:cNvPr>
              <p:cNvSpPr txBox="1"/>
              <p:nvPr/>
            </p:nvSpPr>
            <p:spPr>
              <a:xfrm>
                <a:off x="2391417" y="2049791"/>
                <a:ext cx="503490" cy="1250046"/>
              </a:xfrm>
              <a:prstGeom prst="rect">
                <a:avLst/>
              </a:prstGeom>
              <a:noFill/>
            </p:spPr>
            <p:txBody>
              <a:bodyPr wrap="none" rtlCol="0">
                <a:spAutoFit/>
              </a:bodyPr>
              <a:lstStyle/>
              <a:p>
                <a:pPr algn="r" defTabSz="371475">
                  <a:defRPr/>
                </a:pPr>
                <a:r>
                  <a:rPr lang="en-GB" sz="1000" b="1">
                    <a:solidFill>
                      <a:srgbClr val="77B800"/>
                    </a:solidFill>
                    <a:latin typeface="Agency FB" panose="020B0503020202020204" pitchFamily="34" charset="0"/>
                  </a:rPr>
                  <a:t>62 %</a:t>
                </a:r>
              </a:p>
              <a:p>
                <a:pPr algn="r" defTabSz="371475">
                  <a:defRPr/>
                </a:pPr>
                <a:r>
                  <a:rPr lang="en-GB" sz="1000" b="1">
                    <a:solidFill>
                      <a:srgbClr val="FF8A03"/>
                    </a:solidFill>
                    <a:latin typeface="Agency FB" panose="020B0503020202020204" pitchFamily="34" charset="0"/>
                  </a:rPr>
                  <a:t>29 %</a:t>
                </a:r>
              </a:p>
              <a:p>
                <a:pPr algn="r" defTabSz="371475">
                  <a:defRPr/>
                </a:pPr>
                <a:r>
                  <a:rPr lang="en-GB" sz="1000" b="1">
                    <a:solidFill>
                      <a:srgbClr val="2E75B6"/>
                    </a:solidFill>
                    <a:latin typeface="Agency FB" panose="020B0503020202020204" pitchFamily="34" charset="0"/>
                  </a:rPr>
                  <a:t>2 %</a:t>
                </a:r>
              </a:p>
              <a:p>
                <a:pPr algn="r" defTabSz="371475">
                  <a:defRPr/>
                </a:pPr>
                <a:r>
                  <a:rPr lang="en-GB" sz="1000" b="1">
                    <a:solidFill>
                      <a:srgbClr val="FFB60F"/>
                    </a:solidFill>
                    <a:latin typeface="Agency FB" panose="020B0503020202020204" pitchFamily="34" charset="0"/>
                  </a:rPr>
                  <a:t>3 %</a:t>
                </a:r>
              </a:p>
              <a:p>
                <a:pPr algn="r" defTabSz="371475">
                  <a:defRPr/>
                </a:pPr>
                <a:r>
                  <a:rPr lang="en-GB" sz="1000" b="1">
                    <a:solidFill>
                      <a:srgbClr val="C00000"/>
                    </a:solidFill>
                    <a:latin typeface="Agency FB" panose="020B0503020202020204" pitchFamily="34" charset="0"/>
                  </a:rPr>
                  <a:t>4 %</a:t>
                </a:r>
              </a:p>
              <a:p>
                <a:pPr algn="r" defTabSz="371475">
                  <a:defRPr/>
                </a:pPr>
                <a:r>
                  <a:rPr lang="en-GB" sz="1000" b="1">
                    <a:solidFill>
                      <a:srgbClr val="5B9BD5">
                        <a:lumMod val="60000"/>
                        <a:lumOff val="40000"/>
                      </a:srgbClr>
                    </a:solidFill>
                    <a:latin typeface="Agency FB" panose="020B0503020202020204" pitchFamily="34" charset="0"/>
                  </a:rPr>
                  <a:t>&gt; 1 %</a:t>
                </a:r>
                <a:endParaRPr lang="en-GB" sz="1000">
                  <a:solidFill>
                    <a:srgbClr val="5B9BD5">
                      <a:lumMod val="60000"/>
                      <a:lumOff val="40000"/>
                    </a:srgbClr>
                  </a:solidFill>
                  <a:latin typeface="Agency FB" panose="020B0503020202020204" pitchFamily="34" charset="0"/>
                </a:endParaRPr>
              </a:p>
            </p:txBody>
          </p:sp>
          <p:sp>
            <p:nvSpPr>
              <p:cNvPr id="146" name="TextBox 145">
                <a:extLst>
                  <a:ext uri="{FF2B5EF4-FFF2-40B4-BE49-F238E27FC236}">
                    <a16:creationId xmlns:a16="http://schemas.microsoft.com/office/drawing/2014/main" id="{70905F2F-21E9-4615-8A8A-1593A0E59AE2}"/>
                  </a:ext>
                </a:extLst>
              </p:cNvPr>
              <p:cNvSpPr txBox="1"/>
              <p:nvPr/>
            </p:nvSpPr>
            <p:spPr>
              <a:xfrm>
                <a:off x="2804287" y="2049791"/>
                <a:ext cx="1884539" cy="1439447"/>
              </a:xfrm>
              <a:prstGeom prst="rect">
                <a:avLst/>
              </a:prstGeom>
              <a:noFill/>
            </p:spPr>
            <p:txBody>
              <a:bodyPr wrap="none" rtlCol="0">
                <a:spAutoFit/>
              </a:bodyPr>
              <a:lstStyle/>
              <a:p>
                <a:pPr defTabSz="371475">
                  <a:defRPr/>
                </a:pPr>
                <a:r>
                  <a:rPr lang="en-GB" sz="1000">
                    <a:solidFill>
                      <a:prstClr val="white"/>
                    </a:solidFill>
                    <a:latin typeface="Agency FB" panose="020B0503020202020204" pitchFamily="34" charset="0"/>
                  </a:rPr>
                  <a:t>female</a:t>
                </a:r>
              </a:p>
              <a:p>
                <a:pPr defTabSz="371475">
                  <a:defRPr/>
                </a:pPr>
                <a:r>
                  <a:rPr lang="en-GB" sz="1000">
                    <a:solidFill>
                      <a:prstClr val="white"/>
                    </a:solidFill>
                    <a:latin typeface="Agency FB" panose="020B0503020202020204" pitchFamily="34" charset="0"/>
                  </a:rPr>
                  <a:t>male</a:t>
                </a:r>
              </a:p>
              <a:p>
                <a:pPr defTabSz="371475">
                  <a:defRPr/>
                </a:pPr>
                <a:r>
                  <a:rPr lang="en-GB" sz="1000">
                    <a:solidFill>
                      <a:prstClr val="white"/>
                    </a:solidFill>
                    <a:latin typeface="Agency FB" panose="020B0503020202020204" pitchFamily="34" charset="0"/>
                  </a:rPr>
                  <a:t>non-binary</a:t>
                </a:r>
              </a:p>
              <a:p>
                <a:pPr defTabSz="371475">
                  <a:defRPr/>
                </a:pPr>
                <a:r>
                  <a:rPr lang="en-GB" sz="1000">
                    <a:solidFill>
                      <a:prstClr val="white"/>
                    </a:solidFill>
                    <a:latin typeface="Agency FB" panose="020B0503020202020204" pitchFamily="34" charset="0"/>
                  </a:rPr>
                  <a:t>prefer to self define</a:t>
                </a:r>
              </a:p>
              <a:p>
                <a:pPr defTabSz="371475">
                  <a:defRPr/>
                </a:pPr>
                <a:r>
                  <a:rPr lang="en-GB" sz="1000">
                    <a:solidFill>
                      <a:prstClr val="white"/>
                    </a:solidFill>
                    <a:latin typeface="Agency FB" panose="020B0503020202020204" pitchFamily="34" charset="0"/>
                  </a:rPr>
                  <a:t>prefer not to say</a:t>
                </a:r>
              </a:p>
              <a:p>
                <a:pPr defTabSz="371475">
                  <a:defRPr/>
                </a:pPr>
                <a:r>
                  <a:rPr lang="en-GB" sz="1000">
                    <a:solidFill>
                      <a:prstClr val="white"/>
                    </a:solidFill>
                    <a:latin typeface="Agency FB" panose="020B0503020202020204" pitchFamily="34" charset="0"/>
                  </a:rPr>
                  <a:t>trans, trans-male &amp; trans-female</a:t>
                </a:r>
              </a:p>
              <a:p>
                <a:pPr defTabSz="371475">
                  <a:defRPr/>
                </a:pPr>
                <a:endParaRPr lang="en-GB" sz="1000">
                  <a:solidFill>
                    <a:prstClr val="white"/>
                  </a:solidFill>
                  <a:latin typeface="Agency FB" panose="020B0503020202020204" pitchFamily="34" charset="0"/>
                </a:endParaRPr>
              </a:p>
            </p:txBody>
          </p:sp>
        </p:grpSp>
        <p:sp>
          <p:nvSpPr>
            <p:cNvPr id="148" name="TextBox 147">
              <a:extLst>
                <a:ext uri="{FF2B5EF4-FFF2-40B4-BE49-F238E27FC236}">
                  <a16:creationId xmlns:a16="http://schemas.microsoft.com/office/drawing/2014/main" id="{D3FBA1B4-3F5B-46FE-9EC1-6496BCB83AF8}"/>
                </a:ext>
              </a:extLst>
            </p:cNvPr>
            <p:cNvSpPr txBox="1"/>
            <p:nvPr/>
          </p:nvSpPr>
          <p:spPr>
            <a:xfrm>
              <a:off x="3862286" y="1519779"/>
              <a:ext cx="1085554" cy="276999"/>
            </a:xfrm>
            <a:prstGeom prst="rect">
              <a:avLst/>
            </a:prstGeom>
            <a:noFill/>
          </p:spPr>
          <p:txBody>
            <a:bodyPr wrap="none" rtlCol="0">
              <a:spAutoFit/>
            </a:bodyPr>
            <a:lstStyle/>
            <a:p>
              <a:pPr algn="ctr" defTabSz="371475">
                <a:defRPr/>
              </a:pPr>
              <a:r>
                <a:rPr lang="en-GB" sz="1200" b="1">
                  <a:solidFill>
                    <a:prstClr val="white"/>
                  </a:solidFill>
                  <a:latin typeface="Agency FB" panose="020B0503020202020204" pitchFamily="34" charset="0"/>
                </a:rPr>
                <a:t>GENDER IDENTITY</a:t>
              </a:r>
              <a:endParaRPr lang="en-GB" sz="1200">
                <a:solidFill>
                  <a:prstClr val="white"/>
                </a:solidFill>
                <a:latin typeface="Agency FB" panose="020B0503020202020204" pitchFamily="34" charset="0"/>
              </a:endParaRPr>
            </a:p>
          </p:txBody>
        </p:sp>
      </p:grpSp>
      <p:grpSp>
        <p:nvGrpSpPr>
          <p:cNvPr id="2" name="Group 1">
            <a:extLst>
              <a:ext uri="{FF2B5EF4-FFF2-40B4-BE49-F238E27FC236}">
                <a16:creationId xmlns:a16="http://schemas.microsoft.com/office/drawing/2014/main" id="{4EC4C2E4-4B01-4B10-891F-DA3B107E24FA}"/>
              </a:ext>
            </a:extLst>
          </p:cNvPr>
          <p:cNvGrpSpPr/>
          <p:nvPr/>
        </p:nvGrpSpPr>
        <p:grpSpPr>
          <a:xfrm>
            <a:off x="3859172" y="4084074"/>
            <a:ext cx="2925866" cy="1552677"/>
            <a:chOff x="3862286" y="3592529"/>
            <a:chExt cx="2925866" cy="1552677"/>
          </a:xfrm>
        </p:grpSpPr>
        <p:grpSp>
          <p:nvGrpSpPr>
            <p:cNvPr id="151" name="Group 150">
              <a:extLst>
                <a:ext uri="{FF2B5EF4-FFF2-40B4-BE49-F238E27FC236}">
                  <a16:creationId xmlns:a16="http://schemas.microsoft.com/office/drawing/2014/main" id="{16A0097D-D6BD-4AAF-8C84-A0606ECD8D30}"/>
                </a:ext>
              </a:extLst>
            </p:cNvPr>
            <p:cNvGrpSpPr/>
            <p:nvPr/>
          </p:nvGrpSpPr>
          <p:grpSpPr>
            <a:xfrm>
              <a:off x="3961092" y="3904145"/>
              <a:ext cx="1577465" cy="1159739"/>
              <a:chOff x="156370" y="2055039"/>
              <a:chExt cx="718186" cy="528004"/>
            </a:xfrm>
          </p:grpSpPr>
          <p:grpSp>
            <p:nvGrpSpPr>
              <p:cNvPr id="156" name="Group 155">
                <a:extLst>
                  <a:ext uri="{FF2B5EF4-FFF2-40B4-BE49-F238E27FC236}">
                    <a16:creationId xmlns:a16="http://schemas.microsoft.com/office/drawing/2014/main" id="{34D5C021-E6FD-4E0F-903A-D1A428386DB1}"/>
                  </a:ext>
                </a:extLst>
              </p:cNvPr>
              <p:cNvGrpSpPr/>
              <p:nvPr/>
            </p:nvGrpSpPr>
            <p:grpSpPr>
              <a:xfrm>
                <a:off x="156370" y="2055039"/>
                <a:ext cx="718186" cy="36000"/>
                <a:chOff x="169101" y="2055039"/>
                <a:chExt cx="718186" cy="36000"/>
              </a:xfrm>
            </p:grpSpPr>
            <p:sp>
              <p:nvSpPr>
                <p:cNvPr id="256" name="Oval 255">
                  <a:extLst>
                    <a:ext uri="{FF2B5EF4-FFF2-40B4-BE49-F238E27FC236}">
                      <a16:creationId xmlns:a16="http://schemas.microsoft.com/office/drawing/2014/main" id="{8003114F-4094-4D78-BEFE-E9FC0D8F6E0A}"/>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7" name="Oval 256">
                  <a:extLst>
                    <a:ext uri="{FF2B5EF4-FFF2-40B4-BE49-F238E27FC236}">
                      <a16:creationId xmlns:a16="http://schemas.microsoft.com/office/drawing/2014/main" id="{CDBE7C4B-5E1C-40CC-B074-025BDA206B87}"/>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8" name="Oval 257">
                  <a:extLst>
                    <a:ext uri="{FF2B5EF4-FFF2-40B4-BE49-F238E27FC236}">
                      <a16:creationId xmlns:a16="http://schemas.microsoft.com/office/drawing/2014/main" id="{D924B510-A1DF-4216-BE96-5C3AF838233F}"/>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9" name="Oval 258">
                  <a:extLst>
                    <a:ext uri="{FF2B5EF4-FFF2-40B4-BE49-F238E27FC236}">
                      <a16:creationId xmlns:a16="http://schemas.microsoft.com/office/drawing/2014/main" id="{67553211-E9F2-4F49-9877-67B1DD8CD6CC}"/>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60" name="Oval 259">
                  <a:extLst>
                    <a:ext uri="{FF2B5EF4-FFF2-40B4-BE49-F238E27FC236}">
                      <a16:creationId xmlns:a16="http://schemas.microsoft.com/office/drawing/2014/main" id="{E05EC0E0-0878-4CF8-AB8B-503277217C52}"/>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61" name="Oval 260">
                  <a:extLst>
                    <a:ext uri="{FF2B5EF4-FFF2-40B4-BE49-F238E27FC236}">
                      <a16:creationId xmlns:a16="http://schemas.microsoft.com/office/drawing/2014/main" id="{41D0FA40-CC4A-423C-943B-94F87973AFB1}"/>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62" name="Oval 261">
                  <a:extLst>
                    <a:ext uri="{FF2B5EF4-FFF2-40B4-BE49-F238E27FC236}">
                      <a16:creationId xmlns:a16="http://schemas.microsoft.com/office/drawing/2014/main" id="{ED36BB6D-AB21-488A-A669-DC75812FE086}"/>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63" name="Oval 262">
                  <a:extLst>
                    <a:ext uri="{FF2B5EF4-FFF2-40B4-BE49-F238E27FC236}">
                      <a16:creationId xmlns:a16="http://schemas.microsoft.com/office/drawing/2014/main" id="{F55873B8-CE75-40FB-B384-688CC63526B9}"/>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64" name="Oval 263">
                  <a:extLst>
                    <a:ext uri="{FF2B5EF4-FFF2-40B4-BE49-F238E27FC236}">
                      <a16:creationId xmlns:a16="http://schemas.microsoft.com/office/drawing/2014/main" id="{A62AF905-074E-4DE4-90D0-BA4A0992B8C0}"/>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65" name="Oval 264">
                  <a:extLst>
                    <a:ext uri="{FF2B5EF4-FFF2-40B4-BE49-F238E27FC236}">
                      <a16:creationId xmlns:a16="http://schemas.microsoft.com/office/drawing/2014/main" id="{6F62EBDB-E28A-4AA6-8922-06CF8BC18D5F}"/>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57" name="Group 156">
                <a:extLst>
                  <a:ext uri="{FF2B5EF4-FFF2-40B4-BE49-F238E27FC236}">
                    <a16:creationId xmlns:a16="http://schemas.microsoft.com/office/drawing/2014/main" id="{6DBBF8D8-F6F4-4E81-8B19-2F1CE0F7B900}"/>
                  </a:ext>
                </a:extLst>
              </p:cNvPr>
              <p:cNvGrpSpPr/>
              <p:nvPr/>
            </p:nvGrpSpPr>
            <p:grpSpPr>
              <a:xfrm>
                <a:off x="156370" y="2109706"/>
                <a:ext cx="718186" cy="36000"/>
                <a:chOff x="169101" y="2055039"/>
                <a:chExt cx="718186" cy="36000"/>
              </a:xfrm>
            </p:grpSpPr>
            <p:sp>
              <p:nvSpPr>
                <p:cNvPr id="246" name="Oval 245">
                  <a:extLst>
                    <a:ext uri="{FF2B5EF4-FFF2-40B4-BE49-F238E27FC236}">
                      <a16:creationId xmlns:a16="http://schemas.microsoft.com/office/drawing/2014/main" id="{13DCE1A3-33CB-45B5-B289-034FB4BC0616}"/>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7" name="Oval 246">
                  <a:extLst>
                    <a:ext uri="{FF2B5EF4-FFF2-40B4-BE49-F238E27FC236}">
                      <a16:creationId xmlns:a16="http://schemas.microsoft.com/office/drawing/2014/main" id="{C19C93BF-6B1A-40C2-8391-AB16DB57AF82}"/>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8" name="Oval 247">
                  <a:extLst>
                    <a:ext uri="{FF2B5EF4-FFF2-40B4-BE49-F238E27FC236}">
                      <a16:creationId xmlns:a16="http://schemas.microsoft.com/office/drawing/2014/main" id="{A76BEFD1-6D94-4F92-869E-B8FCA40AC72B}"/>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9" name="Oval 248">
                  <a:extLst>
                    <a:ext uri="{FF2B5EF4-FFF2-40B4-BE49-F238E27FC236}">
                      <a16:creationId xmlns:a16="http://schemas.microsoft.com/office/drawing/2014/main" id="{AB9D6EAC-25AC-4622-9820-1FC3A42870CA}"/>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0" name="Oval 249">
                  <a:extLst>
                    <a:ext uri="{FF2B5EF4-FFF2-40B4-BE49-F238E27FC236}">
                      <a16:creationId xmlns:a16="http://schemas.microsoft.com/office/drawing/2014/main" id="{4D5C1FCB-C266-48D4-922D-C96636373AE2}"/>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1" name="Oval 250">
                  <a:extLst>
                    <a:ext uri="{FF2B5EF4-FFF2-40B4-BE49-F238E27FC236}">
                      <a16:creationId xmlns:a16="http://schemas.microsoft.com/office/drawing/2014/main" id="{9E7DFA44-7AD3-4385-AED5-C5C1EB39910A}"/>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2" name="Oval 251">
                  <a:extLst>
                    <a:ext uri="{FF2B5EF4-FFF2-40B4-BE49-F238E27FC236}">
                      <a16:creationId xmlns:a16="http://schemas.microsoft.com/office/drawing/2014/main" id="{4F5A0196-5C0E-43CE-9017-4FA59BA9ACB4}"/>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3" name="Oval 252">
                  <a:extLst>
                    <a:ext uri="{FF2B5EF4-FFF2-40B4-BE49-F238E27FC236}">
                      <a16:creationId xmlns:a16="http://schemas.microsoft.com/office/drawing/2014/main" id="{D9A89BEF-C24A-4931-B383-D533864A4731}"/>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4" name="Oval 253">
                  <a:extLst>
                    <a:ext uri="{FF2B5EF4-FFF2-40B4-BE49-F238E27FC236}">
                      <a16:creationId xmlns:a16="http://schemas.microsoft.com/office/drawing/2014/main" id="{B206BC56-0B38-4E45-A5C8-20CEC1700AE8}"/>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55" name="Oval 254">
                  <a:extLst>
                    <a:ext uri="{FF2B5EF4-FFF2-40B4-BE49-F238E27FC236}">
                      <a16:creationId xmlns:a16="http://schemas.microsoft.com/office/drawing/2014/main" id="{A3608555-9E18-41BC-9797-4923163A206A}"/>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58" name="Group 157">
                <a:extLst>
                  <a:ext uri="{FF2B5EF4-FFF2-40B4-BE49-F238E27FC236}">
                    <a16:creationId xmlns:a16="http://schemas.microsoft.com/office/drawing/2014/main" id="{42A70F78-7330-4B92-BA91-C3EBB4DBB982}"/>
                  </a:ext>
                </a:extLst>
              </p:cNvPr>
              <p:cNvGrpSpPr/>
              <p:nvPr/>
            </p:nvGrpSpPr>
            <p:grpSpPr>
              <a:xfrm>
                <a:off x="156370" y="2219040"/>
                <a:ext cx="718186" cy="36000"/>
                <a:chOff x="169101" y="2055039"/>
                <a:chExt cx="718186" cy="36000"/>
              </a:xfrm>
            </p:grpSpPr>
            <p:sp>
              <p:nvSpPr>
                <p:cNvPr id="236" name="Oval 235">
                  <a:extLst>
                    <a:ext uri="{FF2B5EF4-FFF2-40B4-BE49-F238E27FC236}">
                      <a16:creationId xmlns:a16="http://schemas.microsoft.com/office/drawing/2014/main" id="{6762CCA7-A0B1-4D82-84EA-8B5D1ABDCCD7}"/>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7" name="Oval 236">
                  <a:extLst>
                    <a:ext uri="{FF2B5EF4-FFF2-40B4-BE49-F238E27FC236}">
                      <a16:creationId xmlns:a16="http://schemas.microsoft.com/office/drawing/2014/main" id="{A8DE4185-F869-499E-80A9-74B99860C6D5}"/>
                    </a:ext>
                  </a:extLst>
                </p:cNvPr>
                <p:cNvSpPr/>
                <p:nvPr/>
              </p:nvSpPr>
              <p:spPr>
                <a:xfrm>
                  <a:off x="32069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8" name="Oval 237">
                  <a:extLst>
                    <a:ext uri="{FF2B5EF4-FFF2-40B4-BE49-F238E27FC236}">
                      <a16:creationId xmlns:a16="http://schemas.microsoft.com/office/drawing/2014/main" id="{2FC659BE-FAD7-4C88-8A09-1D35F74B8C8E}"/>
                    </a:ext>
                  </a:extLst>
                </p:cNvPr>
                <p:cNvSpPr/>
                <p:nvPr/>
              </p:nvSpPr>
              <p:spPr>
                <a:xfrm>
                  <a:off x="472293"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9" name="Oval 238">
                  <a:extLst>
                    <a:ext uri="{FF2B5EF4-FFF2-40B4-BE49-F238E27FC236}">
                      <a16:creationId xmlns:a16="http://schemas.microsoft.com/office/drawing/2014/main" id="{BB225748-965E-42CC-A3D9-40E201E00A7C}"/>
                    </a:ext>
                  </a:extLst>
                </p:cNvPr>
                <p:cNvSpPr/>
                <p:nvPr/>
              </p:nvSpPr>
              <p:spPr>
                <a:xfrm>
                  <a:off x="62388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0" name="Oval 239">
                  <a:extLst>
                    <a:ext uri="{FF2B5EF4-FFF2-40B4-BE49-F238E27FC236}">
                      <a16:creationId xmlns:a16="http://schemas.microsoft.com/office/drawing/2014/main" id="{D89FF6B4-F033-48CE-95FF-A2D0100E4299}"/>
                    </a:ext>
                  </a:extLst>
                </p:cNvPr>
                <p:cNvSpPr/>
                <p:nvPr/>
              </p:nvSpPr>
              <p:spPr>
                <a:xfrm>
                  <a:off x="77548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1" name="Oval 240">
                  <a:extLst>
                    <a:ext uri="{FF2B5EF4-FFF2-40B4-BE49-F238E27FC236}">
                      <a16:creationId xmlns:a16="http://schemas.microsoft.com/office/drawing/2014/main" id="{C41D06EC-5D84-4CAA-BDAF-78D6D074633C}"/>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2" name="Oval 241">
                  <a:extLst>
                    <a:ext uri="{FF2B5EF4-FFF2-40B4-BE49-F238E27FC236}">
                      <a16:creationId xmlns:a16="http://schemas.microsoft.com/office/drawing/2014/main" id="{9343BA89-2762-4E58-ADCC-1865614EDE1A}"/>
                    </a:ext>
                  </a:extLst>
                </p:cNvPr>
                <p:cNvSpPr/>
                <p:nvPr/>
              </p:nvSpPr>
              <p:spPr>
                <a:xfrm>
                  <a:off x="39649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3" name="Oval 242">
                  <a:extLst>
                    <a:ext uri="{FF2B5EF4-FFF2-40B4-BE49-F238E27FC236}">
                      <a16:creationId xmlns:a16="http://schemas.microsoft.com/office/drawing/2014/main" id="{FD3820C6-A61B-45C1-AD8B-4F3DAA529193}"/>
                    </a:ext>
                  </a:extLst>
                </p:cNvPr>
                <p:cNvSpPr/>
                <p:nvPr/>
              </p:nvSpPr>
              <p:spPr>
                <a:xfrm>
                  <a:off x="54809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4" name="Oval 243">
                  <a:extLst>
                    <a:ext uri="{FF2B5EF4-FFF2-40B4-BE49-F238E27FC236}">
                      <a16:creationId xmlns:a16="http://schemas.microsoft.com/office/drawing/2014/main" id="{352013B4-FD22-4730-86C6-09FCAC4ACA20}"/>
                    </a:ext>
                  </a:extLst>
                </p:cNvPr>
                <p:cNvSpPr/>
                <p:nvPr/>
              </p:nvSpPr>
              <p:spPr>
                <a:xfrm>
                  <a:off x="6996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45" name="Oval 244">
                  <a:extLst>
                    <a:ext uri="{FF2B5EF4-FFF2-40B4-BE49-F238E27FC236}">
                      <a16:creationId xmlns:a16="http://schemas.microsoft.com/office/drawing/2014/main" id="{3E282D80-B848-41CC-8B7F-F8E6CE8740DA}"/>
                    </a:ext>
                  </a:extLst>
                </p:cNvPr>
                <p:cNvSpPr/>
                <p:nvPr/>
              </p:nvSpPr>
              <p:spPr>
                <a:xfrm>
                  <a:off x="85128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59" name="Group 158">
                <a:extLst>
                  <a:ext uri="{FF2B5EF4-FFF2-40B4-BE49-F238E27FC236}">
                    <a16:creationId xmlns:a16="http://schemas.microsoft.com/office/drawing/2014/main" id="{CE84EEA1-1632-46A0-A2F5-7E453F92F887}"/>
                  </a:ext>
                </a:extLst>
              </p:cNvPr>
              <p:cNvGrpSpPr/>
              <p:nvPr/>
            </p:nvGrpSpPr>
            <p:grpSpPr>
              <a:xfrm>
                <a:off x="156370" y="2328374"/>
                <a:ext cx="718186" cy="36000"/>
                <a:chOff x="169101" y="2055039"/>
                <a:chExt cx="718186" cy="36000"/>
              </a:xfrm>
            </p:grpSpPr>
            <p:sp>
              <p:nvSpPr>
                <p:cNvPr id="226" name="Oval 225">
                  <a:extLst>
                    <a:ext uri="{FF2B5EF4-FFF2-40B4-BE49-F238E27FC236}">
                      <a16:creationId xmlns:a16="http://schemas.microsoft.com/office/drawing/2014/main" id="{721F8267-56BE-46DB-826D-57303E81971A}"/>
                    </a:ext>
                  </a:extLst>
                </p:cNvPr>
                <p:cNvSpPr/>
                <p:nvPr/>
              </p:nvSpPr>
              <p:spPr>
                <a:xfrm>
                  <a:off x="169101"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7" name="Oval 226">
                  <a:extLst>
                    <a:ext uri="{FF2B5EF4-FFF2-40B4-BE49-F238E27FC236}">
                      <a16:creationId xmlns:a16="http://schemas.microsoft.com/office/drawing/2014/main" id="{087485F2-479F-4D9D-ABA0-FD442CA1843B}"/>
                    </a:ext>
                  </a:extLst>
                </p:cNvPr>
                <p:cNvSpPr/>
                <p:nvPr/>
              </p:nvSpPr>
              <p:spPr>
                <a:xfrm>
                  <a:off x="320697"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8" name="Oval 227">
                  <a:extLst>
                    <a:ext uri="{FF2B5EF4-FFF2-40B4-BE49-F238E27FC236}">
                      <a16:creationId xmlns:a16="http://schemas.microsoft.com/office/drawing/2014/main" id="{EDF87223-ABD2-4192-953E-3CD51044E5F9}"/>
                    </a:ext>
                  </a:extLst>
                </p:cNvPr>
                <p:cNvSpPr/>
                <p:nvPr/>
              </p:nvSpPr>
              <p:spPr>
                <a:xfrm>
                  <a:off x="472293"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9" name="Oval 228">
                  <a:extLst>
                    <a:ext uri="{FF2B5EF4-FFF2-40B4-BE49-F238E27FC236}">
                      <a16:creationId xmlns:a16="http://schemas.microsoft.com/office/drawing/2014/main" id="{11F9E39C-9811-4992-9F35-2F0E6601619A}"/>
                    </a:ext>
                  </a:extLst>
                </p:cNvPr>
                <p:cNvSpPr/>
                <p:nvPr/>
              </p:nvSpPr>
              <p:spPr>
                <a:xfrm>
                  <a:off x="623889"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0" name="Oval 229">
                  <a:extLst>
                    <a:ext uri="{FF2B5EF4-FFF2-40B4-BE49-F238E27FC236}">
                      <a16:creationId xmlns:a16="http://schemas.microsoft.com/office/drawing/2014/main" id="{6D81B562-E3C2-4B61-8C90-6E1D9C61878C}"/>
                    </a:ext>
                  </a:extLst>
                </p:cNvPr>
                <p:cNvSpPr/>
                <p:nvPr/>
              </p:nvSpPr>
              <p:spPr>
                <a:xfrm>
                  <a:off x="775485"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1" name="Oval 230">
                  <a:extLst>
                    <a:ext uri="{FF2B5EF4-FFF2-40B4-BE49-F238E27FC236}">
                      <a16:creationId xmlns:a16="http://schemas.microsoft.com/office/drawing/2014/main" id="{08460F7F-A8A4-43E9-8623-59419917F1C2}"/>
                    </a:ext>
                  </a:extLst>
                </p:cNvPr>
                <p:cNvSpPr/>
                <p:nvPr/>
              </p:nvSpPr>
              <p:spPr>
                <a:xfrm>
                  <a:off x="244899"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2" name="Oval 231">
                  <a:extLst>
                    <a:ext uri="{FF2B5EF4-FFF2-40B4-BE49-F238E27FC236}">
                      <a16:creationId xmlns:a16="http://schemas.microsoft.com/office/drawing/2014/main" id="{5F5C77EF-67FD-43A6-9516-54C8C2AFE8F0}"/>
                    </a:ext>
                  </a:extLst>
                </p:cNvPr>
                <p:cNvSpPr/>
                <p:nvPr/>
              </p:nvSpPr>
              <p:spPr>
                <a:xfrm>
                  <a:off x="396495"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3" name="Oval 232">
                  <a:extLst>
                    <a:ext uri="{FF2B5EF4-FFF2-40B4-BE49-F238E27FC236}">
                      <a16:creationId xmlns:a16="http://schemas.microsoft.com/office/drawing/2014/main" id="{5612C971-091F-40A6-A0A8-541601681D7D}"/>
                    </a:ext>
                  </a:extLst>
                </p:cNvPr>
                <p:cNvSpPr/>
                <p:nvPr/>
              </p:nvSpPr>
              <p:spPr>
                <a:xfrm>
                  <a:off x="548091"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4" name="Oval 233">
                  <a:extLst>
                    <a:ext uri="{FF2B5EF4-FFF2-40B4-BE49-F238E27FC236}">
                      <a16:creationId xmlns:a16="http://schemas.microsoft.com/office/drawing/2014/main" id="{ECB98EC7-A0EE-4855-A6BD-23C488C8FF00}"/>
                    </a:ext>
                  </a:extLst>
                </p:cNvPr>
                <p:cNvSpPr/>
                <p:nvPr/>
              </p:nvSpPr>
              <p:spPr>
                <a:xfrm>
                  <a:off x="699687" y="2055039"/>
                  <a:ext cx="36000" cy="36000"/>
                </a:xfrm>
                <a:prstGeom prst="ellipse">
                  <a:avLst/>
                </a:prstGeom>
                <a:solidFill>
                  <a:srgbClr val="FF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35" name="Oval 234">
                  <a:extLst>
                    <a:ext uri="{FF2B5EF4-FFF2-40B4-BE49-F238E27FC236}">
                      <a16:creationId xmlns:a16="http://schemas.microsoft.com/office/drawing/2014/main" id="{D4346D11-6E44-424E-B0FB-D05F84DF1696}"/>
                    </a:ext>
                  </a:extLst>
                </p:cNvPr>
                <p:cNvSpPr/>
                <p:nvPr/>
              </p:nvSpPr>
              <p:spPr>
                <a:xfrm>
                  <a:off x="85128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60" name="Group 159">
                <a:extLst>
                  <a:ext uri="{FF2B5EF4-FFF2-40B4-BE49-F238E27FC236}">
                    <a16:creationId xmlns:a16="http://schemas.microsoft.com/office/drawing/2014/main" id="{CDE532E6-A618-49F6-9D9A-933A3EFF6591}"/>
                  </a:ext>
                </a:extLst>
              </p:cNvPr>
              <p:cNvGrpSpPr/>
              <p:nvPr/>
            </p:nvGrpSpPr>
            <p:grpSpPr>
              <a:xfrm>
                <a:off x="156370" y="2383041"/>
                <a:ext cx="718186" cy="36000"/>
                <a:chOff x="169101" y="2055039"/>
                <a:chExt cx="718186" cy="36000"/>
              </a:xfrm>
            </p:grpSpPr>
            <p:sp>
              <p:nvSpPr>
                <p:cNvPr id="216" name="Oval 215">
                  <a:extLst>
                    <a:ext uri="{FF2B5EF4-FFF2-40B4-BE49-F238E27FC236}">
                      <a16:creationId xmlns:a16="http://schemas.microsoft.com/office/drawing/2014/main" id="{30893882-1B20-4C31-AC84-BDB0E9028C8F}"/>
                    </a:ext>
                  </a:extLst>
                </p:cNvPr>
                <p:cNvSpPr/>
                <p:nvPr/>
              </p:nvSpPr>
              <p:spPr>
                <a:xfrm>
                  <a:off x="169101"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7" name="Oval 216">
                  <a:extLst>
                    <a:ext uri="{FF2B5EF4-FFF2-40B4-BE49-F238E27FC236}">
                      <a16:creationId xmlns:a16="http://schemas.microsoft.com/office/drawing/2014/main" id="{E06786E3-6B3F-49BE-97F0-CCCD950E7103}"/>
                    </a:ext>
                  </a:extLst>
                </p:cNvPr>
                <p:cNvSpPr/>
                <p:nvPr/>
              </p:nvSpPr>
              <p:spPr>
                <a:xfrm>
                  <a:off x="32069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8" name="Oval 217">
                  <a:extLst>
                    <a:ext uri="{FF2B5EF4-FFF2-40B4-BE49-F238E27FC236}">
                      <a16:creationId xmlns:a16="http://schemas.microsoft.com/office/drawing/2014/main" id="{8BC396AC-E79F-42BA-B5A1-E6298DE0DDC9}"/>
                    </a:ext>
                  </a:extLst>
                </p:cNvPr>
                <p:cNvSpPr/>
                <p:nvPr/>
              </p:nvSpPr>
              <p:spPr>
                <a:xfrm>
                  <a:off x="472293"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9" name="Oval 218">
                  <a:extLst>
                    <a:ext uri="{FF2B5EF4-FFF2-40B4-BE49-F238E27FC236}">
                      <a16:creationId xmlns:a16="http://schemas.microsoft.com/office/drawing/2014/main" id="{F12E47F3-D2E4-4B59-8496-54C5311C8E1C}"/>
                    </a:ext>
                  </a:extLst>
                </p:cNvPr>
                <p:cNvSpPr/>
                <p:nvPr/>
              </p:nvSpPr>
              <p:spPr>
                <a:xfrm>
                  <a:off x="623889"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0" name="Oval 219">
                  <a:extLst>
                    <a:ext uri="{FF2B5EF4-FFF2-40B4-BE49-F238E27FC236}">
                      <a16:creationId xmlns:a16="http://schemas.microsoft.com/office/drawing/2014/main" id="{80ACDB01-A98B-4B1E-9E1E-2746A6B3AE94}"/>
                    </a:ext>
                  </a:extLst>
                </p:cNvPr>
                <p:cNvSpPr/>
                <p:nvPr/>
              </p:nvSpPr>
              <p:spPr>
                <a:xfrm>
                  <a:off x="775485"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1" name="Oval 220">
                  <a:extLst>
                    <a:ext uri="{FF2B5EF4-FFF2-40B4-BE49-F238E27FC236}">
                      <a16:creationId xmlns:a16="http://schemas.microsoft.com/office/drawing/2014/main" id="{E23FE395-0ECF-48A2-AE30-4A51A399206C}"/>
                    </a:ext>
                  </a:extLst>
                </p:cNvPr>
                <p:cNvSpPr/>
                <p:nvPr/>
              </p:nvSpPr>
              <p:spPr>
                <a:xfrm>
                  <a:off x="244899"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2" name="Oval 221">
                  <a:extLst>
                    <a:ext uri="{FF2B5EF4-FFF2-40B4-BE49-F238E27FC236}">
                      <a16:creationId xmlns:a16="http://schemas.microsoft.com/office/drawing/2014/main" id="{23832E81-89F6-459E-B295-91B4817854EF}"/>
                    </a:ext>
                  </a:extLst>
                </p:cNvPr>
                <p:cNvSpPr/>
                <p:nvPr/>
              </p:nvSpPr>
              <p:spPr>
                <a:xfrm>
                  <a:off x="396495"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3" name="Oval 222">
                  <a:extLst>
                    <a:ext uri="{FF2B5EF4-FFF2-40B4-BE49-F238E27FC236}">
                      <a16:creationId xmlns:a16="http://schemas.microsoft.com/office/drawing/2014/main" id="{E165F79F-CA8F-4A78-BF40-23F93916EADB}"/>
                    </a:ext>
                  </a:extLst>
                </p:cNvPr>
                <p:cNvSpPr/>
                <p:nvPr/>
              </p:nvSpPr>
              <p:spPr>
                <a:xfrm>
                  <a:off x="548091"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4" name="Oval 223">
                  <a:extLst>
                    <a:ext uri="{FF2B5EF4-FFF2-40B4-BE49-F238E27FC236}">
                      <a16:creationId xmlns:a16="http://schemas.microsoft.com/office/drawing/2014/main" id="{1BC9C063-221F-4154-BC8B-1D7735319482}"/>
                    </a:ext>
                  </a:extLst>
                </p:cNvPr>
                <p:cNvSpPr/>
                <p:nvPr/>
              </p:nvSpPr>
              <p:spPr>
                <a:xfrm>
                  <a:off x="69968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25" name="Oval 224">
                  <a:extLst>
                    <a:ext uri="{FF2B5EF4-FFF2-40B4-BE49-F238E27FC236}">
                      <a16:creationId xmlns:a16="http://schemas.microsoft.com/office/drawing/2014/main" id="{F89A03CC-5FC9-4F05-886D-EFCAA09C6A3E}"/>
                    </a:ext>
                  </a:extLst>
                </p:cNvPr>
                <p:cNvSpPr/>
                <p:nvPr/>
              </p:nvSpPr>
              <p:spPr>
                <a:xfrm>
                  <a:off x="85128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61" name="Group 160">
                <a:extLst>
                  <a:ext uri="{FF2B5EF4-FFF2-40B4-BE49-F238E27FC236}">
                    <a16:creationId xmlns:a16="http://schemas.microsoft.com/office/drawing/2014/main" id="{A00BB569-F303-40EE-A9EA-8D51AA280182}"/>
                  </a:ext>
                </a:extLst>
              </p:cNvPr>
              <p:cNvGrpSpPr/>
              <p:nvPr/>
            </p:nvGrpSpPr>
            <p:grpSpPr>
              <a:xfrm>
                <a:off x="156370" y="2164373"/>
                <a:ext cx="718186" cy="36000"/>
                <a:chOff x="169101" y="2055039"/>
                <a:chExt cx="718186" cy="36000"/>
              </a:xfrm>
            </p:grpSpPr>
            <p:sp>
              <p:nvSpPr>
                <p:cNvPr id="206" name="Oval 205">
                  <a:extLst>
                    <a:ext uri="{FF2B5EF4-FFF2-40B4-BE49-F238E27FC236}">
                      <a16:creationId xmlns:a16="http://schemas.microsoft.com/office/drawing/2014/main" id="{A0519C6E-5B0C-41A3-BCFB-DF4C12914930}"/>
                    </a:ext>
                  </a:extLst>
                </p:cNvPr>
                <p:cNvSpPr/>
                <p:nvPr/>
              </p:nvSpPr>
              <p:spPr>
                <a:xfrm>
                  <a:off x="16910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7" name="Oval 206">
                  <a:extLst>
                    <a:ext uri="{FF2B5EF4-FFF2-40B4-BE49-F238E27FC236}">
                      <a16:creationId xmlns:a16="http://schemas.microsoft.com/office/drawing/2014/main" id="{ABF01757-8E07-439D-8676-0A7094E90C7E}"/>
                    </a:ext>
                  </a:extLst>
                </p:cNvPr>
                <p:cNvSpPr/>
                <p:nvPr/>
              </p:nvSpPr>
              <p:spPr>
                <a:xfrm>
                  <a:off x="32069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8" name="Oval 207">
                  <a:extLst>
                    <a:ext uri="{FF2B5EF4-FFF2-40B4-BE49-F238E27FC236}">
                      <a16:creationId xmlns:a16="http://schemas.microsoft.com/office/drawing/2014/main" id="{ABEA91C3-6352-4E1D-82AE-B76D34DF13A4}"/>
                    </a:ext>
                  </a:extLst>
                </p:cNvPr>
                <p:cNvSpPr/>
                <p:nvPr/>
              </p:nvSpPr>
              <p:spPr>
                <a:xfrm>
                  <a:off x="472293"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9" name="Oval 208">
                  <a:extLst>
                    <a:ext uri="{FF2B5EF4-FFF2-40B4-BE49-F238E27FC236}">
                      <a16:creationId xmlns:a16="http://schemas.microsoft.com/office/drawing/2014/main" id="{B94FF7A4-60B5-4ADD-98C9-C9380AC56B03}"/>
                    </a:ext>
                  </a:extLst>
                </p:cNvPr>
                <p:cNvSpPr/>
                <p:nvPr/>
              </p:nvSpPr>
              <p:spPr>
                <a:xfrm>
                  <a:off x="62388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0" name="Oval 209">
                  <a:extLst>
                    <a:ext uri="{FF2B5EF4-FFF2-40B4-BE49-F238E27FC236}">
                      <a16:creationId xmlns:a16="http://schemas.microsoft.com/office/drawing/2014/main" id="{EDA9BCE0-C151-4CCB-9BB9-CCA524ACE5E4}"/>
                    </a:ext>
                  </a:extLst>
                </p:cNvPr>
                <p:cNvSpPr/>
                <p:nvPr/>
              </p:nvSpPr>
              <p:spPr>
                <a:xfrm>
                  <a:off x="77548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1" name="Oval 210">
                  <a:extLst>
                    <a:ext uri="{FF2B5EF4-FFF2-40B4-BE49-F238E27FC236}">
                      <a16:creationId xmlns:a16="http://schemas.microsoft.com/office/drawing/2014/main" id="{1078CA52-6EA3-4097-AC1B-D635CB4F842A}"/>
                    </a:ext>
                  </a:extLst>
                </p:cNvPr>
                <p:cNvSpPr/>
                <p:nvPr/>
              </p:nvSpPr>
              <p:spPr>
                <a:xfrm>
                  <a:off x="244899"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2" name="Oval 211">
                  <a:extLst>
                    <a:ext uri="{FF2B5EF4-FFF2-40B4-BE49-F238E27FC236}">
                      <a16:creationId xmlns:a16="http://schemas.microsoft.com/office/drawing/2014/main" id="{058CB704-E37C-4CAE-9F1A-C94B68FD2ED0}"/>
                    </a:ext>
                  </a:extLst>
                </p:cNvPr>
                <p:cNvSpPr/>
                <p:nvPr/>
              </p:nvSpPr>
              <p:spPr>
                <a:xfrm>
                  <a:off x="396495"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3" name="Oval 212">
                  <a:extLst>
                    <a:ext uri="{FF2B5EF4-FFF2-40B4-BE49-F238E27FC236}">
                      <a16:creationId xmlns:a16="http://schemas.microsoft.com/office/drawing/2014/main" id="{6882DC59-74B4-455F-AB88-E98D714DDEFC}"/>
                    </a:ext>
                  </a:extLst>
                </p:cNvPr>
                <p:cNvSpPr/>
                <p:nvPr/>
              </p:nvSpPr>
              <p:spPr>
                <a:xfrm>
                  <a:off x="548091"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4" name="Oval 213">
                  <a:extLst>
                    <a:ext uri="{FF2B5EF4-FFF2-40B4-BE49-F238E27FC236}">
                      <a16:creationId xmlns:a16="http://schemas.microsoft.com/office/drawing/2014/main" id="{5EA844EF-B417-44D1-ACE2-792B9AE304D7}"/>
                    </a:ext>
                  </a:extLst>
                </p:cNvPr>
                <p:cNvSpPr/>
                <p:nvPr/>
              </p:nvSpPr>
              <p:spPr>
                <a:xfrm>
                  <a:off x="6996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15" name="Oval 214">
                  <a:extLst>
                    <a:ext uri="{FF2B5EF4-FFF2-40B4-BE49-F238E27FC236}">
                      <a16:creationId xmlns:a16="http://schemas.microsoft.com/office/drawing/2014/main" id="{D708E50E-2F1D-4855-8510-A7AF7FB20D28}"/>
                    </a:ext>
                  </a:extLst>
                </p:cNvPr>
                <p:cNvSpPr/>
                <p:nvPr/>
              </p:nvSpPr>
              <p:spPr>
                <a:xfrm>
                  <a:off x="851287" y="2055039"/>
                  <a:ext cx="36000" cy="36000"/>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62" name="Group 161">
                <a:extLst>
                  <a:ext uri="{FF2B5EF4-FFF2-40B4-BE49-F238E27FC236}">
                    <a16:creationId xmlns:a16="http://schemas.microsoft.com/office/drawing/2014/main" id="{65BA7401-8F14-4168-81FD-0892F661A6EC}"/>
                  </a:ext>
                </a:extLst>
              </p:cNvPr>
              <p:cNvGrpSpPr/>
              <p:nvPr/>
            </p:nvGrpSpPr>
            <p:grpSpPr>
              <a:xfrm>
                <a:off x="156370" y="2273707"/>
                <a:ext cx="718186" cy="36000"/>
                <a:chOff x="169101" y="2055039"/>
                <a:chExt cx="718186" cy="36000"/>
              </a:xfrm>
            </p:grpSpPr>
            <p:sp>
              <p:nvSpPr>
                <p:cNvPr id="196" name="Oval 195">
                  <a:extLst>
                    <a:ext uri="{FF2B5EF4-FFF2-40B4-BE49-F238E27FC236}">
                      <a16:creationId xmlns:a16="http://schemas.microsoft.com/office/drawing/2014/main" id="{71C935BC-CB57-46E6-AB06-93A63DBFF064}"/>
                    </a:ext>
                  </a:extLst>
                </p:cNvPr>
                <p:cNvSpPr/>
                <p:nvPr/>
              </p:nvSpPr>
              <p:spPr>
                <a:xfrm>
                  <a:off x="16910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7" name="Oval 196">
                  <a:extLst>
                    <a:ext uri="{FF2B5EF4-FFF2-40B4-BE49-F238E27FC236}">
                      <a16:creationId xmlns:a16="http://schemas.microsoft.com/office/drawing/2014/main" id="{663882C9-4A81-4ED1-BD31-5AC4D90DDA5C}"/>
                    </a:ext>
                  </a:extLst>
                </p:cNvPr>
                <p:cNvSpPr/>
                <p:nvPr/>
              </p:nvSpPr>
              <p:spPr>
                <a:xfrm>
                  <a:off x="320697"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8" name="Oval 197">
                  <a:extLst>
                    <a:ext uri="{FF2B5EF4-FFF2-40B4-BE49-F238E27FC236}">
                      <a16:creationId xmlns:a16="http://schemas.microsoft.com/office/drawing/2014/main" id="{F173A5D2-DD9C-4577-8FE5-0BF9E9A52D7F}"/>
                    </a:ext>
                  </a:extLst>
                </p:cNvPr>
                <p:cNvSpPr/>
                <p:nvPr/>
              </p:nvSpPr>
              <p:spPr>
                <a:xfrm>
                  <a:off x="472293"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9" name="Oval 198">
                  <a:extLst>
                    <a:ext uri="{FF2B5EF4-FFF2-40B4-BE49-F238E27FC236}">
                      <a16:creationId xmlns:a16="http://schemas.microsoft.com/office/drawing/2014/main" id="{699A8B0A-A4DC-4F02-8D08-66DB73A1FE73}"/>
                    </a:ext>
                  </a:extLst>
                </p:cNvPr>
                <p:cNvSpPr/>
                <p:nvPr/>
              </p:nvSpPr>
              <p:spPr>
                <a:xfrm>
                  <a:off x="62388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0" name="Oval 199">
                  <a:extLst>
                    <a:ext uri="{FF2B5EF4-FFF2-40B4-BE49-F238E27FC236}">
                      <a16:creationId xmlns:a16="http://schemas.microsoft.com/office/drawing/2014/main" id="{5DEBEEC5-7809-44C6-93DC-B432CB63E913}"/>
                    </a:ext>
                  </a:extLst>
                </p:cNvPr>
                <p:cNvSpPr/>
                <p:nvPr/>
              </p:nvSpPr>
              <p:spPr>
                <a:xfrm>
                  <a:off x="775485" y="2055039"/>
                  <a:ext cx="36000" cy="360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1" name="Oval 200">
                  <a:extLst>
                    <a:ext uri="{FF2B5EF4-FFF2-40B4-BE49-F238E27FC236}">
                      <a16:creationId xmlns:a16="http://schemas.microsoft.com/office/drawing/2014/main" id="{B0965F06-2817-4048-84CE-9ABF21957462}"/>
                    </a:ext>
                  </a:extLst>
                </p:cNvPr>
                <p:cNvSpPr/>
                <p:nvPr/>
              </p:nvSpPr>
              <p:spPr>
                <a:xfrm>
                  <a:off x="244899"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2" name="Oval 201">
                  <a:extLst>
                    <a:ext uri="{FF2B5EF4-FFF2-40B4-BE49-F238E27FC236}">
                      <a16:creationId xmlns:a16="http://schemas.microsoft.com/office/drawing/2014/main" id="{9BB51AA3-63BC-416B-8A1A-3D9B5519B953}"/>
                    </a:ext>
                  </a:extLst>
                </p:cNvPr>
                <p:cNvSpPr/>
                <p:nvPr/>
              </p:nvSpPr>
              <p:spPr>
                <a:xfrm>
                  <a:off x="396495"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3" name="Oval 202">
                  <a:extLst>
                    <a:ext uri="{FF2B5EF4-FFF2-40B4-BE49-F238E27FC236}">
                      <a16:creationId xmlns:a16="http://schemas.microsoft.com/office/drawing/2014/main" id="{393B0AA9-7EBF-40BA-9437-83A29933AA81}"/>
                    </a:ext>
                  </a:extLst>
                </p:cNvPr>
                <p:cNvSpPr/>
                <p:nvPr/>
              </p:nvSpPr>
              <p:spPr>
                <a:xfrm>
                  <a:off x="548091" y="2055039"/>
                  <a:ext cx="36000" cy="36000"/>
                </a:xfrm>
                <a:prstGeom prst="ellipse">
                  <a:avLst/>
                </a:prstGeom>
                <a:solidFill>
                  <a:srgbClr val="FF8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4" name="Oval 203">
                  <a:extLst>
                    <a:ext uri="{FF2B5EF4-FFF2-40B4-BE49-F238E27FC236}">
                      <a16:creationId xmlns:a16="http://schemas.microsoft.com/office/drawing/2014/main" id="{9600C1AE-ABFD-43DE-9DB7-1EB30E71E66E}"/>
                    </a:ext>
                  </a:extLst>
                </p:cNvPr>
                <p:cNvSpPr/>
                <p:nvPr/>
              </p:nvSpPr>
              <p:spPr>
                <a:xfrm>
                  <a:off x="699687" y="2055039"/>
                  <a:ext cx="36000" cy="360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05" name="Oval 204">
                  <a:extLst>
                    <a:ext uri="{FF2B5EF4-FFF2-40B4-BE49-F238E27FC236}">
                      <a16:creationId xmlns:a16="http://schemas.microsoft.com/office/drawing/2014/main" id="{CF0F5677-5144-4FF1-B461-C94E9BAE36DC}"/>
                    </a:ext>
                  </a:extLst>
                </p:cNvPr>
                <p:cNvSpPr/>
                <p:nvPr/>
              </p:nvSpPr>
              <p:spPr>
                <a:xfrm>
                  <a:off x="851287" y="2055039"/>
                  <a:ext cx="36000" cy="360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63" name="Group 162">
                <a:extLst>
                  <a:ext uri="{FF2B5EF4-FFF2-40B4-BE49-F238E27FC236}">
                    <a16:creationId xmlns:a16="http://schemas.microsoft.com/office/drawing/2014/main" id="{B8634038-280D-4A27-8312-A09CC3503328}"/>
                  </a:ext>
                </a:extLst>
              </p:cNvPr>
              <p:cNvGrpSpPr/>
              <p:nvPr/>
            </p:nvGrpSpPr>
            <p:grpSpPr>
              <a:xfrm>
                <a:off x="156370" y="2437708"/>
                <a:ext cx="718186" cy="36000"/>
                <a:chOff x="169101" y="2055039"/>
                <a:chExt cx="718186" cy="36000"/>
              </a:xfrm>
            </p:grpSpPr>
            <p:sp>
              <p:nvSpPr>
                <p:cNvPr id="186" name="Oval 185">
                  <a:extLst>
                    <a:ext uri="{FF2B5EF4-FFF2-40B4-BE49-F238E27FC236}">
                      <a16:creationId xmlns:a16="http://schemas.microsoft.com/office/drawing/2014/main" id="{86A4EA42-5335-45C9-99E7-350F3238956F}"/>
                    </a:ext>
                  </a:extLst>
                </p:cNvPr>
                <p:cNvSpPr/>
                <p:nvPr/>
              </p:nvSpPr>
              <p:spPr>
                <a:xfrm>
                  <a:off x="169101"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87" name="Oval 186">
                  <a:extLst>
                    <a:ext uri="{FF2B5EF4-FFF2-40B4-BE49-F238E27FC236}">
                      <a16:creationId xmlns:a16="http://schemas.microsoft.com/office/drawing/2014/main" id="{ED014406-4E8B-4378-A35B-F61F7CC1A076}"/>
                    </a:ext>
                  </a:extLst>
                </p:cNvPr>
                <p:cNvSpPr/>
                <p:nvPr/>
              </p:nvSpPr>
              <p:spPr>
                <a:xfrm>
                  <a:off x="32069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88" name="Oval 187">
                  <a:extLst>
                    <a:ext uri="{FF2B5EF4-FFF2-40B4-BE49-F238E27FC236}">
                      <a16:creationId xmlns:a16="http://schemas.microsoft.com/office/drawing/2014/main" id="{63EEB3E5-EBD6-4EF0-BC84-14B9DF6DF5A0}"/>
                    </a:ext>
                  </a:extLst>
                </p:cNvPr>
                <p:cNvSpPr/>
                <p:nvPr/>
              </p:nvSpPr>
              <p:spPr>
                <a:xfrm>
                  <a:off x="472293"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89" name="Oval 188">
                  <a:extLst>
                    <a:ext uri="{FF2B5EF4-FFF2-40B4-BE49-F238E27FC236}">
                      <a16:creationId xmlns:a16="http://schemas.microsoft.com/office/drawing/2014/main" id="{8098446F-75C7-41E7-B024-C5616D892B4C}"/>
                    </a:ext>
                  </a:extLst>
                </p:cNvPr>
                <p:cNvSpPr/>
                <p:nvPr/>
              </p:nvSpPr>
              <p:spPr>
                <a:xfrm>
                  <a:off x="623889"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0" name="Oval 189">
                  <a:extLst>
                    <a:ext uri="{FF2B5EF4-FFF2-40B4-BE49-F238E27FC236}">
                      <a16:creationId xmlns:a16="http://schemas.microsoft.com/office/drawing/2014/main" id="{7136158C-5943-40A9-86DA-ED2DC5DED05E}"/>
                    </a:ext>
                  </a:extLst>
                </p:cNvPr>
                <p:cNvSpPr/>
                <p:nvPr/>
              </p:nvSpPr>
              <p:spPr>
                <a:xfrm>
                  <a:off x="775485"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1" name="Oval 190">
                  <a:extLst>
                    <a:ext uri="{FF2B5EF4-FFF2-40B4-BE49-F238E27FC236}">
                      <a16:creationId xmlns:a16="http://schemas.microsoft.com/office/drawing/2014/main" id="{E0F9201E-6136-4DDF-84F5-D63E820BD4D0}"/>
                    </a:ext>
                  </a:extLst>
                </p:cNvPr>
                <p:cNvSpPr/>
                <p:nvPr/>
              </p:nvSpPr>
              <p:spPr>
                <a:xfrm>
                  <a:off x="244899"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2" name="Oval 191">
                  <a:extLst>
                    <a:ext uri="{FF2B5EF4-FFF2-40B4-BE49-F238E27FC236}">
                      <a16:creationId xmlns:a16="http://schemas.microsoft.com/office/drawing/2014/main" id="{8DFF3896-C458-4D9A-8ED5-F4EA4736A318}"/>
                    </a:ext>
                  </a:extLst>
                </p:cNvPr>
                <p:cNvSpPr/>
                <p:nvPr/>
              </p:nvSpPr>
              <p:spPr>
                <a:xfrm>
                  <a:off x="396495"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3" name="Oval 192">
                  <a:extLst>
                    <a:ext uri="{FF2B5EF4-FFF2-40B4-BE49-F238E27FC236}">
                      <a16:creationId xmlns:a16="http://schemas.microsoft.com/office/drawing/2014/main" id="{EA113D21-DA84-4244-B211-8C18C414E242}"/>
                    </a:ext>
                  </a:extLst>
                </p:cNvPr>
                <p:cNvSpPr/>
                <p:nvPr/>
              </p:nvSpPr>
              <p:spPr>
                <a:xfrm>
                  <a:off x="548091"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4" name="Oval 193">
                  <a:extLst>
                    <a:ext uri="{FF2B5EF4-FFF2-40B4-BE49-F238E27FC236}">
                      <a16:creationId xmlns:a16="http://schemas.microsoft.com/office/drawing/2014/main" id="{4E6A18A4-2642-406E-AC26-1BC30390E183}"/>
                    </a:ext>
                  </a:extLst>
                </p:cNvPr>
                <p:cNvSpPr/>
                <p:nvPr/>
              </p:nvSpPr>
              <p:spPr>
                <a:xfrm>
                  <a:off x="69968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95" name="Oval 194">
                  <a:extLst>
                    <a:ext uri="{FF2B5EF4-FFF2-40B4-BE49-F238E27FC236}">
                      <a16:creationId xmlns:a16="http://schemas.microsoft.com/office/drawing/2014/main" id="{DFAA548D-E9BF-4FBD-8586-36F38894D3D7}"/>
                    </a:ext>
                  </a:extLst>
                </p:cNvPr>
                <p:cNvSpPr/>
                <p:nvPr/>
              </p:nvSpPr>
              <p:spPr>
                <a:xfrm>
                  <a:off x="85128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nvGrpSpPr>
              <p:cNvPr id="164" name="Group 163">
                <a:extLst>
                  <a:ext uri="{FF2B5EF4-FFF2-40B4-BE49-F238E27FC236}">
                    <a16:creationId xmlns:a16="http://schemas.microsoft.com/office/drawing/2014/main" id="{1B89E46A-7471-4CA0-9F70-DC4A10591530}"/>
                  </a:ext>
                </a:extLst>
              </p:cNvPr>
              <p:cNvGrpSpPr/>
              <p:nvPr/>
            </p:nvGrpSpPr>
            <p:grpSpPr>
              <a:xfrm>
                <a:off x="156370" y="2492375"/>
                <a:ext cx="718186" cy="36000"/>
                <a:chOff x="169101" y="2055039"/>
                <a:chExt cx="718186" cy="36000"/>
              </a:xfrm>
            </p:grpSpPr>
            <p:sp>
              <p:nvSpPr>
                <p:cNvPr id="176" name="Oval 175">
                  <a:extLst>
                    <a:ext uri="{FF2B5EF4-FFF2-40B4-BE49-F238E27FC236}">
                      <a16:creationId xmlns:a16="http://schemas.microsoft.com/office/drawing/2014/main" id="{73623875-ECA9-45C1-87AE-0CEDBC8735E9}"/>
                    </a:ext>
                  </a:extLst>
                </p:cNvPr>
                <p:cNvSpPr/>
                <p:nvPr/>
              </p:nvSpPr>
              <p:spPr>
                <a:xfrm>
                  <a:off x="169101"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7" name="Oval 176">
                  <a:extLst>
                    <a:ext uri="{FF2B5EF4-FFF2-40B4-BE49-F238E27FC236}">
                      <a16:creationId xmlns:a16="http://schemas.microsoft.com/office/drawing/2014/main" id="{65799BDD-CC4B-4ECC-92AE-3B08B8506087}"/>
                    </a:ext>
                  </a:extLst>
                </p:cNvPr>
                <p:cNvSpPr/>
                <p:nvPr/>
              </p:nvSpPr>
              <p:spPr>
                <a:xfrm>
                  <a:off x="320697"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8" name="Oval 177">
                  <a:extLst>
                    <a:ext uri="{FF2B5EF4-FFF2-40B4-BE49-F238E27FC236}">
                      <a16:creationId xmlns:a16="http://schemas.microsoft.com/office/drawing/2014/main" id="{A9152AE6-1181-4C3D-97C3-F1BF558B2113}"/>
                    </a:ext>
                  </a:extLst>
                </p:cNvPr>
                <p:cNvSpPr/>
                <p:nvPr/>
              </p:nvSpPr>
              <p:spPr>
                <a:xfrm>
                  <a:off x="472293"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9" name="Oval 178">
                  <a:extLst>
                    <a:ext uri="{FF2B5EF4-FFF2-40B4-BE49-F238E27FC236}">
                      <a16:creationId xmlns:a16="http://schemas.microsoft.com/office/drawing/2014/main" id="{E76FFF66-9699-41CF-AF38-34A5C35BA99B}"/>
                    </a:ext>
                  </a:extLst>
                </p:cNvPr>
                <p:cNvSpPr/>
                <p:nvPr/>
              </p:nvSpPr>
              <p:spPr>
                <a:xfrm>
                  <a:off x="623889"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80" name="Oval 179">
                  <a:extLst>
                    <a:ext uri="{FF2B5EF4-FFF2-40B4-BE49-F238E27FC236}">
                      <a16:creationId xmlns:a16="http://schemas.microsoft.com/office/drawing/2014/main" id="{C26582DE-F691-4C2F-B29E-06282CDA70E6}"/>
                    </a:ext>
                  </a:extLst>
                </p:cNvPr>
                <p:cNvSpPr/>
                <p:nvPr/>
              </p:nvSpPr>
              <p:spPr>
                <a:xfrm>
                  <a:off x="775485" y="2055039"/>
                  <a:ext cx="36000" cy="36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5B9BD5">
                        <a:lumMod val="60000"/>
                        <a:lumOff val="40000"/>
                      </a:srgbClr>
                    </a:solidFill>
                    <a:latin typeface="Calibri" panose="020F0502020204030204"/>
                  </a:endParaRPr>
                </a:p>
              </p:txBody>
            </p:sp>
            <p:sp>
              <p:nvSpPr>
                <p:cNvPr id="181" name="Oval 180">
                  <a:extLst>
                    <a:ext uri="{FF2B5EF4-FFF2-40B4-BE49-F238E27FC236}">
                      <a16:creationId xmlns:a16="http://schemas.microsoft.com/office/drawing/2014/main" id="{96CD20CD-1CA3-4D2A-9E25-7EB688364967}"/>
                    </a:ext>
                  </a:extLst>
                </p:cNvPr>
                <p:cNvSpPr/>
                <p:nvPr/>
              </p:nvSpPr>
              <p:spPr>
                <a:xfrm>
                  <a:off x="244899"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82" name="Oval 181">
                  <a:extLst>
                    <a:ext uri="{FF2B5EF4-FFF2-40B4-BE49-F238E27FC236}">
                      <a16:creationId xmlns:a16="http://schemas.microsoft.com/office/drawing/2014/main" id="{1C9BF00C-964B-40DA-A239-FEA192609A26}"/>
                    </a:ext>
                  </a:extLst>
                </p:cNvPr>
                <p:cNvSpPr/>
                <p:nvPr/>
              </p:nvSpPr>
              <p:spPr>
                <a:xfrm>
                  <a:off x="396495"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83" name="Oval 182">
                  <a:extLst>
                    <a:ext uri="{FF2B5EF4-FFF2-40B4-BE49-F238E27FC236}">
                      <a16:creationId xmlns:a16="http://schemas.microsoft.com/office/drawing/2014/main" id="{9A05AD48-4A6F-4734-905C-337A4C0E3160}"/>
                    </a:ext>
                  </a:extLst>
                </p:cNvPr>
                <p:cNvSpPr/>
                <p:nvPr/>
              </p:nvSpPr>
              <p:spPr>
                <a:xfrm>
                  <a:off x="548091" y="2055039"/>
                  <a:ext cx="36000" cy="3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84" name="Oval 183">
                  <a:extLst>
                    <a:ext uri="{FF2B5EF4-FFF2-40B4-BE49-F238E27FC236}">
                      <a16:creationId xmlns:a16="http://schemas.microsoft.com/office/drawing/2014/main" id="{2BAF6EB3-3F97-4D67-914C-04182D00A728}"/>
                    </a:ext>
                  </a:extLst>
                </p:cNvPr>
                <p:cNvSpPr/>
                <p:nvPr/>
              </p:nvSpPr>
              <p:spPr>
                <a:xfrm>
                  <a:off x="699687" y="2055039"/>
                  <a:ext cx="36000" cy="36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5B9BD5">
                        <a:lumMod val="60000"/>
                        <a:lumOff val="40000"/>
                      </a:srgbClr>
                    </a:solidFill>
                    <a:latin typeface="Calibri" panose="020F0502020204030204"/>
                  </a:endParaRPr>
                </a:p>
              </p:txBody>
            </p:sp>
            <p:sp>
              <p:nvSpPr>
                <p:cNvPr id="185" name="Oval 184">
                  <a:extLst>
                    <a:ext uri="{FF2B5EF4-FFF2-40B4-BE49-F238E27FC236}">
                      <a16:creationId xmlns:a16="http://schemas.microsoft.com/office/drawing/2014/main" id="{2539F0DA-1FD0-4FA4-BA02-8FC9BC5CDFF8}"/>
                    </a:ext>
                  </a:extLst>
                </p:cNvPr>
                <p:cNvSpPr/>
                <p:nvPr/>
              </p:nvSpPr>
              <p:spPr>
                <a:xfrm>
                  <a:off x="851287" y="2055039"/>
                  <a:ext cx="36000" cy="36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5B9BD5">
                        <a:lumMod val="60000"/>
                        <a:lumOff val="40000"/>
                      </a:srgbClr>
                    </a:solidFill>
                    <a:latin typeface="Calibri" panose="020F0502020204030204"/>
                  </a:endParaRPr>
                </a:p>
              </p:txBody>
            </p:sp>
          </p:grpSp>
          <p:grpSp>
            <p:nvGrpSpPr>
              <p:cNvPr id="165" name="Group 164">
                <a:extLst>
                  <a:ext uri="{FF2B5EF4-FFF2-40B4-BE49-F238E27FC236}">
                    <a16:creationId xmlns:a16="http://schemas.microsoft.com/office/drawing/2014/main" id="{8E6AD062-E7C6-4651-8FAF-E7704338D699}"/>
                  </a:ext>
                </a:extLst>
              </p:cNvPr>
              <p:cNvGrpSpPr/>
              <p:nvPr/>
            </p:nvGrpSpPr>
            <p:grpSpPr>
              <a:xfrm>
                <a:off x="156370" y="2547043"/>
                <a:ext cx="718186" cy="36000"/>
                <a:chOff x="169101" y="2055039"/>
                <a:chExt cx="718186" cy="36000"/>
              </a:xfrm>
            </p:grpSpPr>
            <p:sp>
              <p:nvSpPr>
                <p:cNvPr id="166" name="Oval 165">
                  <a:extLst>
                    <a:ext uri="{FF2B5EF4-FFF2-40B4-BE49-F238E27FC236}">
                      <a16:creationId xmlns:a16="http://schemas.microsoft.com/office/drawing/2014/main" id="{16F45632-94EE-4D98-9DCE-848A7566A362}"/>
                    </a:ext>
                  </a:extLst>
                </p:cNvPr>
                <p:cNvSpPr/>
                <p:nvPr/>
              </p:nvSpPr>
              <p:spPr>
                <a:xfrm>
                  <a:off x="169101" y="2055039"/>
                  <a:ext cx="36000" cy="36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5B9BD5">
                        <a:lumMod val="60000"/>
                        <a:lumOff val="40000"/>
                      </a:srgbClr>
                    </a:solidFill>
                    <a:latin typeface="Calibri" panose="020F0502020204030204"/>
                  </a:endParaRPr>
                </a:p>
              </p:txBody>
            </p:sp>
            <p:sp>
              <p:nvSpPr>
                <p:cNvPr id="167" name="Oval 166">
                  <a:extLst>
                    <a:ext uri="{FF2B5EF4-FFF2-40B4-BE49-F238E27FC236}">
                      <a16:creationId xmlns:a16="http://schemas.microsoft.com/office/drawing/2014/main" id="{1D3391D9-3F49-40EC-AB9A-C386710CC9B4}"/>
                    </a:ext>
                  </a:extLst>
                </p:cNvPr>
                <p:cNvSpPr/>
                <p:nvPr/>
              </p:nvSpPr>
              <p:spPr>
                <a:xfrm>
                  <a:off x="320697" y="2055039"/>
                  <a:ext cx="36000" cy="36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5B9BD5">
                        <a:lumMod val="60000"/>
                        <a:lumOff val="40000"/>
                      </a:srgbClr>
                    </a:solidFill>
                    <a:latin typeface="Calibri" panose="020F0502020204030204"/>
                  </a:endParaRPr>
                </a:p>
              </p:txBody>
            </p:sp>
            <p:sp>
              <p:nvSpPr>
                <p:cNvPr id="168" name="Oval 167">
                  <a:extLst>
                    <a:ext uri="{FF2B5EF4-FFF2-40B4-BE49-F238E27FC236}">
                      <a16:creationId xmlns:a16="http://schemas.microsoft.com/office/drawing/2014/main" id="{DFF224A0-FC66-46A9-BDCD-9F4EC9F50DE0}"/>
                    </a:ext>
                  </a:extLst>
                </p:cNvPr>
                <p:cNvSpPr/>
                <p:nvPr/>
              </p:nvSpPr>
              <p:spPr>
                <a:xfrm>
                  <a:off x="472293" y="2055039"/>
                  <a:ext cx="36000" cy="36000"/>
                </a:xfrm>
                <a:prstGeom prst="ellipse">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69" name="Oval 168">
                  <a:extLst>
                    <a:ext uri="{FF2B5EF4-FFF2-40B4-BE49-F238E27FC236}">
                      <a16:creationId xmlns:a16="http://schemas.microsoft.com/office/drawing/2014/main" id="{15B0A7E2-9615-40E5-9986-1E9B4FF576DE}"/>
                    </a:ext>
                  </a:extLst>
                </p:cNvPr>
                <p:cNvSpPr/>
                <p:nvPr/>
              </p:nvSpPr>
              <p:spPr>
                <a:xfrm>
                  <a:off x="623889" y="2055039"/>
                  <a:ext cx="36000" cy="36000"/>
                </a:xfrm>
                <a:prstGeom prst="ellipse">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0" name="Oval 169">
                  <a:extLst>
                    <a:ext uri="{FF2B5EF4-FFF2-40B4-BE49-F238E27FC236}">
                      <a16:creationId xmlns:a16="http://schemas.microsoft.com/office/drawing/2014/main" id="{C678819A-5CB9-47B3-931E-D5828946ABF5}"/>
                    </a:ext>
                  </a:extLst>
                </p:cNvPr>
                <p:cNvSpPr/>
                <p:nvPr/>
              </p:nvSpPr>
              <p:spPr>
                <a:xfrm>
                  <a:off x="775485" y="2055039"/>
                  <a:ext cx="36000" cy="36000"/>
                </a:xfrm>
                <a:prstGeom prst="ellipse">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1" name="Oval 170">
                  <a:extLst>
                    <a:ext uri="{FF2B5EF4-FFF2-40B4-BE49-F238E27FC236}">
                      <a16:creationId xmlns:a16="http://schemas.microsoft.com/office/drawing/2014/main" id="{BBF73ACF-0B4C-4FF8-ADD0-0D5D880C2EDD}"/>
                    </a:ext>
                  </a:extLst>
                </p:cNvPr>
                <p:cNvSpPr/>
                <p:nvPr/>
              </p:nvSpPr>
              <p:spPr>
                <a:xfrm>
                  <a:off x="244899" y="2055039"/>
                  <a:ext cx="36000" cy="36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5B9BD5">
                        <a:lumMod val="60000"/>
                        <a:lumOff val="40000"/>
                      </a:srgbClr>
                    </a:solidFill>
                    <a:latin typeface="Calibri" panose="020F0502020204030204"/>
                  </a:endParaRPr>
                </a:p>
              </p:txBody>
            </p:sp>
            <p:sp>
              <p:nvSpPr>
                <p:cNvPr id="172" name="Oval 171">
                  <a:extLst>
                    <a:ext uri="{FF2B5EF4-FFF2-40B4-BE49-F238E27FC236}">
                      <a16:creationId xmlns:a16="http://schemas.microsoft.com/office/drawing/2014/main" id="{E44DABF5-C11F-4DEB-A5BF-B160D485B004}"/>
                    </a:ext>
                  </a:extLst>
                </p:cNvPr>
                <p:cNvSpPr/>
                <p:nvPr/>
              </p:nvSpPr>
              <p:spPr>
                <a:xfrm>
                  <a:off x="396495" y="2055039"/>
                  <a:ext cx="36000" cy="36000"/>
                </a:xfrm>
                <a:prstGeom prst="ellipse">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3" name="Oval 172">
                  <a:extLst>
                    <a:ext uri="{FF2B5EF4-FFF2-40B4-BE49-F238E27FC236}">
                      <a16:creationId xmlns:a16="http://schemas.microsoft.com/office/drawing/2014/main" id="{0E049DF9-7B5A-4C00-AF21-3BB042756681}"/>
                    </a:ext>
                  </a:extLst>
                </p:cNvPr>
                <p:cNvSpPr/>
                <p:nvPr/>
              </p:nvSpPr>
              <p:spPr>
                <a:xfrm>
                  <a:off x="548091" y="2055039"/>
                  <a:ext cx="36000" cy="36000"/>
                </a:xfrm>
                <a:prstGeom prst="ellipse">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4" name="Oval 173">
                  <a:extLst>
                    <a:ext uri="{FF2B5EF4-FFF2-40B4-BE49-F238E27FC236}">
                      <a16:creationId xmlns:a16="http://schemas.microsoft.com/office/drawing/2014/main" id="{F022837D-5638-46E9-81A5-EC51231648FC}"/>
                    </a:ext>
                  </a:extLst>
                </p:cNvPr>
                <p:cNvSpPr/>
                <p:nvPr/>
              </p:nvSpPr>
              <p:spPr>
                <a:xfrm>
                  <a:off x="699687" y="2055039"/>
                  <a:ext cx="36000" cy="36000"/>
                </a:xfrm>
                <a:prstGeom prst="ellipse">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175" name="Oval 174">
                  <a:extLst>
                    <a:ext uri="{FF2B5EF4-FFF2-40B4-BE49-F238E27FC236}">
                      <a16:creationId xmlns:a16="http://schemas.microsoft.com/office/drawing/2014/main" id="{170BB2F1-7825-444D-83E4-617A7A4BDBDE}"/>
                    </a:ext>
                  </a:extLst>
                </p:cNvPr>
                <p:cNvSpPr/>
                <p:nvPr/>
              </p:nvSpPr>
              <p:spPr>
                <a:xfrm>
                  <a:off x="851287" y="2055039"/>
                  <a:ext cx="36000" cy="36000"/>
                </a:xfrm>
                <a:prstGeom prst="ellipse">
                  <a:avLst/>
                </a:prstGeom>
                <a:solidFill>
                  <a:srgbClr val="00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grpSp>
        <p:grpSp>
          <p:nvGrpSpPr>
            <p:cNvPr id="152" name="Group 151">
              <a:extLst>
                <a:ext uri="{FF2B5EF4-FFF2-40B4-BE49-F238E27FC236}">
                  <a16:creationId xmlns:a16="http://schemas.microsoft.com/office/drawing/2014/main" id="{68348CD0-7AE5-49E8-AA5A-02840CB0B458}"/>
                </a:ext>
              </a:extLst>
            </p:cNvPr>
            <p:cNvGrpSpPr/>
            <p:nvPr/>
          </p:nvGrpSpPr>
          <p:grpSpPr>
            <a:xfrm>
              <a:off x="5578736" y="3975655"/>
              <a:ext cx="1209416" cy="1169551"/>
              <a:chOff x="2375131" y="1938751"/>
              <a:chExt cx="1488512" cy="1439448"/>
            </a:xfrm>
          </p:grpSpPr>
          <p:sp>
            <p:nvSpPr>
              <p:cNvPr id="154" name="TextBox 153">
                <a:extLst>
                  <a:ext uri="{FF2B5EF4-FFF2-40B4-BE49-F238E27FC236}">
                    <a16:creationId xmlns:a16="http://schemas.microsoft.com/office/drawing/2014/main" id="{E82F667A-0332-4600-A056-A44C33CA7A04}"/>
                  </a:ext>
                </a:extLst>
              </p:cNvPr>
              <p:cNvSpPr txBox="1"/>
              <p:nvPr/>
            </p:nvSpPr>
            <p:spPr>
              <a:xfrm>
                <a:off x="2375131" y="1938751"/>
                <a:ext cx="505465" cy="1439448"/>
              </a:xfrm>
              <a:prstGeom prst="rect">
                <a:avLst/>
              </a:prstGeom>
              <a:noFill/>
            </p:spPr>
            <p:txBody>
              <a:bodyPr wrap="none" rtlCol="0">
                <a:spAutoFit/>
              </a:bodyPr>
              <a:lstStyle/>
              <a:p>
                <a:pPr algn="r" defTabSz="371475">
                  <a:defRPr/>
                </a:pPr>
                <a:r>
                  <a:rPr lang="en-GB" sz="1000" b="1">
                    <a:solidFill>
                      <a:srgbClr val="77B800"/>
                    </a:solidFill>
                    <a:latin typeface="Agency FB" panose="020B0503020202020204" pitchFamily="34" charset="0"/>
                  </a:rPr>
                  <a:t>32 %</a:t>
                </a:r>
              </a:p>
              <a:p>
                <a:pPr algn="r" defTabSz="371475">
                  <a:defRPr/>
                </a:pPr>
                <a:r>
                  <a:rPr lang="en-GB" sz="1000" b="1">
                    <a:solidFill>
                      <a:srgbClr val="FF8A03"/>
                    </a:solidFill>
                    <a:latin typeface="Agency FB" panose="020B0503020202020204" pitchFamily="34" charset="0"/>
                  </a:rPr>
                  <a:t>15 %</a:t>
                </a:r>
              </a:p>
              <a:p>
                <a:pPr algn="r" defTabSz="371475">
                  <a:defRPr/>
                </a:pPr>
                <a:r>
                  <a:rPr lang="en-GB" sz="1000" b="1">
                    <a:solidFill>
                      <a:srgbClr val="2E75B6"/>
                    </a:solidFill>
                    <a:latin typeface="Agency FB" panose="020B0503020202020204" pitchFamily="34" charset="0"/>
                  </a:rPr>
                  <a:t>3 %</a:t>
                </a:r>
              </a:p>
              <a:p>
                <a:pPr algn="r" defTabSz="371475">
                  <a:defRPr/>
                </a:pPr>
                <a:r>
                  <a:rPr lang="en-GB" sz="1000" b="1">
                    <a:solidFill>
                      <a:srgbClr val="FFB60F"/>
                    </a:solidFill>
                    <a:latin typeface="Agency FB" panose="020B0503020202020204" pitchFamily="34" charset="0"/>
                  </a:rPr>
                  <a:t>9 %</a:t>
                </a:r>
              </a:p>
              <a:p>
                <a:pPr algn="r" defTabSz="371475">
                  <a:defRPr/>
                </a:pPr>
                <a:r>
                  <a:rPr lang="en-GB" sz="1000" b="1">
                    <a:solidFill>
                      <a:srgbClr val="C00000"/>
                    </a:solidFill>
                    <a:latin typeface="Agency FB" panose="020B0503020202020204" pitchFamily="34" charset="0"/>
                  </a:rPr>
                  <a:t>28 %</a:t>
                </a:r>
              </a:p>
              <a:p>
                <a:pPr algn="r" defTabSz="371475">
                  <a:defRPr/>
                </a:pPr>
                <a:r>
                  <a:rPr lang="en-GB" sz="1000" b="1">
                    <a:solidFill>
                      <a:srgbClr val="5B9BD5">
                        <a:lumMod val="60000"/>
                        <a:lumOff val="40000"/>
                      </a:srgbClr>
                    </a:solidFill>
                    <a:latin typeface="Agency FB" panose="020B0503020202020204" pitchFamily="34" charset="0"/>
                  </a:rPr>
                  <a:t>6 %</a:t>
                </a:r>
              </a:p>
              <a:p>
                <a:pPr algn="r" defTabSz="371475">
                  <a:defRPr/>
                </a:pPr>
                <a:r>
                  <a:rPr lang="en-GB" sz="1000" b="1">
                    <a:solidFill>
                      <a:srgbClr val="00B1C1"/>
                    </a:solidFill>
                    <a:latin typeface="Agency FB" panose="020B0503020202020204" pitchFamily="34" charset="0"/>
                  </a:rPr>
                  <a:t>7 %</a:t>
                </a:r>
                <a:endParaRPr lang="en-GB" sz="1000">
                  <a:solidFill>
                    <a:srgbClr val="00B1C1"/>
                  </a:solidFill>
                  <a:latin typeface="Agency FB" panose="020B0503020202020204" pitchFamily="34" charset="0"/>
                </a:endParaRPr>
              </a:p>
            </p:txBody>
          </p:sp>
          <p:sp>
            <p:nvSpPr>
              <p:cNvPr id="155" name="TextBox 154">
                <a:extLst>
                  <a:ext uri="{FF2B5EF4-FFF2-40B4-BE49-F238E27FC236}">
                    <a16:creationId xmlns:a16="http://schemas.microsoft.com/office/drawing/2014/main" id="{CFF1FD93-B52D-4760-B214-CE469C7B4143}"/>
                  </a:ext>
                </a:extLst>
              </p:cNvPr>
              <p:cNvSpPr txBox="1"/>
              <p:nvPr/>
            </p:nvSpPr>
            <p:spPr>
              <a:xfrm>
                <a:off x="2789975" y="1938751"/>
                <a:ext cx="1073668" cy="1439448"/>
              </a:xfrm>
              <a:prstGeom prst="rect">
                <a:avLst/>
              </a:prstGeom>
              <a:noFill/>
            </p:spPr>
            <p:txBody>
              <a:bodyPr wrap="none" rtlCol="0">
                <a:spAutoFit/>
              </a:bodyPr>
              <a:lstStyle/>
              <a:p>
                <a:pPr defTabSz="371475">
                  <a:defRPr/>
                </a:pPr>
                <a:r>
                  <a:rPr lang="en-GB" sz="1000">
                    <a:solidFill>
                      <a:prstClr val="white"/>
                    </a:solidFill>
                    <a:latin typeface="Agency FB" panose="020B0503020202020204" pitchFamily="34" charset="0"/>
                  </a:rPr>
                  <a:t>Asian</a:t>
                </a:r>
              </a:p>
              <a:p>
                <a:pPr defTabSz="371475">
                  <a:defRPr/>
                </a:pPr>
                <a:r>
                  <a:rPr lang="en-GB" sz="1000">
                    <a:solidFill>
                      <a:prstClr val="white"/>
                    </a:solidFill>
                    <a:latin typeface="Agency FB" panose="020B0503020202020204" pitchFamily="34" charset="0"/>
                  </a:rPr>
                  <a:t>Black</a:t>
                </a:r>
              </a:p>
              <a:p>
                <a:pPr defTabSz="371475">
                  <a:defRPr/>
                </a:pPr>
                <a:r>
                  <a:rPr lang="en-GB" sz="1000">
                    <a:solidFill>
                      <a:prstClr val="white"/>
                    </a:solidFill>
                    <a:latin typeface="Agency FB" panose="020B0503020202020204" pitchFamily="34" charset="0"/>
                  </a:rPr>
                  <a:t>Middle Eastern</a:t>
                </a:r>
              </a:p>
              <a:p>
                <a:pPr defTabSz="371475">
                  <a:defRPr/>
                </a:pPr>
                <a:r>
                  <a:rPr lang="en-GB" sz="1000">
                    <a:solidFill>
                      <a:prstClr val="white"/>
                    </a:solidFill>
                    <a:latin typeface="Agency FB" panose="020B0503020202020204" pitchFamily="34" charset="0"/>
                  </a:rPr>
                  <a:t>Mixed</a:t>
                </a:r>
              </a:p>
              <a:p>
                <a:pPr defTabSz="371475">
                  <a:defRPr/>
                </a:pPr>
                <a:r>
                  <a:rPr lang="en-GB" sz="1000">
                    <a:solidFill>
                      <a:prstClr val="white"/>
                    </a:solidFill>
                    <a:latin typeface="Agency FB" panose="020B0503020202020204" pitchFamily="34" charset="0"/>
                  </a:rPr>
                  <a:t>White</a:t>
                </a:r>
              </a:p>
              <a:p>
                <a:pPr defTabSz="371475">
                  <a:defRPr/>
                </a:pPr>
                <a:r>
                  <a:rPr lang="en-GB" sz="1000">
                    <a:solidFill>
                      <a:prstClr val="white"/>
                    </a:solidFill>
                    <a:latin typeface="Agency FB" panose="020B0503020202020204" pitchFamily="34" charset="0"/>
                  </a:rPr>
                  <a:t>Other</a:t>
                </a:r>
              </a:p>
              <a:p>
                <a:pPr defTabSz="371475">
                  <a:defRPr/>
                </a:pPr>
                <a:r>
                  <a:rPr lang="en-GB" sz="1000">
                    <a:solidFill>
                      <a:prstClr val="white"/>
                    </a:solidFill>
                    <a:latin typeface="Agency FB" panose="020B0503020202020204" pitchFamily="34" charset="0"/>
                  </a:rPr>
                  <a:t>Prefer not to say</a:t>
                </a:r>
              </a:p>
            </p:txBody>
          </p:sp>
        </p:grpSp>
        <p:sp>
          <p:nvSpPr>
            <p:cNvPr id="153" name="TextBox 152">
              <a:extLst>
                <a:ext uri="{FF2B5EF4-FFF2-40B4-BE49-F238E27FC236}">
                  <a16:creationId xmlns:a16="http://schemas.microsoft.com/office/drawing/2014/main" id="{88CF81CD-54DF-4E58-932A-FF9BB0C2FC76}"/>
                </a:ext>
              </a:extLst>
            </p:cNvPr>
            <p:cNvSpPr txBox="1"/>
            <p:nvPr/>
          </p:nvSpPr>
          <p:spPr>
            <a:xfrm>
              <a:off x="3862286" y="3592529"/>
              <a:ext cx="716863" cy="276999"/>
            </a:xfrm>
            <a:prstGeom prst="rect">
              <a:avLst/>
            </a:prstGeom>
            <a:noFill/>
          </p:spPr>
          <p:txBody>
            <a:bodyPr wrap="none" rtlCol="0">
              <a:spAutoFit/>
            </a:bodyPr>
            <a:lstStyle/>
            <a:p>
              <a:pPr defTabSz="371475">
                <a:defRPr/>
              </a:pPr>
              <a:r>
                <a:rPr lang="en-GB" sz="1200" b="1">
                  <a:solidFill>
                    <a:prstClr val="white"/>
                  </a:solidFill>
                  <a:latin typeface="Agency FB" panose="020B0503020202020204" pitchFamily="34" charset="0"/>
                </a:rPr>
                <a:t>ETHNICITY</a:t>
              </a:r>
              <a:endParaRPr lang="en-GB" sz="1200">
                <a:solidFill>
                  <a:prstClr val="white"/>
                </a:solidFill>
                <a:latin typeface="Agency FB" panose="020B0503020202020204" pitchFamily="34" charset="0"/>
              </a:endParaRPr>
            </a:p>
          </p:txBody>
        </p:sp>
      </p:grpSp>
      <p:grpSp>
        <p:nvGrpSpPr>
          <p:cNvPr id="1032" name="Group 1031">
            <a:extLst>
              <a:ext uri="{FF2B5EF4-FFF2-40B4-BE49-F238E27FC236}">
                <a16:creationId xmlns:a16="http://schemas.microsoft.com/office/drawing/2014/main" id="{27E769A1-F9D7-4882-83CD-E2BB80D4E4EC}"/>
              </a:ext>
            </a:extLst>
          </p:cNvPr>
          <p:cNvGrpSpPr/>
          <p:nvPr/>
        </p:nvGrpSpPr>
        <p:grpSpPr>
          <a:xfrm>
            <a:off x="7722870" y="4817704"/>
            <a:ext cx="1830747" cy="1175462"/>
            <a:chOff x="4462073" y="5224844"/>
            <a:chExt cx="2253227" cy="1446721"/>
          </a:xfrm>
        </p:grpSpPr>
        <p:sp>
          <p:nvSpPr>
            <p:cNvPr id="1030" name="Rectangle: Single Corner Snipped 1029">
              <a:extLst>
                <a:ext uri="{FF2B5EF4-FFF2-40B4-BE49-F238E27FC236}">
                  <a16:creationId xmlns:a16="http://schemas.microsoft.com/office/drawing/2014/main" id="{D3AEA4C3-CCE2-4D43-BCB7-09BF98E8675D}"/>
                </a:ext>
              </a:extLst>
            </p:cNvPr>
            <p:cNvSpPr/>
            <p:nvPr/>
          </p:nvSpPr>
          <p:spPr>
            <a:xfrm>
              <a:off x="4462073" y="5563874"/>
              <a:ext cx="2002471" cy="1107691"/>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1031" name="Group 1030">
              <a:extLst>
                <a:ext uri="{FF2B5EF4-FFF2-40B4-BE49-F238E27FC236}">
                  <a16:creationId xmlns:a16="http://schemas.microsoft.com/office/drawing/2014/main" id="{12CF3863-1DE3-4F27-9C3E-00092A3800CC}"/>
                </a:ext>
              </a:extLst>
            </p:cNvPr>
            <p:cNvGrpSpPr/>
            <p:nvPr/>
          </p:nvGrpSpPr>
          <p:grpSpPr>
            <a:xfrm>
              <a:off x="4526957" y="5224844"/>
              <a:ext cx="2188343" cy="1381780"/>
              <a:chOff x="4526957" y="5224844"/>
              <a:chExt cx="2188343" cy="1381780"/>
            </a:xfrm>
          </p:grpSpPr>
          <p:pic>
            <p:nvPicPr>
              <p:cNvPr id="8" name="Graphic 7" descr="Person in wheelchair outline">
                <a:extLst>
                  <a:ext uri="{FF2B5EF4-FFF2-40B4-BE49-F238E27FC236}">
                    <a16:creationId xmlns:a16="http://schemas.microsoft.com/office/drawing/2014/main" id="{BAC5825A-6C5A-4E4D-BE13-9BABF9F139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42007" y="5224844"/>
                <a:ext cx="473293" cy="473293"/>
              </a:xfrm>
              <a:prstGeom prst="rect">
                <a:avLst/>
              </a:prstGeom>
            </p:spPr>
          </p:pic>
          <p:sp>
            <p:nvSpPr>
              <p:cNvPr id="7" name="TextBox 6">
                <a:extLst>
                  <a:ext uri="{FF2B5EF4-FFF2-40B4-BE49-F238E27FC236}">
                    <a16:creationId xmlns:a16="http://schemas.microsoft.com/office/drawing/2014/main" id="{0F1E5C92-34A0-45F4-925B-E1265E248DA5}"/>
                  </a:ext>
                </a:extLst>
              </p:cNvPr>
              <p:cNvSpPr txBox="1"/>
              <p:nvPr/>
            </p:nvSpPr>
            <p:spPr>
              <a:xfrm>
                <a:off x="4526957" y="5560184"/>
                <a:ext cx="1872703" cy="1046440"/>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6%</a:t>
                </a:r>
              </a:p>
              <a:p>
                <a:pPr algn="ctr" defTabSz="371475">
                  <a:defRPr/>
                </a:pPr>
                <a:r>
                  <a:rPr lang="en-GB" sz="1000" b="1">
                    <a:solidFill>
                      <a:srgbClr val="002B45"/>
                    </a:solidFill>
                    <a:latin typeface="Agency FB" panose="020B0503020202020204" pitchFamily="34" charset="0"/>
                  </a:rPr>
                  <a:t>of those surveyed consider </a:t>
                </a:r>
              </a:p>
              <a:p>
                <a:pPr algn="ctr" defTabSz="371475">
                  <a:defRPr/>
                </a:pPr>
                <a:r>
                  <a:rPr lang="en-GB" sz="1000" b="1">
                    <a:solidFill>
                      <a:srgbClr val="002B45"/>
                    </a:solidFill>
                    <a:latin typeface="Agency FB" panose="020B0503020202020204" pitchFamily="34" charset="0"/>
                  </a:rPr>
                  <a:t>themselves to have a disability</a:t>
                </a:r>
                <a:endParaRPr lang="en-GB" sz="1000">
                  <a:solidFill>
                    <a:srgbClr val="002B45"/>
                  </a:solidFill>
                  <a:latin typeface="Agency FB" panose="020B0503020202020204" pitchFamily="34" charset="0"/>
                </a:endParaRPr>
              </a:p>
            </p:txBody>
          </p:sp>
        </p:grpSp>
      </p:grpSp>
      <p:grpSp>
        <p:nvGrpSpPr>
          <p:cNvPr id="296" name="Group 295">
            <a:extLst>
              <a:ext uri="{FF2B5EF4-FFF2-40B4-BE49-F238E27FC236}">
                <a16:creationId xmlns:a16="http://schemas.microsoft.com/office/drawing/2014/main" id="{B67170AE-F90A-44CD-888E-4CF976003945}"/>
              </a:ext>
            </a:extLst>
          </p:cNvPr>
          <p:cNvGrpSpPr/>
          <p:nvPr/>
        </p:nvGrpSpPr>
        <p:grpSpPr>
          <a:xfrm>
            <a:off x="7696899" y="3400811"/>
            <a:ext cx="1921478" cy="1216128"/>
            <a:chOff x="4462073" y="5174794"/>
            <a:chExt cx="2364896" cy="1496774"/>
          </a:xfrm>
        </p:grpSpPr>
        <p:sp>
          <p:nvSpPr>
            <p:cNvPr id="297" name="Rectangle: Single Corner Snipped 296">
              <a:extLst>
                <a:ext uri="{FF2B5EF4-FFF2-40B4-BE49-F238E27FC236}">
                  <a16:creationId xmlns:a16="http://schemas.microsoft.com/office/drawing/2014/main" id="{8A66CD24-F76A-4EED-BD93-56D0D4FD829A}"/>
                </a:ext>
              </a:extLst>
            </p:cNvPr>
            <p:cNvSpPr/>
            <p:nvPr/>
          </p:nvSpPr>
          <p:spPr>
            <a:xfrm>
              <a:off x="4462073" y="5563875"/>
              <a:ext cx="2002471" cy="1107693"/>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298" name="Group 297">
              <a:extLst>
                <a:ext uri="{FF2B5EF4-FFF2-40B4-BE49-F238E27FC236}">
                  <a16:creationId xmlns:a16="http://schemas.microsoft.com/office/drawing/2014/main" id="{109B9B36-9CB3-4230-B028-9F1F50B70DD4}"/>
                </a:ext>
              </a:extLst>
            </p:cNvPr>
            <p:cNvGrpSpPr/>
            <p:nvPr/>
          </p:nvGrpSpPr>
          <p:grpSpPr>
            <a:xfrm>
              <a:off x="4482562" y="5174794"/>
              <a:ext cx="2344407" cy="1445703"/>
              <a:chOff x="4482562" y="5174794"/>
              <a:chExt cx="2344407" cy="1445703"/>
            </a:xfrm>
          </p:grpSpPr>
          <p:pic>
            <p:nvPicPr>
              <p:cNvPr id="299" name="Graphic 298" descr="Table setting outline">
                <a:extLst>
                  <a:ext uri="{FF2B5EF4-FFF2-40B4-BE49-F238E27FC236}">
                    <a16:creationId xmlns:a16="http://schemas.microsoft.com/office/drawing/2014/main" id="{BE122AD2-9D73-4731-99CA-E0FA106B09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93567" y="5174794"/>
                <a:ext cx="533402" cy="533402"/>
              </a:xfrm>
              <a:prstGeom prst="rect">
                <a:avLst/>
              </a:prstGeom>
            </p:spPr>
          </p:pic>
          <p:sp>
            <p:nvSpPr>
              <p:cNvPr id="300" name="TextBox 299">
                <a:extLst>
                  <a:ext uri="{FF2B5EF4-FFF2-40B4-BE49-F238E27FC236}">
                    <a16:creationId xmlns:a16="http://schemas.microsoft.com/office/drawing/2014/main" id="{5CE82E0F-A38C-453B-BC4E-B4900FC50DF3}"/>
                  </a:ext>
                </a:extLst>
              </p:cNvPr>
              <p:cNvSpPr txBox="1"/>
              <p:nvPr/>
            </p:nvSpPr>
            <p:spPr>
              <a:xfrm>
                <a:off x="4482562" y="5574056"/>
                <a:ext cx="1949062" cy="1046441"/>
              </a:xfrm>
              <a:prstGeom prst="rect">
                <a:avLst/>
              </a:prstGeom>
              <a:noFill/>
            </p:spPr>
            <p:txBody>
              <a:bodyPr wrap="square" rtlCol="0">
                <a:spAutoFit/>
              </a:bodyPr>
              <a:lstStyle/>
              <a:p>
                <a:pPr algn="ctr" defTabSz="371475">
                  <a:defRPr/>
                </a:pPr>
                <a:r>
                  <a:rPr lang="en-GB" sz="2925" b="1">
                    <a:solidFill>
                      <a:srgbClr val="FF8A03"/>
                    </a:solidFill>
                    <a:latin typeface="Agency FB" panose="020B0503020202020204" pitchFamily="34" charset="0"/>
                  </a:rPr>
                  <a:t>1 in 5</a:t>
                </a:r>
              </a:p>
              <a:p>
                <a:pPr algn="ctr" defTabSz="371475">
                  <a:defRPr/>
                </a:pPr>
                <a:r>
                  <a:rPr lang="en-GB" sz="1000" b="1">
                    <a:solidFill>
                      <a:srgbClr val="002B45"/>
                    </a:solidFill>
                    <a:latin typeface="Agency FB" panose="020B0503020202020204" pitchFamily="34" charset="0"/>
                  </a:rPr>
                  <a:t>of those surveyed were entitled </a:t>
                </a:r>
              </a:p>
              <a:p>
                <a:pPr algn="ctr" defTabSz="371475">
                  <a:defRPr/>
                </a:pPr>
                <a:r>
                  <a:rPr lang="en-GB" sz="1000" b="1">
                    <a:solidFill>
                      <a:srgbClr val="002B45"/>
                    </a:solidFill>
                    <a:latin typeface="Agency FB" panose="020B0503020202020204" pitchFamily="34" charset="0"/>
                  </a:rPr>
                  <a:t>to Free School Meals</a:t>
                </a:r>
              </a:p>
            </p:txBody>
          </p:sp>
        </p:grpSp>
      </p:grpSp>
      <p:grpSp>
        <p:nvGrpSpPr>
          <p:cNvPr id="301" name="Group 300">
            <a:extLst>
              <a:ext uri="{FF2B5EF4-FFF2-40B4-BE49-F238E27FC236}">
                <a16:creationId xmlns:a16="http://schemas.microsoft.com/office/drawing/2014/main" id="{16D8E2EB-8E85-44BC-B94A-16002378D215}"/>
              </a:ext>
            </a:extLst>
          </p:cNvPr>
          <p:cNvGrpSpPr/>
          <p:nvPr/>
        </p:nvGrpSpPr>
        <p:grpSpPr>
          <a:xfrm>
            <a:off x="7642153" y="1961964"/>
            <a:ext cx="1935835" cy="1397353"/>
            <a:chOff x="4394780" y="5224418"/>
            <a:chExt cx="2382565" cy="1719818"/>
          </a:xfrm>
        </p:grpSpPr>
        <p:sp>
          <p:nvSpPr>
            <p:cNvPr id="302" name="Rectangle: Single Corner Snipped 301">
              <a:extLst>
                <a:ext uri="{FF2B5EF4-FFF2-40B4-BE49-F238E27FC236}">
                  <a16:creationId xmlns:a16="http://schemas.microsoft.com/office/drawing/2014/main" id="{2B0C2B94-1EB8-41FF-87AE-4F7BD9C59DAB}"/>
                </a:ext>
              </a:extLst>
            </p:cNvPr>
            <p:cNvSpPr/>
            <p:nvPr/>
          </p:nvSpPr>
          <p:spPr>
            <a:xfrm>
              <a:off x="4462073" y="5563875"/>
              <a:ext cx="2002471" cy="1107692"/>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303" name="Group 302">
              <a:extLst>
                <a:ext uri="{FF2B5EF4-FFF2-40B4-BE49-F238E27FC236}">
                  <a16:creationId xmlns:a16="http://schemas.microsoft.com/office/drawing/2014/main" id="{05EA0F67-521B-4DA5-B597-C5C345DD2DDA}"/>
                </a:ext>
              </a:extLst>
            </p:cNvPr>
            <p:cNvGrpSpPr/>
            <p:nvPr/>
          </p:nvGrpSpPr>
          <p:grpSpPr>
            <a:xfrm>
              <a:off x="4394780" y="5224418"/>
              <a:ext cx="2382565" cy="1719818"/>
              <a:chOff x="4394780" y="5224418"/>
              <a:chExt cx="2382565" cy="1719818"/>
            </a:xfrm>
          </p:grpSpPr>
          <p:pic>
            <p:nvPicPr>
              <p:cNvPr id="304" name="Graphic 303" descr="Books outline">
                <a:extLst>
                  <a:ext uri="{FF2B5EF4-FFF2-40B4-BE49-F238E27FC236}">
                    <a16:creationId xmlns:a16="http://schemas.microsoft.com/office/drawing/2014/main" id="{27B8C7BC-8800-4A0F-82F9-CA27824DC3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93567" y="5224418"/>
                <a:ext cx="483778" cy="483778"/>
              </a:xfrm>
              <a:prstGeom prst="rect">
                <a:avLst/>
              </a:prstGeom>
            </p:spPr>
          </p:pic>
          <p:sp>
            <p:nvSpPr>
              <p:cNvPr id="305" name="TextBox 304">
                <a:extLst>
                  <a:ext uri="{FF2B5EF4-FFF2-40B4-BE49-F238E27FC236}">
                    <a16:creationId xmlns:a16="http://schemas.microsoft.com/office/drawing/2014/main" id="{41010A7D-AD7F-4131-915B-930F42EDC450}"/>
                  </a:ext>
                </a:extLst>
              </p:cNvPr>
              <p:cNvSpPr txBox="1"/>
              <p:nvPr/>
            </p:nvSpPr>
            <p:spPr>
              <a:xfrm>
                <a:off x="4394780" y="5539039"/>
                <a:ext cx="2124799" cy="1405197"/>
              </a:xfrm>
              <a:prstGeom prst="rect">
                <a:avLst/>
              </a:prstGeom>
              <a:noFill/>
            </p:spPr>
            <p:txBody>
              <a:bodyPr wrap="square" rtlCol="0">
                <a:spAutoFit/>
              </a:bodyPr>
              <a:lstStyle/>
              <a:p>
                <a:pPr algn="ctr" defTabSz="371475">
                  <a:defRPr/>
                </a:pPr>
                <a:r>
                  <a:rPr lang="en-GB" sz="2925" b="1">
                    <a:solidFill>
                      <a:srgbClr val="FF8A03"/>
                    </a:solidFill>
                    <a:latin typeface="Agency FB" panose="020B0503020202020204" pitchFamily="34" charset="0"/>
                  </a:rPr>
                  <a:t>98%</a:t>
                </a:r>
              </a:p>
              <a:p>
                <a:pPr algn="ctr" defTabSz="371475">
                  <a:defRPr/>
                </a:pPr>
                <a:r>
                  <a:rPr lang="en-GB" sz="1000" b="1">
                    <a:solidFill>
                      <a:srgbClr val="002B45"/>
                    </a:solidFill>
                    <a:latin typeface="Agency FB" panose="020B0503020202020204" pitchFamily="34" charset="0"/>
                  </a:rPr>
                  <a:t>of those surveyed are in </a:t>
                </a:r>
              </a:p>
              <a:p>
                <a:pPr algn="ctr" defTabSz="371475">
                  <a:defRPr/>
                </a:pPr>
                <a:r>
                  <a:rPr lang="en-GB" sz="1000" b="1">
                    <a:solidFill>
                      <a:srgbClr val="002B45"/>
                    </a:solidFill>
                    <a:latin typeface="Agency FB" panose="020B0503020202020204" pitchFamily="34" charset="0"/>
                  </a:rPr>
                  <a:t>Education, Employment or Training</a:t>
                </a:r>
              </a:p>
              <a:p>
                <a:pPr algn="ctr" defTabSz="371475">
                  <a:defRPr/>
                </a:pPr>
                <a:endParaRPr lang="en-GB" sz="894" b="1">
                  <a:solidFill>
                    <a:srgbClr val="002B45"/>
                  </a:solidFill>
                  <a:latin typeface="Agency FB" panose="020B0503020202020204" pitchFamily="34" charset="0"/>
                </a:endParaRPr>
              </a:p>
              <a:p>
                <a:pPr algn="ctr" defTabSz="371475">
                  <a:defRPr/>
                </a:pPr>
                <a:r>
                  <a:rPr lang="en-GB" sz="1000" b="1">
                    <a:solidFill>
                      <a:srgbClr val="FF8A03"/>
                    </a:solidFill>
                    <a:latin typeface="Agency FB" panose="020B0503020202020204" pitchFamily="34" charset="0"/>
                  </a:rPr>
                  <a:t>92%</a:t>
                </a:r>
                <a:r>
                  <a:rPr lang="en-GB" sz="1000" b="1">
                    <a:solidFill>
                      <a:prstClr val="white"/>
                    </a:solidFill>
                    <a:latin typeface="Agency FB" panose="020B0503020202020204" pitchFamily="34" charset="0"/>
                  </a:rPr>
                  <a:t> </a:t>
                </a:r>
                <a:r>
                  <a:rPr lang="en-GB" sz="1000">
                    <a:solidFill>
                      <a:prstClr val="white"/>
                    </a:solidFill>
                    <a:latin typeface="Agency FB" panose="020B0503020202020204" pitchFamily="34" charset="0"/>
                  </a:rPr>
                  <a:t>work or study in Waltham Forest</a:t>
                </a:r>
              </a:p>
            </p:txBody>
          </p:sp>
        </p:grpSp>
      </p:grpSp>
      <p:grpSp>
        <p:nvGrpSpPr>
          <p:cNvPr id="1029" name="Group 1028">
            <a:extLst>
              <a:ext uri="{FF2B5EF4-FFF2-40B4-BE49-F238E27FC236}">
                <a16:creationId xmlns:a16="http://schemas.microsoft.com/office/drawing/2014/main" id="{434B001F-0CCF-4776-82A7-9DE4432F9B38}"/>
              </a:ext>
            </a:extLst>
          </p:cNvPr>
          <p:cNvGrpSpPr/>
          <p:nvPr/>
        </p:nvGrpSpPr>
        <p:grpSpPr>
          <a:xfrm>
            <a:off x="876503" y="3822305"/>
            <a:ext cx="2377395" cy="2645928"/>
            <a:chOff x="6991895" y="783595"/>
            <a:chExt cx="2216556" cy="2466923"/>
          </a:xfrm>
        </p:grpSpPr>
        <p:pic>
          <p:nvPicPr>
            <p:cNvPr id="1028" name="Picture 4" descr="See the source image">
              <a:extLst>
                <a:ext uri="{FF2B5EF4-FFF2-40B4-BE49-F238E27FC236}">
                  <a16:creationId xmlns:a16="http://schemas.microsoft.com/office/drawing/2014/main" id="{F9EA70B6-C5F6-4149-8ACC-4DF56C0D88BB}"/>
                </a:ext>
              </a:extLst>
            </p:cNvPr>
            <p:cNvPicPr>
              <a:picLocks noChangeAspect="1" noChangeArrowheads="1"/>
            </p:cNvPicPr>
            <p:nvPr/>
          </p:nvPicPr>
          <p:blipFill>
            <a:blip r:embed="rId8">
              <a:lum bright="70000" contrast="-70000"/>
              <a:extLst>
                <a:ext uri="{BEBA8EAE-BF5A-486C-A8C5-ECC9F3942E4B}">
                  <a14:imgProps xmlns:a14="http://schemas.microsoft.com/office/drawing/2010/main">
                    <a14:imgLayer r:embed="rId9">
                      <a14:imgEffect>
                        <a14:backgroundRemoval t="8500" b="90333" l="10000" r="90000">
                          <a14:foregroundMark x1="54000" y1="8500" x2="54000" y2="8500"/>
                          <a14:foregroundMark x1="57333" y1="90333" x2="57333" y2="90333"/>
                          <a14:foregroundMark x1="67556" y1="90333" x2="67556" y2="90333"/>
                          <a14:foregroundMark x1="77333" y1="87000" x2="77333" y2="87000"/>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155947" y="783595"/>
              <a:ext cx="1850192" cy="24669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ABFB0D3-484D-41C9-A776-344ED84D2021}"/>
                </a:ext>
              </a:extLst>
            </p:cNvPr>
            <p:cNvSpPr txBox="1"/>
            <p:nvPr/>
          </p:nvSpPr>
          <p:spPr>
            <a:xfrm>
              <a:off x="6991895" y="1644015"/>
              <a:ext cx="671354" cy="373041"/>
            </a:xfrm>
            <a:prstGeom prst="rect">
              <a:avLst/>
            </a:prstGeom>
            <a:noFill/>
          </p:spPr>
          <p:txBody>
            <a:bodyPr wrap="none" rtlCol="0">
              <a:spAutoFit/>
            </a:bodyPr>
            <a:lstStyle/>
            <a:p>
              <a:pPr algn="ctr" defTabSz="371475">
                <a:defRPr/>
              </a:pPr>
              <a:r>
                <a:rPr lang="en-GB" sz="1000" b="1">
                  <a:solidFill>
                    <a:srgbClr val="FF8A03"/>
                  </a:solidFill>
                  <a:latin typeface="Agency FB" panose="020B0503020202020204" pitchFamily="34" charset="0"/>
                </a:rPr>
                <a:t>51%</a:t>
              </a:r>
            </a:p>
            <a:p>
              <a:pPr algn="ctr" defTabSz="371475">
                <a:defRPr/>
              </a:pPr>
              <a:r>
                <a:rPr lang="en-GB" sz="1000">
                  <a:solidFill>
                    <a:srgbClr val="FF8A03"/>
                  </a:solidFill>
                  <a:latin typeface="Agency FB" panose="020B0503020202020204" pitchFamily="34" charset="0"/>
                </a:rPr>
                <a:t>Walthamstow</a:t>
              </a:r>
            </a:p>
          </p:txBody>
        </p:sp>
        <p:sp>
          <p:nvSpPr>
            <p:cNvPr id="20" name="TextBox 19">
              <a:extLst>
                <a:ext uri="{FF2B5EF4-FFF2-40B4-BE49-F238E27FC236}">
                  <a16:creationId xmlns:a16="http://schemas.microsoft.com/office/drawing/2014/main" id="{41174C27-516F-448F-8A79-27398FB2A288}"/>
                </a:ext>
              </a:extLst>
            </p:cNvPr>
            <p:cNvSpPr txBox="1"/>
            <p:nvPr/>
          </p:nvSpPr>
          <p:spPr>
            <a:xfrm>
              <a:off x="8673101" y="1134003"/>
              <a:ext cx="535350" cy="373041"/>
            </a:xfrm>
            <a:prstGeom prst="rect">
              <a:avLst/>
            </a:prstGeom>
            <a:noFill/>
          </p:spPr>
          <p:txBody>
            <a:bodyPr wrap="none" rtlCol="0">
              <a:spAutoFit/>
            </a:bodyPr>
            <a:lstStyle/>
            <a:p>
              <a:pPr algn="ctr" defTabSz="371475">
                <a:defRPr/>
              </a:pPr>
              <a:r>
                <a:rPr lang="en-GB" sz="1000" b="1">
                  <a:solidFill>
                    <a:srgbClr val="FF8A03"/>
                  </a:solidFill>
                  <a:latin typeface="Agency FB" panose="020B0503020202020204" pitchFamily="34" charset="0"/>
                </a:rPr>
                <a:t>37%</a:t>
              </a:r>
            </a:p>
            <a:p>
              <a:pPr algn="ctr" defTabSz="371475">
                <a:defRPr/>
              </a:pPr>
              <a:r>
                <a:rPr lang="en-GB" sz="1000">
                  <a:solidFill>
                    <a:srgbClr val="FF8A03"/>
                  </a:solidFill>
                  <a:latin typeface="Agency FB" panose="020B0503020202020204" pitchFamily="34" charset="0"/>
                </a:rPr>
                <a:t>Chingford</a:t>
              </a:r>
            </a:p>
          </p:txBody>
        </p:sp>
        <p:sp>
          <p:nvSpPr>
            <p:cNvPr id="21" name="TextBox 20">
              <a:extLst>
                <a:ext uri="{FF2B5EF4-FFF2-40B4-BE49-F238E27FC236}">
                  <a16:creationId xmlns:a16="http://schemas.microsoft.com/office/drawing/2014/main" id="{8E604E55-1622-4047-BBAF-7AE0F3129C30}"/>
                </a:ext>
              </a:extLst>
            </p:cNvPr>
            <p:cNvSpPr txBox="1"/>
            <p:nvPr/>
          </p:nvSpPr>
          <p:spPr>
            <a:xfrm>
              <a:off x="7548272" y="2877477"/>
              <a:ext cx="418775" cy="373041"/>
            </a:xfrm>
            <a:prstGeom prst="rect">
              <a:avLst/>
            </a:prstGeom>
            <a:noFill/>
          </p:spPr>
          <p:txBody>
            <a:bodyPr wrap="none" rtlCol="0">
              <a:spAutoFit/>
            </a:bodyPr>
            <a:lstStyle/>
            <a:p>
              <a:pPr algn="ctr" defTabSz="371475">
                <a:defRPr/>
              </a:pPr>
              <a:r>
                <a:rPr lang="en-GB" sz="1000" b="1">
                  <a:solidFill>
                    <a:srgbClr val="FF8A03"/>
                  </a:solidFill>
                  <a:latin typeface="Agency FB" panose="020B0503020202020204" pitchFamily="34" charset="0"/>
                </a:rPr>
                <a:t>8%</a:t>
              </a:r>
            </a:p>
            <a:p>
              <a:pPr algn="ctr" defTabSz="371475">
                <a:defRPr/>
              </a:pPr>
              <a:r>
                <a:rPr lang="en-GB" sz="1000">
                  <a:solidFill>
                    <a:srgbClr val="FF8A03"/>
                  </a:solidFill>
                  <a:latin typeface="Agency FB" panose="020B0503020202020204" pitchFamily="34" charset="0"/>
                </a:rPr>
                <a:t>Leyton</a:t>
              </a:r>
            </a:p>
          </p:txBody>
        </p:sp>
        <p:sp>
          <p:nvSpPr>
            <p:cNvPr id="22" name="TextBox 21">
              <a:extLst>
                <a:ext uri="{FF2B5EF4-FFF2-40B4-BE49-F238E27FC236}">
                  <a16:creationId xmlns:a16="http://schemas.microsoft.com/office/drawing/2014/main" id="{445A2152-112C-46EF-B1ED-ADD00C6039DD}"/>
                </a:ext>
              </a:extLst>
            </p:cNvPr>
            <p:cNvSpPr txBox="1"/>
            <p:nvPr/>
          </p:nvSpPr>
          <p:spPr>
            <a:xfrm>
              <a:off x="8581443" y="2184767"/>
              <a:ext cx="626517" cy="373041"/>
            </a:xfrm>
            <a:prstGeom prst="rect">
              <a:avLst/>
            </a:prstGeom>
            <a:noFill/>
          </p:spPr>
          <p:txBody>
            <a:bodyPr wrap="none" rtlCol="0">
              <a:spAutoFit/>
            </a:bodyPr>
            <a:lstStyle/>
            <a:p>
              <a:pPr algn="ctr" defTabSz="371475">
                <a:defRPr/>
              </a:pPr>
              <a:r>
                <a:rPr lang="en-GB" sz="1000" b="1">
                  <a:solidFill>
                    <a:srgbClr val="FF8A03"/>
                  </a:solidFill>
                  <a:latin typeface="Agency FB" panose="020B0503020202020204" pitchFamily="34" charset="0"/>
                </a:rPr>
                <a:t>7%</a:t>
              </a:r>
            </a:p>
            <a:p>
              <a:pPr algn="ctr" defTabSz="371475">
                <a:defRPr/>
              </a:pPr>
              <a:r>
                <a:rPr lang="en-GB" sz="1000">
                  <a:solidFill>
                    <a:srgbClr val="FF8A03"/>
                  </a:solidFill>
                  <a:latin typeface="Agency FB" panose="020B0503020202020204" pitchFamily="34" charset="0"/>
                </a:rPr>
                <a:t>Leytonstone</a:t>
              </a:r>
            </a:p>
          </p:txBody>
        </p:sp>
      </p:grpSp>
      <p:graphicFrame>
        <p:nvGraphicFramePr>
          <p:cNvPr id="267" name="Chart 266">
            <a:extLst>
              <a:ext uri="{FF2B5EF4-FFF2-40B4-BE49-F238E27FC236}">
                <a16:creationId xmlns:a16="http://schemas.microsoft.com/office/drawing/2014/main" id="{F231ECB3-04E6-41CC-985B-6D8455F64275}"/>
              </a:ext>
            </a:extLst>
          </p:cNvPr>
          <p:cNvGraphicFramePr>
            <a:graphicFrameLocks/>
          </p:cNvGraphicFramePr>
          <p:nvPr>
            <p:extLst>
              <p:ext uri="{D42A27DB-BD31-4B8C-83A1-F6EECF244321}">
                <p14:modId xmlns:p14="http://schemas.microsoft.com/office/powerpoint/2010/main" val="1257025344"/>
              </p:ext>
            </p:extLst>
          </p:nvPr>
        </p:nvGraphicFramePr>
        <p:xfrm>
          <a:off x="323353" y="1223745"/>
          <a:ext cx="3313333" cy="2039474"/>
        </p:xfrm>
        <a:graphic>
          <a:graphicData uri="http://schemas.openxmlformats.org/drawingml/2006/chart">
            <c:chart xmlns:c="http://schemas.openxmlformats.org/drawingml/2006/chart" xmlns:r="http://schemas.openxmlformats.org/officeDocument/2006/relationships" r:id="rId10"/>
          </a:graphicData>
        </a:graphic>
      </p:graphicFrame>
      <p:sp>
        <p:nvSpPr>
          <p:cNvPr id="269" name="TextBox 268">
            <a:extLst>
              <a:ext uri="{FF2B5EF4-FFF2-40B4-BE49-F238E27FC236}">
                <a16:creationId xmlns:a16="http://schemas.microsoft.com/office/drawing/2014/main" id="{110FAE90-35BE-446E-A860-10593137EF14}"/>
              </a:ext>
            </a:extLst>
          </p:cNvPr>
          <p:cNvSpPr txBox="1"/>
          <p:nvPr/>
        </p:nvSpPr>
        <p:spPr>
          <a:xfrm>
            <a:off x="2364769" y="1521630"/>
            <a:ext cx="889987" cy="727122"/>
          </a:xfrm>
          <a:prstGeom prst="rect">
            <a:avLst/>
          </a:prstGeom>
          <a:noFill/>
        </p:spPr>
        <p:txBody>
          <a:bodyPr wrap="none" rtlCol="0">
            <a:spAutoFit/>
          </a:bodyPr>
          <a:lstStyle/>
          <a:p>
            <a:pPr defTabSz="371475">
              <a:defRPr/>
            </a:pPr>
            <a:r>
              <a:rPr lang="en-GB" sz="1200" b="1">
                <a:solidFill>
                  <a:prstClr val="white"/>
                </a:solidFill>
                <a:latin typeface="Agency FB" panose="020B0503020202020204" pitchFamily="34" charset="0"/>
              </a:rPr>
              <a:t>AVERAGE AGE</a:t>
            </a:r>
          </a:p>
          <a:p>
            <a:pPr algn="ctr" defTabSz="371475">
              <a:defRPr/>
            </a:pPr>
            <a:r>
              <a:rPr lang="en-GB" sz="2925" b="1">
                <a:solidFill>
                  <a:srgbClr val="FF8A03"/>
                </a:solidFill>
                <a:latin typeface="Agency FB" panose="020B0503020202020204" pitchFamily="34" charset="0"/>
              </a:rPr>
              <a:t>14</a:t>
            </a:r>
            <a:endParaRPr lang="en-GB" sz="2925">
              <a:solidFill>
                <a:srgbClr val="FF8A03"/>
              </a:solidFill>
              <a:latin typeface="Agency FB" panose="020B0503020202020204" pitchFamily="34" charset="0"/>
            </a:endParaRPr>
          </a:p>
        </p:txBody>
      </p:sp>
      <p:sp>
        <p:nvSpPr>
          <p:cNvPr id="266" name="TextBox 265">
            <a:extLst>
              <a:ext uri="{FF2B5EF4-FFF2-40B4-BE49-F238E27FC236}">
                <a16:creationId xmlns:a16="http://schemas.microsoft.com/office/drawing/2014/main" id="{BE246909-222E-4A46-ACBD-ED8E6FB7B09C}"/>
              </a:ext>
            </a:extLst>
          </p:cNvPr>
          <p:cNvSpPr txBox="1"/>
          <p:nvPr/>
        </p:nvSpPr>
        <p:spPr>
          <a:xfrm>
            <a:off x="216736" y="286447"/>
            <a:ext cx="3645550" cy="646331"/>
          </a:xfrm>
          <a:prstGeom prst="rect">
            <a:avLst/>
          </a:prstGeom>
          <a:noFill/>
        </p:spPr>
        <p:txBody>
          <a:bodyPr wrap="none" rtlCol="0">
            <a:spAutoFit/>
          </a:bodyPr>
          <a:lstStyle/>
          <a:p>
            <a:pPr defTabSz="316520"/>
            <a:r>
              <a:rPr lang="en-GB" sz="3600" b="1">
                <a:solidFill>
                  <a:schemeClr val="bg1"/>
                </a:solidFill>
                <a:latin typeface="Agency FB" panose="020B0503020202020204" pitchFamily="34" charset="0"/>
              </a:rPr>
              <a:t>WHO DID WE TALK TO?</a:t>
            </a:r>
          </a:p>
        </p:txBody>
      </p:sp>
      <p:sp>
        <p:nvSpPr>
          <p:cNvPr id="268" name="TextBox 267">
            <a:extLst>
              <a:ext uri="{FF2B5EF4-FFF2-40B4-BE49-F238E27FC236}">
                <a16:creationId xmlns:a16="http://schemas.microsoft.com/office/drawing/2014/main" id="{B6406870-66CC-453B-B467-28D63DD96857}"/>
              </a:ext>
            </a:extLst>
          </p:cNvPr>
          <p:cNvSpPr txBox="1"/>
          <p:nvPr/>
        </p:nvSpPr>
        <p:spPr>
          <a:xfrm>
            <a:off x="389309" y="3592529"/>
            <a:ext cx="2347117" cy="276999"/>
          </a:xfrm>
          <a:prstGeom prst="rect">
            <a:avLst/>
          </a:prstGeom>
          <a:noFill/>
        </p:spPr>
        <p:txBody>
          <a:bodyPr wrap="none" rtlCol="0">
            <a:spAutoFit/>
          </a:bodyPr>
          <a:lstStyle/>
          <a:p>
            <a:pPr defTabSz="371475">
              <a:defRPr/>
            </a:pPr>
            <a:r>
              <a:rPr lang="en-GB" sz="1200" b="1">
                <a:solidFill>
                  <a:prstClr val="white"/>
                </a:solidFill>
                <a:latin typeface="Agency FB" panose="020B0503020202020204" pitchFamily="34" charset="0"/>
              </a:rPr>
              <a:t>OF THOSE WHO LIVE IN  WALTHAM FOREST</a:t>
            </a:r>
            <a:endParaRPr lang="en-GB" sz="1200">
              <a:solidFill>
                <a:prstClr val="white"/>
              </a:solidFill>
              <a:latin typeface="Agency FB" panose="020B0503020202020204" pitchFamily="34" charset="0"/>
            </a:endParaRPr>
          </a:p>
        </p:txBody>
      </p:sp>
      <p:grpSp>
        <p:nvGrpSpPr>
          <p:cNvPr id="272" name="Group 271">
            <a:extLst>
              <a:ext uri="{FF2B5EF4-FFF2-40B4-BE49-F238E27FC236}">
                <a16:creationId xmlns:a16="http://schemas.microsoft.com/office/drawing/2014/main" id="{9F01F914-2889-417A-8433-38B7DF8ED36C}"/>
              </a:ext>
            </a:extLst>
          </p:cNvPr>
          <p:cNvGrpSpPr/>
          <p:nvPr/>
        </p:nvGrpSpPr>
        <p:grpSpPr>
          <a:xfrm>
            <a:off x="5861120" y="215940"/>
            <a:ext cx="3828144" cy="1114526"/>
            <a:chOff x="8411401" y="2470283"/>
            <a:chExt cx="4711562" cy="1371724"/>
          </a:xfrm>
        </p:grpSpPr>
        <p:grpSp>
          <p:nvGrpSpPr>
            <p:cNvPr id="273" name="Group 272">
              <a:extLst>
                <a:ext uri="{FF2B5EF4-FFF2-40B4-BE49-F238E27FC236}">
                  <a16:creationId xmlns:a16="http://schemas.microsoft.com/office/drawing/2014/main" id="{73D83620-01A5-44B8-9881-FA8382024BB9}"/>
                </a:ext>
              </a:extLst>
            </p:cNvPr>
            <p:cNvGrpSpPr/>
            <p:nvPr/>
          </p:nvGrpSpPr>
          <p:grpSpPr>
            <a:xfrm>
              <a:off x="8411401" y="2470283"/>
              <a:ext cx="1368000" cy="1368000"/>
              <a:chOff x="265524" y="2843934"/>
              <a:chExt cx="1368000" cy="1368000"/>
            </a:xfrm>
          </p:grpSpPr>
          <p:sp>
            <p:nvSpPr>
              <p:cNvPr id="280" name="Oval 279">
                <a:extLst>
                  <a:ext uri="{FF2B5EF4-FFF2-40B4-BE49-F238E27FC236}">
                    <a16:creationId xmlns:a16="http://schemas.microsoft.com/office/drawing/2014/main" id="{0E1BFA9D-4266-470A-A925-C1C68EA7ABE0}"/>
                  </a:ext>
                </a:extLst>
              </p:cNvPr>
              <p:cNvSpPr/>
              <p:nvPr/>
            </p:nvSpPr>
            <p:spPr>
              <a:xfrm>
                <a:off x="265524" y="2843934"/>
                <a:ext cx="1368000" cy="13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81" name="TextBox 280">
                <a:extLst>
                  <a:ext uri="{FF2B5EF4-FFF2-40B4-BE49-F238E27FC236}">
                    <a16:creationId xmlns:a16="http://schemas.microsoft.com/office/drawing/2014/main" id="{69B5BF88-BE3B-4A54-82D8-8D5A9BDD79CE}"/>
                  </a:ext>
                </a:extLst>
              </p:cNvPr>
              <p:cNvSpPr txBox="1"/>
              <p:nvPr/>
            </p:nvSpPr>
            <p:spPr>
              <a:xfrm>
                <a:off x="499524" y="3077934"/>
                <a:ext cx="900000" cy="914017"/>
              </a:xfrm>
              <a:prstGeom prst="rect">
                <a:avLst/>
              </a:prstGeom>
              <a:noFill/>
            </p:spPr>
            <p:txBody>
              <a:bodyPr wrap="square" rtlCol="0">
                <a:spAutoFit/>
              </a:bodyPr>
              <a:lstStyle/>
              <a:p>
                <a:pPr algn="ctr" defTabSz="371475">
                  <a:defRPr/>
                </a:pPr>
                <a:r>
                  <a:rPr lang="en-GB" sz="2600" b="1">
                    <a:solidFill>
                      <a:srgbClr val="FF8A03"/>
                    </a:solidFill>
                    <a:latin typeface="Agency FB" panose="020B0503020202020204" pitchFamily="34" charset="0"/>
                  </a:rPr>
                  <a:t>1385</a:t>
                </a:r>
              </a:p>
              <a:p>
                <a:pPr algn="ctr" defTabSz="371475">
                  <a:defRPr/>
                </a:pPr>
                <a:r>
                  <a:rPr lang="en-GB" sz="813" b="1">
                    <a:solidFill>
                      <a:srgbClr val="002B45"/>
                    </a:solidFill>
                    <a:latin typeface="Agency FB" panose="020B0503020202020204" pitchFamily="34" charset="0"/>
                  </a:rPr>
                  <a:t>SURVEYS COMPLETED</a:t>
                </a:r>
                <a:endParaRPr lang="en-GB" sz="813">
                  <a:solidFill>
                    <a:srgbClr val="002B45"/>
                  </a:solidFill>
                  <a:latin typeface="Agency FB" panose="020B0503020202020204" pitchFamily="34" charset="0"/>
                </a:endParaRPr>
              </a:p>
            </p:txBody>
          </p:sp>
        </p:grpSp>
        <p:grpSp>
          <p:nvGrpSpPr>
            <p:cNvPr id="274" name="Group 273">
              <a:extLst>
                <a:ext uri="{FF2B5EF4-FFF2-40B4-BE49-F238E27FC236}">
                  <a16:creationId xmlns:a16="http://schemas.microsoft.com/office/drawing/2014/main" id="{EF2EC2DC-EBF0-4484-B49D-666A29703857}"/>
                </a:ext>
              </a:extLst>
            </p:cNvPr>
            <p:cNvGrpSpPr/>
            <p:nvPr/>
          </p:nvGrpSpPr>
          <p:grpSpPr>
            <a:xfrm>
              <a:off x="10083182" y="2474007"/>
              <a:ext cx="1368000" cy="1368000"/>
              <a:chOff x="1775874" y="2843934"/>
              <a:chExt cx="1368000" cy="1368000"/>
            </a:xfrm>
          </p:grpSpPr>
          <p:sp>
            <p:nvSpPr>
              <p:cNvPr id="278" name="Oval 277">
                <a:extLst>
                  <a:ext uri="{FF2B5EF4-FFF2-40B4-BE49-F238E27FC236}">
                    <a16:creationId xmlns:a16="http://schemas.microsoft.com/office/drawing/2014/main" id="{D750D72D-7BD6-4A37-B398-11F12EB70CFC}"/>
                  </a:ext>
                </a:extLst>
              </p:cNvPr>
              <p:cNvSpPr/>
              <p:nvPr/>
            </p:nvSpPr>
            <p:spPr>
              <a:xfrm>
                <a:off x="1775874" y="2843934"/>
                <a:ext cx="1368000" cy="13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79" name="TextBox 278">
                <a:extLst>
                  <a:ext uri="{FF2B5EF4-FFF2-40B4-BE49-F238E27FC236}">
                    <a16:creationId xmlns:a16="http://schemas.microsoft.com/office/drawing/2014/main" id="{D11112C8-AD41-42D4-817F-D7A59884B312}"/>
                  </a:ext>
                </a:extLst>
              </p:cNvPr>
              <p:cNvSpPr txBox="1"/>
              <p:nvPr/>
            </p:nvSpPr>
            <p:spPr>
              <a:xfrm>
                <a:off x="1883874" y="3077934"/>
                <a:ext cx="1152000" cy="914017"/>
              </a:xfrm>
              <a:prstGeom prst="rect">
                <a:avLst/>
              </a:prstGeom>
              <a:noFill/>
            </p:spPr>
            <p:txBody>
              <a:bodyPr wrap="square" rtlCol="0">
                <a:spAutoFit/>
              </a:bodyPr>
              <a:lstStyle/>
              <a:p>
                <a:pPr algn="ctr" defTabSz="371475">
                  <a:defRPr/>
                </a:pPr>
                <a:r>
                  <a:rPr lang="en-GB" sz="2600" b="1">
                    <a:solidFill>
                      <a:srgbClr val="FF8A03"/>
                    </a:solidFill>
                    <a:latin typeface="Agency FB" panose="020B0503020202020204" pitchFamily="34" charset="0"/>
                  </a:rPr>
                  <a:t>50</a:t>
                </a:r>
              </a:p>
              <a:p>
                <a:pPr algn="ctr" defTabSz="371475">
                  <a:defRPr/>
                </a:pPr>
                <a:r>
                  <a:rPr lang="en-GB" sz="813" b="1">
                    <a:solidFill>
                      <a:srgbClr val="002B45"/>
                    </a:solidFill>
                    <a:latin typeface="Agency FB" panose="020B0503020202020204" pitchFamily="34" charset="0"/>
                  </a:rPr>
                  <a:t>ENGAGED IN </a:t>
                </a:r>
              </a:p>
              <a:p>
                <a:pPr algn="ctr" defTabSz="371475">
                  <a:defRPr/>
                </a:pPr>
                <a:r>
                  <a:rPr lang="en-GB" sz="813" b="1">
                    <a:solidFill>
                      <a:srgbClr val="002B45"/>
                    </a:solidFill>
                    <a:latin typeface="Agency FB" panose="020B0503020202020204" pitchFamily="34" charset="0"/>
                  </a:rPr>
                  <a:t>FOCUS GROUPS</a:t>
                </a:r>
                <a:endParaRPr lang="en-GB" sz="813">
                  <a:solidFill>
                    <a:srgbClr val="002B45"/>
                  </a:solidFill>
                  <a:latin typeface="Agency FB" panose="020B0503020202020204" pitchFamily="34" charset="0"/>
                </a:endParaRPr>
              </a:p>
            </p:txBody>
          </p:sp>
        </p:grpSp>
        <p:grpSp>
          <p:nvGrpSpPr>
            <p:cNvPr id="275" name="Group 274">
              <a:extLst>
                <a:ext uri="{FF2B5EF4-FFF2-40B4-BE49-F238E27FC236}">
                  <a16:creationId xmlns:a16="http://schemas.microsoft.com/office/drawing/2014/main" id="{32267A39-9B81-4906-87DC-AA174EDE8BC7}"/>
                </a:ext>
              </a:extLst>
            </p:cNvPr>
            <p:cNvGrpSpPr/>
            <p:nvPr/>
          </p:nvGrpSpPr>
          <p:grpSpPr>
            <a:xfrm>
              <a:off x="11754963" y="2470283"/>
              <a:ext cx="1368000" cy="1368000"/>
              <a:chOff x="3286224" y="2843934"/>
              <a:chExt cx="1368000" cy="1368000"/>
            </a:xfrm>
          </p:grpSpPr>
          <p:sp>
            <p:nvSpPr>
              <p:cNvPr id="276" name="Oval 275">
                <a:extLst>
                  <a:ext uri="{FF2B5EF4-FFF2-40B4-BE49-F238E27FC236}">
                    <a16:creationId xmlns:a16="http://schemas.microsoft.com/office/drawing/2014/main" id="{05C3CC55-877C-434B-A982-B3966FC832C9}"/>
                  </a:ext>
                </a:extLst>
              </p:cNvPr>
              <p:cNvSpPr/>
              <p:nvPr/>
            </p:nvSpPr>
            <p:spPr>
              <a:xfrm>
                <a:off x="3286224" y="2843934"/>
                <a:ext cx="1368000" cy="13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sp>
            <p:nvSpPr>
              <p:cNvPr id="277" name="TextBox 276">
                <a:extLst>
                  <a:ext uri="{FF2B5EF4-FFF2-40B4-BE49-F238E27FC236}">
                    <a16:creationId xmlns:a16="http://schemas.microsoft.com/office/drawing/2014/main" id="{8EC32266-EB54-4463-94FF-0F83F48CDB0C}"/>
                  </a:ext>
                </a:extLst>
              </p:cNvPr>
              <p:cNvSpPr txBox="1"/>
              <p:nvPr/>
            </p:nvSpPr>
            <p:spPr>
              <a:xfrm>
                <a:off x="3520224" y="3077934"/>
                <a:ext cx="900000" cy="914017"/>
              </a:xfrm>
              <a:prstGeom prst="rect">
                <a:avLst/>
              </a:prstGeom>
              <a:noFill/>
            </p:spPr>
            <p:txBody>
              <a:bodyPr wrap="square" rtlCol="0">
                <a:spAutoFit/>
              </a:bodyPr>
              <a:lstStyle/>
              <a:p>
                <a:pPr algn="ctr" defTabSz="371475">
                  <a:defRPr/>
                </a:pPr>
                <a:r>
                  <a:rPr lang="en-GB" sz="2600" b="1">
                    <a:solidFill>
                      <a:srgbClr val="FF8A03"/>
                    </a:solidFill>
                    <a:latin typeface="Agency FB" panose="020B0503020202020204" pitchFamily="34" charset="0"/>
                  </a:rPr>
                  <a:t>500</a:t>
                </a:r>
              </a:p>
              <a:p>
                <a:pPr algn="ctr" defTabSz="371475">
                  <a:defRPr/>
                </a:pPr>
                <a:r>
                  <a:rPr lang="en-GB" sz="813" b="1">
                    <a:solidFill>
                      <a:srgbClr val="002B45"/>
                    </a:solidFill>
                    <a:latin typeface="Agency FB" panose="020B0503020202020204" pitchFamily="34" charset="0"/>
                  </a:rPr>
                  <a:t>COMMENTS SUBMITTED</a:t>
                </a:r>
                <a:endParaRPr lang="en-GB" sz="813">
                  <a:solidFill>
                    <a:srgbClr val="002B45"/>
                  </a:solidFill>
                  <a:latin typeface="Agency FB" panose="020B0503020202020204" pitchFamily="34" charset="0"/>
                </a:endParaRPr>
              </a:p>
            </p:txBody>
          </p:sp>
        </p:grpSp>
      </p:grpSp>
    </p:spTree>
    <p:extLst>
      <p:ext uri="{BB962C8B-B14F-4D97-AF65-F5344CB8AC3E}">
        <p14:creationId xmlns:p14="http://schemas.microsoft.com/office/powerpoint/2010/main" val="38713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8A0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43B832B-3644-4F8A-BD00-473D9EF8390B}"/>
              </a:ext>
            </a:extLst>
          </p:cNvPr>
          <p:cNvGrpSpPr/>
          <p:nvPr/>
        </p:nvGrpSpPr>
        <p:grpSpPr>
          <a:xfrm>
            <a:off x="336634" y="1579305"/>
            <a:ext cx="9232732" cy="1653959"/>
            <a:chOff x="535073" y="1766036"/>
            <a:chExt cx="11363362" cy="2035642"/>
          </a:xfrm>
        </p:grpSpPr>
        <p:grpSp>
          <p:nvGrpSpPr>
            <p:cNvPr id="31" name="Group 30">
              <a:extLst>
                <a:ext uri="{FF2B5EF4-FFF2-40B4-BE49-F238E27FC236}">
                  <a16:creationId xmlns:a16="http://schemas.microsoft.com/office/drawing/2014/main" id="{13739BF2-E9C3-41DF-B36A-FDE59E9BAC42}"/>
                </a:ext>
              </a:extLst>
            </p:cNvPr>
            <p:cNvGrpSpPr/>
            <p:nvPr/>
          </p:nvGrpSpPr>
          <p:grpSpPr>
            <a:xfrm>
              <a:off x="6526947" y="1766036"/>
              <a:ext cx="2372000" cy="2035642"/>
              <a:chOff x="-1710981" y="1652962"/>
              <a:chExt cx="2372000" cy="2035642"/>
            </a:xfrm>
          </p:grpSpPr>
          <p:grpSp>
            <p:nvGrpSpPr>
              <p:cNvPr id="24" name="Group 23">
                <a:extLst>
                  <a:ext uri="{FF2B5EF4-FFF2-40B4-BE49-F238E27FC236}">
                    <a16:creationId xmlns:a16="http://schemas.microsoft.com/office/drawing/2014/main" id="{333B3460-8FDB-4D8D-815A-B848AE5DE390}"/>
                  </a:ext>
                </a:extLst>
              </p:cNvPr>
              <p:cNvGrpSpPr/>
              <p:nvPr/>
            </p:nvGrpSpPr>
            <p:grpSpPr>
              <a:xfrm>
                <a:off x="-1710981" y="1652962"/>
                <a:ext cx="2372000" cy="1541081"/>
                <a:chOff x="4454969" y="5174794"/>
                <a:chExt cx="2372000" cy="1541081"/>
              </a:xfrm>
            </p:grpSpPr>
            <p:sp>
              <p:nvSpPr>
                <p:cNvPr id="25" name="Rectangle: Single Corner Snipped 24">
                  <a:extLst>
                    <a:ext uri="{FF2B5EF4-FFF2-40B4-BE49-F238E27FC236}">
                      <a16:creationId xmlns:a16="http://schemas.microsoft.com/office/drawing/2014/main" id="{51062AC6-CF80-4CD2-8579-E3A77D407605}"/>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26" name="Group 25">
                  <a:extLst>
                    <a:ext uri="{FF2B5EF4-FFF2-40B4-BE49-F238E27FC236}">
                      <a16:creationId xmlns:a16="http://schemas.microsoft.com/office/drawing/2014/main" id="{FA4468E4-42EA-457A-AE61-9C90E727605C}"/>
                    </a:ext>
                  </a:extLst>
                </p:cNvPr>
                <p:cNvGrpSpPr/>
                <p:nvPr/>
              </p:nvGrpSpPr>
              <p:grpSpPr>
                <a:xfrm>
                  <a:off x="4454969" y="5174794"/>
                  <a:ext cx="2372000" cy="1520901"/>
                  <a:chOff x="4454969" y="5174794"/>
                  <a:chExt cx="2372000" cy="1520901"/>
                </a:xfrm>
              </p:grpSpPr>
              <p:pic>
                <p:nvPicPr>
                  <p:cNvPr id="27" name="Graphic 26" descr="Diploma roll outline">
                    <a:extLst>
                      <a:ext uri="{FF2B5EF4-FFF2-40B4-BE49-F238E27FC236}">
                        <a16:creationId xmlns:a16="http://schemas.microsoft.com/office/drawing/2014/main" id="{20B56130-9A45-4876-B2DA-E0185A1D6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93567" y="5174794"/>
                    <a:ext cx="533402" cy="533402"/>
                  </a:xfrm>
                  <a:prstGeom prst="rect">
                    <a:avLst/>
                  </a:prstGeom>
                </p:spPr>
              </p:pic>
              <p:sp>
                <p:nvSpPr>
                  <p:cNvPr id="28" name="TextBox 27">
                    <a:extLst>
                      <a:ext uri="{FF2B5EF4-FFF2-40B4-BE49-F238E27FC236}">
                        <a16:creationId xmlns:a16="http://schemas.microsoft.com/office/drawing/2014/main" id="{3E707E43-33F4-47BB-8C1B-791245F5506A}"/>
                      </a:ext>
                    </a:extLst>
                  </p:cNvPr>
                  <p:cNvSpPr txBox="1"/>
                  <p:nvPr/>
                </p:nvSpPr>
                <p:spPr>
                  <a:xfrm>
                    <a:off x="4454969" y="5519987"/>
                    <a:ext cx="2016726"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76%</a:t>
                    </a:r>
                  </a:p>
                  <a:p>
                    <a:pPr algn="ctr" defTabSz="371475">
                      <a:defRPr/>
                    </a:pPr>
                    <a:r>
                      <a:rPr lang="en-GB" sz="894" b="1">
                        <a:solidFill>
                          <a:srgbClr val="002B45"/>
                        </a:solidFill>
                        <a:latin typeface="Agency FB" panose="020B0503020202020204" pitchFamily="34" charset="0"/>
                      </a:rPr>
                      <a:t>of young people feel </a:t>
                    </a:r>
                  </a:p>
                  <a:p>
                    <a:pPr algn="ctr" defTabSz="371475">
                      <a:defRPr/>
                    </a:pPr>
                    <a:r>
                      <a:rPr lang="en-GB" sz="894" b="1">
                        <a:solidFill>
                          <a:srgbClr val="002B45"/>
                        </a:solidFill>
                        <a:latin typeface="Agency FB" panose="020B0503020202020204" pitchFamily="34" charset="0"/>
                      </a:rPr>
                      <a:t>there are enough local opportunities </a:t>
                    </a:r>
                  </a:p>
                  <a:p>
                    <a:pPr algn="ctr" defTabSz="371475">
                      <a:defRPr/>
                    </a:pPr>
                    <a:r>
                      <a:rPr lang="en-GB" sz="894" b="1">
                        <a:solidFill>
                          <a:srgbClr val="002B45"/>
                        </a:solidFill>
                        <a:latin typeface="Agency FB" panose="020B0503020202020204" pitchFamily="34" charset="0"/>
                      </a:rPr>
                      <a:t>to develop skills</a:t>
                    </a:r>
                    <a:endParaRPr lang="en-GB" sz="894">
                      <a:solidFill>
                        <a:srgbClr val="002B45"/>
                      </a:solidFill>
                      <a:latin typeface="Agency FB" panose="020B0503020202020204" pitchFamily="34" charset="0"/>
                    </a:endParaRPr>
                  </a:p>
                </p:txBody>
              </p:sp>
            </p:grpSp>
          </p:grpSp>
          <p:sp>
            <p:nvSpPr>
              <p:cNvPr id="30" name="TextBox 29">
                <a:extLst>
                  <a:ext uri="{FF2B5EF4-FFF2-40B4-BE49-F238E27FC236}">
                    <a16:creationId xmlns:a16="http://schemas.microsoft.com/office/drawing/2014/main" id="{08E849FE-73EF-4E63-8853-34FF5965EECF}"/>
                  </a:ext>
                </a:extLst>
              </p:cNvPr>
              <p:cNvSpPr txBox="1"/>
              <p:nvPr/>
            </p:nvSpPr>
            <p:spPr>
              <a:xfrm>
                <a:off x="-1703877" y="3236251"/>
                <a:ext cx="2002471" cy="452353"/>
              </a:xfrm>
              <a:prstGeom prst="rect">
                <a:avLst/>
              </a:prstGeom>
              <a:noFill/>
            </p:spPr>
            <p:txBody>
              <a:bodyPr wrap="square">
                <a:spAutoFit/>
              </a:bodyPr>
              <a:lstStyle/>
              <a:p>
                <a:pPr algn="ctr" defTabSz="371475">
                  <a:defRPr/>
                </a:pPr>
                <a:r>
                  <a:rPr lang="en-GB" sz="894">
                    <a:solidFill>
                      <a:prstClr val="white"/>
                    </a:solidFill>
                    <a:latin typeface="Agency FB" panose="020B0503020202020204" pitchFamily="34" charset="0"/>
                  </a:rPr>
                  <a:t>However </a:t>
                </a:r>
                <a:r>
                  <a:rPr lang="en-GB" sz="894" b="1">
                    <a:solidFill>
                      <a:prstClr val="white"/>
                    </a:solidFill>
                    <a:latin typeface="Agency FB" panose="020B0503020202020204" pitchFamily="34" charset="0"/>
                  </a:rPr>
                  <a:t>41 % </a:t>
                </a:r>
                <a:r>
                  <a:rPr lang="en-GB" sz="894">
                    <a:solidFill>
                      <a:prstClr val="white"/>
                    </a:solidFill>
                    <a:latin typeface="Agency FB" panose="020B0503020202020204" pitchFamily="34" charset="0"/>
                  </a:rPr>
                  <a:t>of these say there are barriers to access, in particular - cost</a:t>
                </a:r>
                <a:endParaRPr lang="en-GB" sz="894">
                  <a:solidFill>
                    <a:prstClr val="white"/>
                  </a:solidFill>
                  <a:highlight>
                    <a:srgbClr val="FFFF00"/>
                  </a:highlight>
                  <a:latin typeface="Calibri" panose="020F0502020204030204"/>
                </a:endParaRPr>
              </a:p>
            </p:txBody>
          </p:sp>
        </p:grpSp>
        <p:grpSp>
          <p:nvGrpSpPr>
            <p:cNvPr id="37" name="Group 36">
              <a:extLst>
                <a:ext uri="{FF2B5EF4-FFF2-40B4-BE49-F238E27FC236}">
                  <a16:creationId xmlns:a16="http://schemas.microsoft.com/office/drawing/2014/main" id="{46A155C2-9F6E-40D1-AA24-68A1E9016C6C}"/>
                </a:ext>
              </a:extLst>
            </p:cNvPr>
            <p:cNvGrpSpPr/>
            <p:nvPr/>
          </p:nvGrpSpPr>
          <p:grpSpPr>
            <a:xfrm>
              <a:off x="9533539" y="1766036"/>
              <a:ext cx="2364896" cy="1541081"/>
              <a:chOff x="4462073" y="5174794"/>
              <a:chExt cx="2364896" cy="1541081"/>
            </a:xfrm>
          </p:grpSpPr>
          <p:sp>
            <p:nvSpPr>
              <p:cNvPr id="38" name="Rectangle: Single Corner Snipped 37">
                <a:extLst>
                  <a:ext uri="{FF2B5EF4-FFF2-40B4-BE49-F238E27FC236}">
                    <a16:creationId xmlns:a16="http://schemas.microsoft.com/office/drawing/2014/main" id="{E1ADE52C-AAB8-4F4E-B30B-DCA55C345D07}"/>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39" name="Group 38">
                <a:extLst>
                  <a:ext uri="{FF2B5EF4-FFF2-40B4-BE49-F238E27FC236}">
                    <a16:creationId xmlns:a16="http://schemas.microsoft.com/office/drawing/2014/main" id="{6A7A1630-EA3F-4570-ABD2-6653AD34B69C}"/>
                  </a:ext>
                </a:extLst>
              </p:cNvPr>
              <p:cNvGrpSpPr/>
              <p:nvPr/>
            </p:nvGrpSpPr>
            <p:grpSpPr>
              <a:xfrm>
                <a:off x="4664091" y="5174794"/>
                <a:ext cx="2162878" cy="1520901"/>
                <a:chOff x="4664091" y="5174794"/>
                <a:chExt cx="2162878" cy="1520901"/>
              </a:xfrm>
            </p:grpSpPr>
            <p:pic>
              <p:nvPicPr>
                <p:cNvPr id="40" name="Graphic 39" descr="Earth outline">
                  <a:extLst>
                    <a:ext uri="{FF2B5EF4-FFF2-40B4-BE49-F238E27FC236}">
                      <a16:creationId xmlns:a16="http://schemas.microsoft.com/office/drawing/2014/main" id="{5660CC44-CCB0-4A7F-9167-5D62731059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93567" y="5174794"/>
                  <a:ext cx="533402" cy="533402"/>
                </a:xfrm>
                <a:prstGeom prst="rect">
                  <a:avLst/>
                </a:prstGeom>
              </p:spPr>
            </p:pic>
            <p:sp>
              <p:nvSpPr>
                <p:cNvPr id="41" name="TextBox 40">
                  <a:extLst>
                    <a:ext uri="{FF2B5EF4-FFF2-40B4-BE49-F238E27FC236}">
                      <a16:creationId xmlns:a16="http://schemas.microsoft.com/office/drawing/2014/main" id="{2E5066BE-EEFB-47BB-BCB7-064568912FAB}"/>
                    </a:ext>
                  </a:extLst>
                </p:cNvPr>
                <p:cNvSpPr txBox="1"/>
                <p:nvPr/>
              </p:nvSpPr>
              <p:spPr>
                <a:xfrm>
                  <a:off x="4664091" y="5519987"/>
                  <a:ext cx="1598466"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34%</a:t>
                  </a:r>
                </a:p>
                <a:p>
                  <a:pPr algn="ctr" defTabSz="371475">
                    <a:defRPr/>
                  </a:pPr>
                  <a:r>
                    <a:rPr lang="en-GB" sz="894" b="1">
                      <a:solidFill>
                        <a:srgbClr val="002B45"/>
                      </a:solidFill>
                      <a:latin typeface="Agency FB" panose="020B0503020202020204" pitchFamily="34" charset="0"/>
                    </a:rPr>
                    <a:t>of young people do not think </a:t>
                  </a:r>
                </a:p>
                <a:p>
                  <a:pPr algn="ctr" defTabSz="371475">
                    <a:defRPr/>
                  </a:pPr>
                  <a:r>
                    <a:rPr lang="en-GB" sz="894" b="1">
                      <a:solidFill>
                        <a:srgbClr val="002B45"/>
                      </a:solidFill>
                      <a:latin typeface="Agency FB" panose="020B0503020202020204" pitchFamily="34" charset="0"/>
                    </a:rPr>
                    <a:t>there is enough information </a:t>
                  </a:r>
                </a:p>
                <a:p>
                  <a:pPr algn="ctr" defTabSz="371475">
                    <a:defRPr/>
                  </a:pPr>
                  <a:r>
                    <a:rPr lang="en-GB" sz="894" b="1">
                      <a:solidFill>
                        <a:srgbClr val="002B45"/>
                      </a:solidFill>
                      <a:latin typeface="Agency FB" panose="020B0503020202020204" pitchFamily="34" charset="0"/>
                    </a:rPr>
                    <a:t>about climate change</a:t>
                  </a:r>
                  <a:endParaRPr lang="en-GB" sz="894">
                    <a:solidFill>
                      <a:srgbClr val="002B45"/>
                    </a:solidFill>
                    <a:latin typeface="Agency FB" panose="020B0503020202020204" pitchFamily="34" charset="0"/>
                  </a:endParaRPr>
                </a:p>
              </p:txBody>
            </p:sp>
          </p:grpSp>
        </p:grpSp>
        <p:grpSp>
          <p:nvGrpSpPr>
            <p:cNvPr id="43" name="Group 42">
              <a:extLst>
                <a:ext uri="{FF2B5EF4-FFF2-40B4-BE49-F238E27FC236}">
                  <a16:creationId xmlns:a16="http://schemas.microsoft.com/office/drawing/2014/main" id="{DFA46D71-556E-4F80-A36A-C6DB4EE37BE8}"/>
                </a:ext>
              </a:extLst>
            </p:cNvPr>
            <p:cNvGrpSpPr/>
            <p:nvPr/>
          </p:nvGrpSpPr>
          <p:grpSpPr>
            <a:xfrm>
              <a:off x="535073" y="1766036"/>
              <a:ext cx="2380018" cy="1865935"/>
              <a:chOff x="3951764" y="4115575"/>
              <a:chExt cx="2380018" cy="1865935"/>
            </a:xfrm>
          </p:grpSpPr>
          <p:grpSp>
            <p:nvGrpSpPr>
              <p:cNvPr id="19" name="Group 18">
                <a:extLst>
                  <a:ext uri="{FF2B5EF4-FFF2-40B4-BE49-F238E27FC236}">
                    <a16:creationId xmlns:a16="http://schemas.microsoft.com/office/drawing/2014/main" id="{B24AA484-A526-4812-80C2-476E507087C0}"/>
                  </a:ext>
                </a:extLst>
              </p:cNvPr>
              <p:cNvGrpSpPr/>
              <p:nvPr/>
            </p:nvGrpSpPr>
            <p:grpSpPr>
              <a:xfrm>
                <a:off x="3966886" y="4115575"/>
                <a:ext cx="2364896" cy="1541081"/>
                <a:chOff x="4462073" y="5174794"/>
                <a:chExt cx="2364896" cy="1541081"/>
              </a:xfrm>
            </p:grpSpPr>
            <p:sp>
              <p:nvSpPr>
                <p:cNvPr id="20" name="Rectangle: Single Corner Snipped 19">
                  <a:extLst>
                    <a:ext uri="{FF2B5EF4-FFF2-40B4-BE49-F238E27FC236}">
                      <a16:creationId xmlns:a16="http://schemas.microsoft.com/office/drawing/2014/main" id="{6C169445-B2AD-4817-9600-5C1489BCCDF9}"/>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21" name="Group 20">
                  <a:extLst>
                    <a:ext uri="{FF2B5EF4-FFF2-40B4-BE49-F238E27FC236}">
                      <a16:creationId xmlns:a16="http://schemas.microsoft.com/office/drawing/2014/main" id="{85EAB2AA-0905-4035-9AF2-D800D2E16FBE}"/>
                    </a:ext>
                  </a:extLst>
                </p:cNvPr>
                <p:cNvGrpSpPr/>
                <p:nvPr/>
              </p:nvGrpSpPr>
              <p:grpSpPr>
                <a:xfrm>
                  <a:off x="4605881" y="5174794"/>
                  <a:ext cx="2221088" cy="1520901"/>
                  <a:chOff x="4605881" y="5174794"/>
                  <a:chExt cx="2221088" cy="1520901"/>
                </a:xfrm>
              </p:grpSpPr>
              <p:pic>
                <p:nvPicPr>
                  <p:cNvPr id="22" name="Graphic 21" descr="Siren outline">
                    <a:extLst>
                      <a:ext uri="{FF2B5EF4-FFF2-40B4-BE49-F238E27FC236}">
                        <a16:creationId xmlns:a16="http://schemas.microsoft.com/office/drawing/2014/main" id="{E775B34E-9BA2-4C50-9E7F-C3CD3667CA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93567" y="5174794"/>
                    <a:ext cx="533402" cy="533402"/>
                  </a:xfrm>
                  <a:prstGeom prst="rect">
                    <a:avLst/>
                  </a:prstGeom>
                </p:spPr>
              </p:pic>
              <p:sp>
                <p:nvSpPr>
                  <p:cNvPr id="23" name="TextBox 22">
                    <a:extLst>
                      <a:ext uri="{FF2B5EF4-FFF2-40B4-BE49-F238E27FC236}">
                        <a16:creationId xmlns:a16="http://schemas.microsoft.com/office/drawing/2014/main" id="{FF6BA658-4310-4DBD-B845-587D5874B7FC}"/>
                      </a:ext>
                    </a:extLst>
                  </p:cNvPr>
                  <p:cNvSpPr txBox="1"/>
                  <p:nvPr/>
                </p:nvSpPr>
                <p:spPr>
                  <a:xfrm>
                    <a:off x="4605881" y="5519987"/>
                    <a:ext cx="1714868"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59%</a:t>
                    </a:r>
                  </a:p>
                  <a:p>
                    <a:pPr algn="ctr" defTabSz="371475">
                      <a:defRPr/>
                    </a:pPr>
                    <a:r>
                      <a:rPr lang="en-GB" sz="894" b="1">
                        <a:solidFill>
                          <a:srgbClr val="002B45"/>
                        </a:solidFill>
                        <a:latin typeface="Agency FB" panose="020B0503020202020204" pitchFamily="34" charset="0"/>
                      </a:rPr>
                      <a:t>of young people have </a:t>
                    </a:r>
                  </a:p>
                  <a:p>
                    <a:pPr algn="ctr" defTabSz="371475">
                      <a:defRPr/>
                    </a:pPr>
                    <a:r>
                      <a:rPr lang="en-GB" sz="894" b="1">
                        <a:solidFill>
                          <a:srgbClr val="002B45"/>
                        </a:solidFill>
                        <a:latin typeface="Agency FB" panose="020B0503020202020204" pitchFamily="34" charset="0"/>
                      </a:rPr>
                      <a:t>experienced and-or witnessed </a:t>
                    </a:r>
                  </a:p>
                  <a:p>
                    <a:pPr algn="ctr" defTabSz="371475">
                      <a:defRPr/>
                    </a:pPr>
                    <a:r>
                      <a:rPr lang="en-GB" sz="894" b="1">
                        <a:solidFill>
                          <a:srgbClr val="002B45"/>
                        </a:solidFill>
                        <a:latin typeface="Agency FB" panose="020B0503020202020204" pitchFamily="34" charset="0"/>
                      </a:rPr>
                      <a:t>hate crime</a:t>
                    </a:r>
                    <a:endParaRPr lang="en-GB" sz="894">
                      <a:solidFill>
                        <a:srgbClr val="002B45"/>
                      </a:solidFill>
                      <a:latin typeface="Agency FB" panose="020B0503020202020204" pitchFamily="34" charset="0"/>
                    </a:endParaRPr>
                  </a:p>
                </p:txBody>
              </p:sp>
            </p:grpSp>
          </p:grpSp>
          <p:sp>
            <p:nvSpPr>
              <p:cNvPr id="42" name="TextBox 41">
                <a:extLst>
                  <a:ext uri="{FF2B5EF4-FFF2-40B4-BE49-F238E27FC236}">
                    <a16:creationId xmlns:a16="http://schemas.microsoft.com/office/drawing/2014/main" id="{0D59C92E-2E2E-4A93-81F1-A09A0A0A56F5}"/>
                  </a:ext>
                </a:extLst>
              </p:cNvPr>
              <p:cNvSpPr txBox="1"/>
              <p:nvPr/>
            </p:nvSpPr>
            <p:spPr>
              <a:xfrm>
                <a:off x="3951764" y="5698513"/>
                <a:ext cx="2002471" cy="282997"/>
              </a:xfrm>
              <a:prstGeom prst="rect">
                <a:avLst/>
              </a:prstGeom>
              <a:noFill/>
            </p:spPr>
            <p:txBody>
              <a:bodyPr wrap="square">
                <a:spAutoFit/>
              </a:bodyPr>
              <a:lstStyle/>
              <a:p>
                <a:pPr algn="ctr" defTabSz="371475">
                  <a:defRPr/>
                </a:pPr>
                <a:r>
                  <a:rPr lang="en-GB" sz="894">
                    <a:solidFill>
                      <a:prstClr val="white"/>
                    </a:solidFill>
                    <a:latin typeface="Agency FB" panose="020B0503020202020204" pitchFamily="34" charset="0"/>
                  </a:rPr>
                  <a:t>compared to </a:t>
                </a:r>
                <a:r>
                  <a:rPr lang="en-GB" sz="894" b="1">
                    <a:solidFill>
                      <a:prstClr val="white"/>
                    </a:solidFill>
                    <a:latin typeface="Agency FB" panose="020B0503020202020204" pitchFamily="34" charset="0"/>
                  </a:rPr>
                  <a:t>44% </a:t>
                </a:r>
                <a:r>
                  <a:rPr lang="en-GB" sz="894">
                    <a:solidFill>
                      <a:prstClr val="white"/>
                    </a:solidFill>
                    <a:latin typeface="Agency FB" panose="020B0503020202020204" pitchFamily="34" charset="0"/>
                  </a:rPr>
                  <a:t>in 2019</a:t>
                </a:r>
                <a:endParaRPr lang="en-GB" sz="894">
                  <a:solidFill>
                    <a:prstClr val="white"/>
                  </a:solidFill>
                  <a:latin typeface="Calibri" panose="020F0502020204030204"/>
                </a:endParaRPr>
              </a:p>
            </p:txBody>
          </p:sp>
        </p:grpSp>
        <p:grpSp>
          <p:nvGrpSpPr>
            <p:cNvPr id="45" name="Group 44">
              <a:extLst>
                <a:ext uri="{FF2B5EF4-FFF2-40B4-BE49-F238E27FC236}">
                  <a16:creationId xmlns:a16="http://schemas.microsoft.com/office/drawing/2014/main" id="{04B3A96A-41FC-46DF-85DE-DC94D2C7DA2F}"/>
                </a:ext>
              </a:extLst>
            </p:cNvPr>
            <p:cNvGrpSpPr/>
            <p:nvPr/>
          </p:nvGrpSpPr>
          <p:grpSpPr>
            <a:xfrm>
              <a:off x="3597893" y="1766036"/>
              <a:ext cx="2364896" cy="1867588"/>
              <a:chOff x="7052847" y="4547347"/>
              <a:chExt cx="2364896" cy="1867588"/>
            </a:xfrm>
          </p:grpSpPr>
          <p:grpSp>
            <p:nvGrpSpPr>
              <p:cNvPr id="14" name="Group 13">
                <a:extLst>
                  <a:ext uri="{FF2B5EF4-FFF2-40B4-BE49-F238E27FC236}">
                    <a16:creationId xmlns:a16="http://schemas.microsoft.com/office/drawing/2014/main" id="{865669AF-7104-4D1F-A212-44383515ACDE}"/>
                  </a:ext>
                </a:extLst>
              </p:cNvPr>
              <p:cNvGrpSpPr/>
              <p:nvPr/>
            </p:nvGrpSpPr>
            <p:grpSpPr>
              <a:xfrm>
                <a:off x="7052847" y="4547347"/>
                <a:ext cx="2364896" cy="1541081"/>
                <a:chOff x="4462073" y="5174794"/>
                <a:chExt cx="2364896" cy="1541081"/>
              </a:xfrm>
            </p:grpSpPr>
            <p:sp>
              <p:nvSpPr>
                <p:cNvPr id="15" name="Rectangle: Single Corner Snipped 14">
                  <a:extLst>
                    <a:ext uri="{FF2B5EF4-FFF2-40B4-BE49-F238E27FC236}">
                      <a16:creationId xmlns:a16="http://schemas.microsoft.com/office/drawing/2014/main" id="{2E89EAB9-A375-40E5-8F26-D2274AEF7F18}"/>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16" name="Group 15">
                  <a:extLst>
                    <a:ext uri="{FF2B5EF4-FFF2-40B4-BE49-F238E27FC236}">
                      <a16:creationId xmlns:a16="http://schemas.microsoft.com/office/drawing/2014/main" id="{CCAFF7E8-FB9A-4807-89C8-D067E86CBFA9}"/>
                    </a:ext>
                  </a:extLst>
                </p:cNvPr>
                <p:cNvGrpSpPr/>
                <p:nvPr/>
              </p:nvGrpSpPr>
              <p:grpSpPr>
                <a:xfrm>
                  <a:off x="4605881" y="5174794"/>
                  <a:ext cx="2221088" cy="1520901"/>
                  <a:chOff x="4605881" y="5174794"/>
                  <a:chExt cx="2221088" cy="1520901"/>
                </a:xfrm>
              </p:grpSpPr>
              <p:pic>
                <p:nvPicPr>
                  <p:cNvPr id="17" name="Graphic 16" descr="Raised hand outline">
                    <a:extLst>
                      <a:ext uri="{FF2B5EF4-FFF2-40B4-BE49-F238E27FC236}">
                        <a16:creationId xmlns:a16="http://schemas.microsoft.com/office/drawing/2014/main" id="{1CCAC492-5A74-4793-B8CB-C5FD230343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293567" y="5174794"/>
                    <a:ext cx="533402" cy="533402"/>
                  </a:xfrm>
                  <a:prstGeom prst="rect">
                    <a:avLst/>
                  </a:prstGeom>
                </p:spPr>
              </p:pic>
              <p:sp>
                <p:nvSpPr>
                  <p:cNvPr id="18" name="TextBox 17">
                    <a:extLst>
                      <a:ext uri="{FF2B5EF4-FFF2-40B4-BE49-F238E27FC236}">
                        <a16:creationId xmlns:a16="http://schemas.microsoft.com/office/drawing/2014/main" id="{9E782FBC-E1C8-4A5B-9C62-C8E1FF114770}"/>
                      </a:ext>
                    </a:extLst>
                  </p:cNvPr>
                  <p:cNvSpPr txBox="1"/>
                  <p:nvPr/>
                </p:nvSpPr>
                <p:spPr>
                  <a:xfrm>
                    <a:off x="4605881" y="5519987"/>
                    <a:ext cx="1714868"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33%</a:t>
                    </a:r>
                  </a:p>
                  <a:p>
                    <a:pPr algn="ctr" defTabSz="371475">
                      <a:defRPr/>
                    </a:pPr>
                    <a:r>
                      <a:rPr lang="en-GB" sz="894" b="1">
                        <a:solidFill>
                          <a:srgbClr val="002B45"/>
                        </a:solidFill>
                        <a:latin typeface="Agency FB" panose="020B0503020202020204" pitchFamily="34" charset="0"/>
                      </a:rPr>
                      <a:t>of young people have </a:t>
                    </a:r>
                  </a:p>
                  <a:p>
                    <a:pPr algn="ctr" defTabSz="371475">
                      <a:defRPr/>
                    </a:pPr>
                    <a:r>
                      <a:rPr lang="en-GB" sz="894" b="1">
                        <a:solidFill>
                          <a:srgbClr val="002B45"/>
                        </a:solidFill>
                        <a:latin typeface="Agency FB" panose="020B0503020202020204" pitchFamily="34" charset="0"/>
                      </a:rPr>
                      <a:t>experienced and-or witnessed </a:t>
                    </a:r>
                  </a:p>
                  <a:p>
                    <a:pPr algn="ctr" defTabSz="371475">
                      <a:defRPr/>
                    </a:pPr>
                    <a:r>
                      <a:rPr lang="en-GB" sz="894" b="1">
                        <a:solidFill>
                          <a:srgbClr val="002B45"/>
                        </a:solidFill>
                        <a:latin typeface="Agency FB" panose="020B0503020202020204" pitchFamily="34" charset="0"/>
                      </a:rPr>
                      <a:t>sexual harassment</a:t>
                    </a:r>
                    <a:endParaRPr lang="en-GB" sz="894">
                      <a:solidFill>
                        <a:srgbClr val="002B45"/>
                      </a:solidFill>
                      <a:latin typeface="Agency FB" panose="020B0503020202020204" pitchFamily="34" charset="0"/>
                    </a:endParaRPr>
                  </a:p>
                </p:txBody>
              </p:sp>
            </p:grpSp>
          </p:grpSp>
          <p:sp>
            <p:nvSpPr>
              <p:cNvPr id="44" name="TextBox 43">
                <a:extLst>
                  <a:ext uri="{FF2B5EF4-FFF2-40B4-BE49-F238E27FC236}">
                    <a16:creationId xmlns:a16="http://schemas.microsoft.com/office/drawing/2014/main" id="{5E852F90-452B-4B14-9AF0-C4FF2A03A463}"/>
                  </a:ext>
                </a:extLst>
              </p:cNvPr>
              <p:cNvSpPr txBox="1"/>
              <p:nvPr/>
            </p:nvSpPr>
            <p:spPr>
              <a:xfrm>
                <a:off x="7052847" y="6131938"/>
                <a:ext cx="2002471" cy="282997"/>
              </a:xfrm>
              <a:prstGeom prst="rect">
                <a:avLst/>
              </a:prstGeom>
              <a:noFill/>
            </p:spPr>
            <p:txBody>
              <a:bodyPr wrap="square">
                <a:spAutoFit/>
              </a:bodyPr>
              <a:lstStyle/>
              <a:p>
                <a:pPr algn="ctr" defTabSz="371475">
                  <a:defRPr/>
                </a:pPr>
                <a:r>
                  <a:rPr lang="en-GB" sz="894">
                    <a:solidFill>
                      <a:prstClr val="white"/>
                    </a:solidFill>
                    <a:latin typeface="Agency FB" panose="020B0503020202020204" pitchFamily="34" charset="0"/>
                  </a:rPr>
                  <a:t>compared to </a:t>
                </a:r>
                <a:r>
                  <a:rPr lang="en-GB" sz="894" b="1">
                    <a:solidFill>
                      <a:prstClr val="white"/>
                    </a:solidFill>
                    <a:latin typeface="Agency FB" panose="020B0503020202020204" pitchFamily="34" charset="0"/>
                  </a:rPr>
                  <a:t>31% </a:t>
                </a:r>
                <a:r>
                  <a:rPr lang="en-GB" sz="894">
                    <a:solidFill>
                      <a:prstClr val="white"/>
                    </a:solidFill>
                    <a:latin typeface="Agency FB" panose="020B0503020202020204" pitchFamily="34" charset="0"/>
                  </a:rPr>
                  <a:t>in 2019</a:t>
                </a:r>
                <a:endParaRPr lang="en-GB" sz="894">
                  <a:solidFill>
                    <a:prstClr val="white"/>
                  </a:solidFill>
                  <a:latin typeface="Calibri" panose="020F0502020204030204"/>
                </a:endParaRPr>
              </a:p>
            </p:txBody>
          </p:sp>
        </p:grpSp>
      </p:grpSp>
      <p:grpSp>
        <p:nvGrpSpPr>
          <p:cNvPr id="5" name="Group 4">
            <a:extLst>
              <a:ext uri="{FF2B5EF4-FFF2-40B4-BE49-F238E27FC236}">
                <a16:creationId xmlns:a16="http://schemas.microsoft.com/office/drawing/2014/main" id="{99A3209A-9E1A-4D4A-9A96-BAAD65004E99}"/>
              </a:ext>
            </a:extLst>
          </p:cNvPr>
          <p:cNvGrpSpPr/>
          <p:nvPr/>
        </p:nvGrpSpPr>
        <p:grpSpPr>
          <a:xfrm>
            <a:off x="348921" y="3990361"/>
            <a:ext cx="9247691" cy="1655324"/>
            <a:chOff x="535073" y="4533269"/>
            <a:chExt cx="11381774" cy="2037322"/>
          </a:xfrm>
        </p:grpSpPr>
        <p:grpSp>
          <p:nvGrpSpPr>
            <p:cNvPr id="47" name="Group 46">
              <a:extLst>
                <a:ext uri="{FF2B5EF4-FFF2-40B4-BE49-F238E27FC236}">
                  <a16:creationId xmlns:a16="http://schemas.microsoft.com/office/drawing/2014/main" id="{B859D776-602E-4C71-B773-66F255A557D2}"/>
                </a:ext>
              </a:extLst>
            </p:cNvPr>
            <p:cNvGrpSpPr/>
            <p:nvPr/>
          </p:nvGrpSpPr>
          <p:grpSpPr>
            <a:xfrm>
              <a:off x="535073" y="4533269"/>
              <a:ext cx="2364896" cy="1864523"/>
              <a:chOff x="-965713" y="792588"/>
              <a:chExt cx="2364896" cy="1864523"/>
            </a:xfrm>
          </p:grpSpPr>
          <p:grpSp>
            <p:nvGrpSpPr>
              <p:cNvPr id="32" name="Group 31">
                <a:extLst>
                  <a:ext uri="{FF2B5EF4-FFF2-40B4-BE49-F238E27FC236}">
                    <a16:creationId xmlns:a16="http://schemas.microsoft.com/office/drawing/2014/main" id="{6142DD12-D9F2-4F2C-BFC3-6A46AF5A9397}"/>
                  </a:ext>
                </a:extLst>
              </p:cNvPr>
              <p:cNvGrpSpPr/>
              <p:nvPr/>
            </p:nvGrpSpPr>
            <p:grpSpPr>
              <a:xfrm>
                <a:off x="-965713" y="792588"/>
                <a:ext cx="2364896" cy="1541081"/>
                <a:chOff x="4462073" y="5174794"/>
                <a:chExt cx="2364896" cy="1541081"/>
              </a:xfrm>
            </p:grpSpPr>
            <p:sp>
              <p:nvSpPr>
                <p:cNvPr id="33" name="Rectangle: Single Corner Snipped 32">
                  <a:extLst>
                    <a:ext uri="{FF2B5EF4-FFF2-40B4-BE49-F238E27FC236}">
                      <a16:creationId xmlns:a16="http://schemas.microsoft.com/office/drawing/2014/main" id="{89DB42E7-A2A4-4B7E-B85A-CDD91EA9CB8B}"/>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34" name="Group 33">
                  <a:extLst>
                    <a:ext uri="{FF2B5EF4-FFF2-40B4-BE49-F238E27FC236}">
                      <a16:creationId xmlns:a16="http://schemas.microsoft.com/office/drawing/2014/main" id="{A5029030-1658-4F5F-8108-4D94F96990DC}"/>
                    </a:ext>
                  </a:extLst>
                </p:cNvPr>
                <p:cNvGrpSpPr/>
                <p:nvPr/>
              </p:nvGrpSpPr>
              <p:grpSpPr>
                <a:xfrm>
                  <a:off x="4666061" y="5174794"/>
                  <a:ext cx="2160908" cy="1520901"/>
                  <a:chOff x="4666061" y="5174794"/>
                  <a:chExt cx="2160908" cy="1520901"/>
                </a:xfrm>
              </p:grpSpPr>
              <p:pic>
                <p:nvPicPr>
                  <p:cNvPr id="35" name="Graphic 34" descr="Lights On outline">
                    <a:extLst>
                      <a:ext uri="{FF2B5EF4-FFF2-40B4-BE49-F238E27FC236}">
                        <a16:creationId xmlns:a16="http://schemas.microsoft.com/office/drawing/2014/main" id="{78400CB0-ECF7-4E5D-8F2B-AEB43835A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293567" y="5174794"/>
                    <a:ext cx="533402" cy="533402"/>
                  </a:xfrm>
                  <a:prstGeom prst="rect">
                    <a:avLst/>
                  </a:prstGeom>
                </p:spPr>
              </p:pic>
              <p:sp>
                <p:nvSpPr>
                  <p:cNvPr id="36" name="TextBox 35">
                    <a:extLst>
                      <a:ext uri="{FF2B5EF4-FFF2-40B4-BE49-F238E27FC236}">
                        <a16:creationId xmlns:a16="http://schemas.microsoft.com/office/drawing/2014/main" id="{319B3403-17B2-414E-9082-E955BFAC7F14}"/>
                      </a:ext>
                    </a:extLst>
                  </p:cNvPr>
                  <p:cNvSpPr txBox="1"/>
                  <p:nvPr/>
                </p:nvSpPr>
                <p:spPr>
                  <a:xfrm>
                    <a:off x="4666061" y="5519987"/>
                    <a:ext cx="1594519"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45%</a:t>
                    </a:r>
                  </a:p>
                  <a:p>
                    <a:pPr algn="ctr" defTabSz="371475">
                      <a:defRPr/>
                    </a:pPr>
                    <a:r>
                      <a:rPr lang="en-GB" sz="894" b="1">
                        <a:solidFill>
                          <a:srgbClr val="002B45"/>
                        </a:solidFill>
                        <a:latin typeface="Agency FB" panose="020B0503020202020204" pitchFamily="34" charset="0"/>
                      </a:rPr>
                      <a:t>of young people do not feel </a:t>
                    </a:r>
                  </a:p>
                  <a:p>
                    <a:pPr algn="ctr" defTabSz="371475">
                      <a:defRPr/>
                    </a:pPr>
                    <a:r>
                      <a:rPr lang="en-GB" sz="894" b="1">
                        <a:solidFill>
                          <a:srgbClr val="002B45"/>
                        </a:solidFill>
                        <a:latin typeface="Agency FB" panose="020B0503020202020204" pitchFamily="34" charset="0"/>
                      </a:rPr>
                      <a:t>their ideas and opinions are </a:t>
                    </a:r>
                  </a:p>
                  <a:p>
                    <a:pPr algn="ctr" defTabSz="371475">
                      <a:defRPr/>
                    </a:pPr>
                    <a:r>
                      <a:rPr lang="en-GB" sz="894" b="1">
                        <a:solidFill>
                          <a:srgbClr val="002B45"/>
                        </a:solidFill>
                        <a:latin typeface="Agency FB" panose="020B0503020202020204" pitchFamily="34" charset="0"/>
                      </a:rPr>
                      <a:t>listened to and acted on</a:t>
                    </a:r>
                    <a:endParaRPr lang="en-GB" sz="894">
                      <a:solidFill>
                        <a:srgbClr val="002B45"/>
                      </a:solidFill>
                      <a:latin typeface="Agency FB" panose="020B0503020202020204" pitchFamily="34" charset="0"/>
                    </a:endParaRPr>
                  </a:p>
                </p:txBody>
              </p:sp>
            </p:grpSp>
          </p:grpSp>
          <p:sp>
            <p:nvSpPr>
              <p:cNvPr id="46" name="TextBox 45">
                <a:extLst>
                  <a:ext uri="{FF2B5EF4-FFF2-40B4-BE49-F238E27FC236}">
                    <a16:creationId xmlns:a16="http://schemas.microsoft.com/office/drawing/2014/main" id="{81619319-CC73-45E7-B6A0-525F1A2D1D9F}"/>
                  </a:ext>
                </a:extLst>
              </p:cNvPr>
              <p:cNvSpPr txBox="1"/>
              <p:nvPr/>
            </p:nvSpPr>
            <p:spPr>
              <a:xfrm>
                <a:off x="-965713" y="2374114"/>
                <a:ext cx="2002471" cy="282997"/>
              </a:xfrm>
              <a:prstGeom prst="rect">
                <a:avLst/>
              </a:prstGeom>
              <a:noFill/>
            </p:spPr>
            <p:txBody>
              <a:bodyPr wrap="square">
                <a:spAutoFit/>
              </a:bodyPr>
              <a:lstStyle/>
              <a:p>
                <a:pPr algn="ctr" defTabSz="371475">
                  <a:defRPr/>
                </a:pPr>
                <a:r>
                  <a:rPr lang="en-GB" sz="894">
                    <a:solidFill>
                      <a:prstClr val="white"/>
                    </a:solidFill>
                    <a:latin typeface="Agency FB" panose="020B0503020202020204" pitchFamily="34" charset="0"/>
                  </a:rPr>
                  <a:t>compared to </a:t>
                </a:r>
                <a:r>
                  <a:rPr lang="en-GB" sz="894" b="1">
                    <a:solidFill>
                      <a:prstClr val="white"/>
                    </a:solidFill>
                    <a:latin typeface="Agency FB" panose="020B0503020202020204" pitchFamily="34" charset="0"/>
                  </a:rPr>
                  <a:t>25% </a:t>
                </a:r>
                <a:r>
                  <a:rPr lang="en-GB" sz="894">
                    <a:solidFill>
                      <a:prstClr val="white"/>
                    </a:solidFill>
                    <a:latin typeface="Agency FB" panose="020B0503020202020204" pitchFamily="34" charset="0"/>
                  </a:rPr>
                  <a:t>in 2019</a:t>
                </a:r>
                <a:endParaRPr lang="en-GB" sz="894">
                  <a:solidFill>
                    <a:prstClr val="white"/>
                  </a:solidFill>
                  <a:latin typeface="Calibri" panose="020F0502020204030204"/>
                </a:endParaRPr>
              </a:p>
            </p:txBody>
          </p:sp>
        </p:grpSp>
        <p:grpSp>
          <p:nvGrpSpPr>
            <p:cNvPr id="9" name="Group 8">
              <a:extLst>
                <a:ext uri="{FF2B5EF4-FFF2-40B4-BE49-F238E27FC236}">
                  <a16:creationId xmlns:a16="http://schemas.microsoft.com/office/drawing/2014/main" id="{D3287E4E-EE01-4E5B-AC56-6E759DB871C3}"/>
                </a:ext>
              </a:extLst>
            </p:cNvPr>
            <p:cNvGrpSpPr/>
            <p:nvPr/>
          </p:nvGrpSpPr>
          <p:grpSpPr>
            <a:xfrm>
              <a:off x="3534562" y="4533269"/>
              <a:ext cx="2364896" cy="1541081"/>
              <a:chOff x="4462073" y="5174794"/>
              <a:chExt cx="2364896" cy="1541081"/>
            </a:xfrm>
          </p:grpSpPr>
          <p:sp>
            <p:nvSpPr>
              <p:cNvPr id="10" name="Rectangle: Single Corner Snipped 9">
                <a:extLst>
                  <a:ext uri="{FF2B5EF4-FFF2-40B4-BE49-F238E27FC236}">
                    <a16:creationId xmlns:a16="http://schemas.microsoft.com/office/drawing/2014/main" id="{401A38A5-71AB-4780-9376-6904BFE76922}"/>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11" name="Group 10">
                <a:extLst>
                  <a:ext uri="{FF2B5EF4-FFF2-40B4-BE49-F238E27FC236}">
                    <a16:creationId xmlns:a16="http://schemas.microsoft.com/office/drawing/2014/main" id="{6789CF8F-F264-45B1-8D5A-429D0780D21D}"/>
                  </a:ext>
                </a:extLst>
              </p:cNvPr>
              <p:cNvGrpSpPr/>
              <p:nvPr/>
            </p:nvGrpSpPr>
            <p:grpSpPr>
              <a:xfrm>
                <a:off x="4503295" y="5174794"/>
                <a:ext cx="2323674" cy="1520901"/>
                <a:chOff x="4503295" y="5174794"/>
                <a:chExt cx="2323674" cy="1520901"/>
              </a:xfrm>
            </p:grpSpPr>
            <p:pic>
              <p:nvPicPr>
                <p:cNvPr id="12" name="Graphic 11" descr="Classroom outline">
                  <a:extLst>
                    <a:ext uri="{FF2B5EF4-FFF2-40B4-BE49-F238E27FC236}">
                      <a16:creationId xmlns:a16="http://schemas.microsoft.com/office/drawing/2014/main" id="{488CF323-5545-4A4C-A6CA-3D3A6F1DC4A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293567" y="5174794"/>
                  <a:ext cx="533402" cy="533402"/>
                </a:xfrm>
                <a:prstGeom prst="rect">
                  <a:avLst/>
                </a:prstGeom>
              </p:spPr>
            </p:pic>
            <p:sp>
              <p:nvSpPr>
                <p:cNvPr id="13" name="TextBox 12">
                  <a:extLst>
                    <a:ext uri="{FF2B5EF4-FFF2-40B4-BE49-F238E27FC236}">
                      <a16:creationId xmlns:a16="http://schemas.microsoft.com/office/drawing/2014/main" id="{FF470A5F-43DA-4B68-8E69-9949982497C7}"/>
                    </a:ext>
                  </a:extLst>
                </p:cNvPr>
                <p:cNvSpPr txBox="1"/>
                <p:nvPr/>
              </p:nvSpPr>
              <p:spPr>
                <a:xfrm>
                  <a:off x="4503295" y="5519987"/>
                  <a:ext cx="1920053"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79%</a:t>
                  </a:r>
                </a:p>
                <a:p>
                  <a:pPr algn="ctr" defTabSz="371475">
                    <a:defRPr/>
                  </a:pPr>
                  <a:r>
                    <a:rPr lang="en-GB" sz="894" b="1">
                      <a:solidFill>
                        <a:srgbClr val="002B45"/>
                      </a:solidFill>
                      <a:latin typeface="Agency FB" panose="020B0503020202020204" pitchFamily="34" charset="0"/>
                    </a:rPr>
                    <a:t>of young people say  Covid has had </a:t>
                  </a:r>
                </a:p>
                <a:p>
                  <a:pPr algn="ctr" defTabSz="371475">
                    <a:defRPr/>
                  </a:pPr>
                  <a:r>
                    <a:rPr lang="en-GB" sz="894" b="1">
                      <a:solidFill>
                        <a:srgbClr val="002B45"/>
                      </a:solidFill>
                      <a:latin typeface="Agency FB" panose="020B0503020202020204" pitchFamily="34" charset="0"/>
                    </a:rPr>
                    <a:t>a serious or slight negative effect </a:t>
                  </a:r>
                </a:p>
                <a:p>
                  <a:pPr algn="ctr" defTabSz="371475">
                    <a:defRPr/>
                  </a:pPr>
                  <a:r>
                    <a:rPr lang="en-GB" sz="894" b="1">
                      <a:solidFill>
                        <a:srgbClr val="002B45"/>
                      </a:solidFill>
                      <a:latin typeface="Agency FB" panose="020B0503020202020204" pitchFamily="34" charset="0"/>
                    </a:rPr>
                    <a:t>on their education</a:t>
                  </a:r>
                </a:p>
              </p:txBody>
            </p:sp>
          </p:grpSp>
        </p:grpSp>
        <p:grpSp>
          <p:nvGrpSpPr>
            <p:cNvPr id="53" name="Group 52">
              <a:extLst>
                <a:ext uri="{FF2B5EF4-FFF2-40B4-BE49-F238E27FC236}">
                  <a16:creationId xmlns:a16="http://schemas.microsoft.com/office/drawing/2014/main" id="{A1FA6783-C21C-46B7-8750-C20E4207BDEB}"/>
                </a:ext>
              </a:extLst>
            </p:cNvPr>
            <p:cNvGrpSpPr/>
            <p:nvPr/>
          </p:nvGrpSpPr>
          <p:grpSpPr>
            <a:xfrm>
              <a:off x="6534051" y="4533269"/>
              <a:ext cx="2364896" cy="1541081"/>
              <a:chOff x="4462073" y="5174794"/>
              <a:chExt cx="2364896" cy="1541081"/>
            </a:xfrm>
          </p:grpSpPr>
          <p:sp>
            <p:nvSpPr>
              <p:cNvPr id="54" name="Rectangle: Single Corner Snipped 53">
                <a:extLst>
                  <a:ext uri="{FF2B5EF4-FFF2-40B4-BE49-F238E27FC236}">
                    <a16:creationId xmlns:a16="http://schemas.microsoft.com/office/drawing/2014/main" id="{137CF25A-28EA-4E66-8B9A-CE5B546E0761}"/>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55" name="Group 54">
                <a:extLst>
                  <a:ext uri="{FF2B5EF4-FFF2-40B4-BE49-F238E27FC236}">
                    <a16:creationId xmlns:a16="http://schemas.microsoft.com/office/drawing/2014/main" id="{ECE888EB-2847-4ABA-8F4B-C8D9A75E7D4F}"/>
                  </a:ext>
                </a:extLst>
              </p:cNvPr>
              <p:cNvGrpSpPr/>
              <p:nvPr/>
            </p:nvGrpSpPr>
            <p:grpSpPr>
              <a:xfrm>
                <a:off x="4483564" y="5174794"/>
                <a:ext cx="2343405" cy="1520901"/>
                <a:chOff x="4483564" y="5174794"/>
                <a:chExt cx="2343405" cy="1520901"/>
              </a:xfrm>
            </p:grpSpPr>
            <p:pic>
              <p:nvPicPr>
                <p:cNvPr id="56" name="Graphic 55" descr="Head with gears outline">
                  <a:extLst>
                    <a:ext uri="{FF2B5EF4-FFF2-40B4-BE49-F238E27FC236}">
                      <a16:creationId xmlns:a16="http://schemas.microsoft.com/office/drawing/2014/main" id="{505FCF0F-6A24-4533-ADFA-5890CFA75B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293567" y="5174794"/>
                  <a:ext cx="533402" cy="533402"/>
                </a:xfrm>
                <a:prstGeom prst="rect">
                  <a:avLst/>
                </a:prstGeom>
              </p:spPr>
            </p:pic>
            <p:sp>
              <p:nvSpPr>
                <p:cNvPr id="57" name="TextBox 56">
                  <a:extLst>
                    <a:ext uri="{FF2B5EF4-FFF2-40B4-BE49-F238E27FC236}">
                      <a16:creationId xmlns:a16="http://schemas.microsoft.com/office/drawing/2014/main" id="{6F4E2E48-ECA1-4A09-A14F-E5530F29A1D1}"/>
                    </a:ext>
                  </a:extLst>
                </p:cNvPr>
                <p:cNvSpPr txBox="1"/>
                <p:nvPr/>
              </p:nvSpPr>
              <p:spPr>
                <a:xfrm>
                  <a:off x="4483564" y="5519987"/>
                  <a:ext cx="1959513"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69%</a:t>
                  </a:r>
                </a:p>
                <a:p>
                  <a:pPr algn="ctr" defTabSz="371475">
                    <a:defRPr/>
                  </a:pPr>
                  <a:r>
                    <a:rPr lang="en-GB" sz="894" b="1">
                      <a:solidFill>
                        <a:srgbClr val="002B45"/>
                      </a:solidFill>
                      <a:latin typeface="Agency FB" panose="020B0503020202020204" pitchFamily="34" charset="0"/>
                    </a:rPr>
                    <a:t>of young people say  Covid has had </a:t>
                  </a:r>
                </a:p>
                <a:p>
                  <a:pPr algn="ctr" defTabSz="371475">
                    <a:defRPr/>
                  </a:pPr>
                  <a:r>
                    <a:rPr lang="en-GB" sz="894" b="1">
                      <a:solidFill>
                        <a:srgbClr val="002B45"/>
                      </a:solidFill>
                      <a:latin typeface="Agency FB" panose="020B0503020202020204" pitchFamily="34" charset="0"/>
                    </a:rPr>
                    <a:t>a serious or slight negative effect </a:t>
                  </a:r>
                </a:p>
                <a:p>
                  <a:pPr algn="ctr" defTabSz="371475">
                    <a:defRPr/>
                  </a:pPr>
                  <a:r>
                    <a:rPr lang="en-GB" sz="894" b="1">
                      <a:solidFill>
                        <a:srgbClr val="002B45"/>
                      </a:solidFill>
                      <a:latin typeface="Agency FB" panose="020B0503020202020204" pitchFamily="34" charset="0"/>
                    </a:rPr>
                    <a:t>on their mental health and wellbeing</a:t>
                  </a:r>
                </a:p>
              </p:txBody>
            </p:sp>
          </p:grpSp>
        </p:grpSp>
        <p:grpSp>
          <p:nvGrpSpPr>
            <p:cNvPr id="4" name="Group 3">
              <a:extLst>
                <a:ext uri="{FF2B5EF4-FFF2-40B4-BE49-F238E27FC236}">
                  <a16:creationId xmlns:a16="http://schemas.microsoft.com/office/drawing/2014/main" id="{75B6F6B0-02AB-48F2-8989-12BF977A1444}"/>
                </a:ext>
              </a:extLst>
            </p:cNvPr>
            <p:cNvGrpSpPr/>
            <p:nvPr/>
          </p:nvGrpSpPr>
          <p:grpSpPr>
            <a:xfrm>
              <a:off x="9533539" y="4533269"/>
              <a:ext cx="2383308" cy="2037322"/>
              <a:chOff x="9533539" y="4575993"/>
              <a:chExt cx="2383308" cy="2037322"/>
            </a:xfrm>
          </p:grpSpPr>
          <p:grpSp>
            <p:nvGrpSpPr>
              <p:cNvPr id="48" name="Group 47">
                <a:extLst>
                  <a:ext uri="{FF2B5EF4-FFF2-40B4-BE49-F238E27FC236}">
                    <a16:creationId xmlns:a16="http://schemas.microsoft.com/office/drawing/2014/main" id="{CD701422-D870-4F1C-AD9E-2FF7FA22BCB7}"/>
                  </a:ext>
                </a:extLst>
              </p:cNvPr>
              <p:cNvGrpSpPr/>
              <p:nvPr/>
            </p:nvGrpSpPr>
            <p:grpSpPr>
              <a:xfrm>
                <a:off x="9551951" y="4575993"/>
                <a:ext cx="2364896" cy="1541081"/>
                <a:chOff x="4462073" y="5174794"/>
                <a:chExt cx="2364896" cy="1541081"/>
              </a:xfrm>
            </p:grpSpPr>
            <p:sp>
              <p:nvSpPr>
                <p:cNvPr id="49" name="Rectangle: Single Corner Snipped 48">
                  <a:extLst>
                    <a:ext uri="{FF2B5EF4-FFF2-40B4-BE49-F238E27FC236}">
                      <a16:creationId xmlns:a16="http://schemas.microsoft.com/office/drawing/2014/main" id="{D223662D-9BFE-4F76-AA3C-257511C3D12E}"/>
                    </a:ext>
                  </a:extLst>
                </p:cNvPr>
                <p:cNvSpPr/>
                <p:nvPr/>
              </p:nvSpPr>
              <p:spPr>
                <a:xfrm>
                  <a:off x="4462073" y="5563875"/>
                  <a:ext cx="2002471" cy="1152000"/>
                </a:xfrm>
                <a:prstGeom prst="snip1Rect">
                  <a:avLst>
                    <a:gd name="adj" fmla="val 314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prstClr val="white"/>
                    </a:solidFill>
                    <a:latin typeface="Calibri" panose="020F0502020204030204"/>
                  </a:endParaRPr>
                </a:p>
              </p:txBody>
            </p:sp>
            <p:grpSp>
              <p:nvGrpSpPr>
                <p:cNvPr id="50" name="Group 49">
                  <a:extLst>
                    <a:ext uri="{FF2B5EF4-FFF2-40B4-BE49-F238E27FC236}">
                      <a16:creationId xmlns:a16="http://schemas.microsoft.com/office/drawing/2014/main" id="{5E309149-4623-444F-8345-D03249C51C44}"/>
                    </a:ext>
                  </a:extLst>
                </p:cNvPr>
                <p:cNvGrpSpPr/>
                <p:nvPr/>
              </p:nvGrpSpPr>
              <p:grpSpPr>
                <a:xfrm>
                  <a:off x="4503295" y="5174794"/>
                  <a:ext cx="2323674" cy="1520901"/>
                  <a:chOff x="4503295" y="5174794"/>
                  <a:chExt cx="2323674" cy="1520901"/>
                </a:xfrm>
              </p:grpSpPr>
              <p:pic>
                <p:nvPicPr>
                  <p:cNvPr id="51" name="Graphic 50" descr="Briefcase outline">
                    <a:extLst>
                      <a:ext uri="{FF2B5EF4-FFF2-40B4-BE49-F238E27FC236}">
                        <a16:creationId xmlns:a16="http://schemas.microsoft.com/office/drawing/2014/main" id="{528C529F-DC90-4582-A367-EC94E2B522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293567" y="5174794"/>
                    <a:ext cx="533402" cy="533402"/>
                  </a:xfrm>
                  <a:prstGeom prst="rect">
                    <a:avLst/>
                  </a:prstGeom>
                </p:spPr>
              </p:pic>
              <p:sp>
                <p:nvSpPr>
                  <p:cNvPr id="52" name="TextBox 51">
                    <a:extLst>
                      <a:ext uri="{FF2B5EF4-FFF2-40B4-BE49-F238E27FC236}">
                        <a16:creationId xmlns:a16="http://schemas.microsoft.com/office/drawing/2014/main" id="{3DA984D1-F72C-4BC5-9465-4B4098470A6E}"/>
                      </a:ext>
                    </a:extLst>
                  </p:cNvPr>
                  <p:cNvSpPr txBox="1"/>
                  <p:nvPr/>
                </p:nvSpPr>
                <p:spPr>
                  <a:xfrm>
                    <a:off x="4503295" y="5519987"/>
                    <a:ext cx="1920053" cy="1175708"/>
                  </a:xfrm>
                  <a:prstGeom prst="rect">
                    <a:avLst/>
                  </a:prstGeom>
                  <a:noFill/>
                </p:spPr>
                <p:txBody>
                  <a:bodyPr wrap="none" rtlCol="0">
                    <a:spAutoFit/>
                  </a:bodyPr>
                  <a:lstStyle/>
                  <a:p>
                    <a:pPr algn="ctr" defTabSz="371475">
                      <a:defRPr/>
                    </a:pPr>
                    <a:r>
                      <a:rPr lang="en-GB" sz="2925" b="1">
                        <a:solidFill>
                          <a:srgbClr val="FF8A03"/>
                        </a:solidFill>
                        <a:latin typeface="Agency FB" panose="020B0503020202020204" pitchFamily="34" charset="0"/>
                      </a:rPr>
                      <a:t>47%</a:t>
                    </a:r>
                  </a:p>
                  <a:p>
                    <a:pPr algn="ctr" defTabSz="371475">
                      <a:defRPr/>
                    </a:pPr>
                    <a:r>
                      <a:rPr lang="en-GB" sz="894" b="1">
                        <a:solidFill>
                          <a:srgbClr val="002B45"/>
                        </a:solidFill>
                        <a:latin typeface="Agency FB" panose="020B0503020202020204" pitchFamily="34" charset="0"/>
                      </a:rPr>
                      <a:t>of young people say  Covid has had </a:t>
                    </a:r>
                  </a:p>
                  <a:p>
                    <a:pPr algn="ctr" defTabSz="371475">
                      <a:defRPr/>
                    </a:pPr>
                    <a:r>
                      <a:rPr lang="en-GB" sz="894" b="1">
                        <a:solidFill>
                          <a:srgbClr val="002B45"/>
                        </a:solidFill>
                        <a:latin typeface="Agency FB" panose="020B0503020202020204" pitchFamily="34" charset="0"/>
                      </a:rPr>
                      <a:t>a serious or slight negative effect </a:t>
                    </a:r>
                  </a:p>
                  <a:p>
                    <a:pPr algn="ctr" defTabSz="371475">
                      <a:defRPr/>
                    </a:pPr>
                    <a:r>
                      <a:rPr lang="en-GB" sz="894" b="1">
                        <a:solidFill>
                          <a:srgbClr val="002B45"/>
                        </a:solidFill>
                        <a:latin typeface="Agency FB" panose="020B0503020202020204" pitchFamily="34" charset="0"/>
                      </a:rPr>
                      <a:t>on their employment opportunities</a:t>
                    </a:r>
                  </a:p>
                </p:txBody>
              </p:sp>
            </p:grpSp>
          </p:grpSp>
          <p:sp>
            <p:nvSpPr>
              <p:cNvPr id="60" name="TextBox 59">
                <a:extLst>
                  <a:ext uri="{FF2B5EF4-FFF2-40B4-BE49-F238E27FC236}">
                    <a16:creationId xmlns:a16="http://schemas.microsoft.com/office/drawing/2014/main" id="{41ACE345-61F3-483D-BA05-BAEBBB94C689}"/>
                  </a:ext>
                </a:extLst>
              </p:cNvPr>
              <p:cNvSpPr txBox="1"/>
              <p:nvPr/>
            </p:nvSpPr>
            <p:spPr>
              <a:xfrm>
                <a:off x="9533539" y="6160962"/>
                <a:ext cx="2002471" cy="452353"/>
              </a:xfrm>
              <a:prstGeom prst="rect">
                <a:avLst/>
              </a:prstGeom>
              <a:noFill/>
            </p:spPr>
            <p:txBody>
              <a:bodyPr wrap="square">
                <a:spAutoFit/>
              </a:bodyPr>
              <a:lstStyle/>
              <a:p>
                <a:pPr algn="ctr" defTabSz="371475">
                  <a:defRPr/>
                </a:pPr>
                <a:r>
                  <a:rPr lang="en-GB" sz="894">
                    <a:solidFill>
                      <a:prstClr val="white"/>
                    </a:solidFill>
                    <a:latin typeface="Agency FB" panose="020B0503020202020204" pitchFamily="34" charset="0"/>
                  </a:rPr>
                  <a:t>rising to </a:t>
                </a:r>
                <a:r>
                  <a:rPr lang="en-GB" sz="894" b="1">
                    <a:solidFill>
                      <a:prstClr val="white"/>
                    </a:solidFill>
                    <a:latin typeface="Agency FB" panose="020B0503020202020204" pitchFamily="34" charset="0"/>
                  </a:rPr>
                  <a:t>55% </a:t>
                </a:r>
                <a:r>
                  <a:rPr lang="en-GB" sz="894">
                    <a:solidFill>
                      <a:prstClr val="white"/>
                    </a:solidFill>
                    <a:latin typeface="Agency FB" panose="020B0503020202020204" pitchFamily="34" charset="0"/>
                  </a:rPr>
                  <a:t>for those of </a:t>
                </a:r>
              </a:p>
              <a:p>
                <a:pPr algn="ctr" defTabSz="371475">
                  <a:defRPr/>
                </a:pPr>
                <a:r>
                  <a:rPr lang="en-GB" sz="894">
                    <a:solidFill>
                      <a:prstClr val="white"/>
                    </a:solidFill>
                    <a:latin typeface="Agency FB" panose="020B0503020202020204" pitchFamily="34" charset="0"/>
                  </a:rPr>
                  <a:t>working age 16 - 25</a:t>
                </a:r>
                <a:endParaRPr lang="en-GB" sz="894">
                  <a:solidFill>
                    <a:prstClr val="white"/>
                  </a:solidFill>
                  <a:latin typeface="Calibri" panose="020F0502020204030204"/>
                </a:endParaRPr>
              </a:p>
            </p:txBody>
          </p:sp>
        </p:grpSp>
      </p:grpSp>
      <p:sp>
        <p:nvSpPr>
          <p:cNvPr id="58" name="TextBox 57">
            <a:extLst>
              <a:ext uri="{FF2B5EF4-FFF2-40B4-BE49-F238E27FC236}">
                <a16:creationId xmlns:a16="http://schemas.microsoft.com/office/drawing/2014/main" id="{949D9DC1-CCA8-418A-B58A-AF21C1CD5762}"/>
              </a:ext>
            </a:extLst>
          </p:cNvPr>
          <p:cNvSpPr txBox="1"/>
          <p:nvPr/>
        </p:nvSpPr>
        <p:spPr>
          <a:xfrm>
            <a:off x="5136479" y="5278148"/>
            <a:ext cx="1800229" cy="367537"/>
          </a:xfrm>
          <a:prstGeom prst="rect">
            <a:avLst/>
          </a:prstGeom>
          <a:noFill/>
        </p:spPr>
        <p:txBody>
          <a:bodyPr wrap="square">
            <a:spAutoFit/>
          </a:bodyPr>
          <a:lstStyle/>
          <a:p>
            <a:pPr algn="ctr" defTabSz="371475">
              <a:defRPr/>
            </a:pPr>
            <a:r>
              <a:rPr lang="en-GB" sz="894" b="1">
                <a:solidFill>
                  <a:prstClr val="white"/>
                </a:solidFill>
                <a:latin typeface="Agency FB" panose="020B0503020202020204" pitchFamily="34" charset="0"/>
              </a:rPr>
              <a:t>60% </a:t>
            </a:r>
            <a:r>
              <a:rPr lang="en-GB" sz="894">
                <a:solidFill>
                  <a:prstClr val="white"/>
                </a:solidFill>
                <a:latin typeface="Agency FB" panose="020B0503020202020204" pitchFamily="34" charset="0"/>
              </a:rPr>
              <a:t>said it had a serious or slight negative effect on their physical health and wellbeing</a:t>
            </a:r>
            <a:endParaRPr lang="en-GB" sz="894">
              <a:solidFill>
                <a:prstClr val="white"/>
              </a:solidFill>
              <a:highlight>
                <a:srgbClr val="FFFF00"/>
              </a:highlight>
              <a:latin typeface="Calibri" panose="020F0502020204030204"/>
            </a:endParaRPr>
          </a:p>
        </p:txBody>
      </p:sp>
      <p:sp>
        <p:nvSpPr>
          <p:cNvPr id="61" name="TextBox 60">
            <a:extLst>
              <a:ext uri="{FF2B5EF4-FFF2-40B4-BE49-F238E27FC236}">
                <a16:creationId xmlns:a16="http://schemas.microsoft.com/office/drawing/2014/main" id="{1D07DFB5-A757-4260-8A7E-C13267873D6E}"/>
              </a:ext>
            </a:extLst>
          </p:cNvPr>
          <p:cNvSpPr txBox="1"/>
          <p:nvPr/>
        </p:nvSpPr>
        <p:spPr>
          <a:xfrm>
            <a:off x="216736" y="286447"/>
            <a:ext cx="3985386" cy="646331"/>
          </a:xfrm>
          <a:prstGeom prst="rect">
            <a:avLst/>
          </a:prstGeom>
          <a:noFill/>
        </p:spPr>
        <p:txBody>
          <a:bodyPr wrap="none" rtlCol="0">
            <a:spAutoFit/>
          </a:bodyPr>
          <a:lstStyle/>
          <a:p>
            <a:pPr defTabSz="316520"/>
            <a:r>
              <a:rPr lang="en-GB" sz="3600" b="1">
                <a:solidFill>
                  <a:schemeClr val="bg1"/>
                </a:solidFill>
                <a:latin typeface="Agency FB" panose="020B0503020202020204" pitchFamily="34" charset="0"/>
              </a:rPr>
              <a:t>WHAT DID WE FIND OUT?</a:t>
            </a:r>
          </a:p>
        </p:txBody>
      </p:sp>
    </p:spTree>
    <p:extLst>
      <p:ext uri="{BB962C8B-B14F-4D97-AF65-F5344CB8AC3E}">
        <p14:creationId xmlns:p14="http://schemas.microsoft.com/office/powerpoint/2010/main" val="261561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0BE60-B190-49EF-AF94-6A686417FD1A}"/>
              </a:ext>
            </a:extLst>
          </p:cNvPr>
          <p:cNvSpPr/>
          <p:nvPr/>
        </p:nvSpPr>
        <p:spPr>
          <a:xfrm>
            <a:off x="0" y="0"/>
            <a:ext cx="1107997"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E2EBA28-563A-4492-B04B-E8E8780A8D31}"/>
              </a:ext>
            </a:extLst>
          </p:cNvPr>
          <p:cNvSpPr txBox="1"/>
          <p:nvPr/>
        </p:nvSpPr>
        <p:spPr>
          <a:xfrm>
            <a:off x="1" y="1031228"/>
            <a:ext cx="1107996" cy="4795544"/>
          </a:xfrm>
          <a:prstGeom prst="rect">
            <a:avLst/>
          </a:prstGeom>
          <a:noFill/>
        </p:spPr>
        <p:txBody>
          <a:bodyPr vert="vert270" wrap="none" rtlCol="0">
            <a:spAutoFit/>
          </a:bodyPr>
          <a:lstStyle/>
          <a:p>
            <a:pPr algn="ctr"/>
            <a:r>
              <a:rPr lang="en-GB" sz="6000" b="1">
                <a:solidFill>
                  <a:schemeClr val="bg1"/>
                </a:solidFill>
                <a:latin typeface="Agency FB" panose="020B0503020202020204" pitchFamily="34" charset="0"/>
              </a:rPr>
              <a:t>YOUR COMMUNITY</a:t>
            </a:r>
          </a:p>
        </p:txBody>
      </p:sp>
      <p:sp>
        <p:nvSpPr>
          <p:cNvPr id="9" name="Rectangle 8">
            <a:extLst>
              <a:ext uri="{FF2B5EF4-FFF2-40B4-BE49-F238E27FC236}">
                <a16:creationId xmlns:a16="http://schemas.microsoft.com/office/drawing/2014/main" id="{21BB3ABD-6400-4DF4-9065-5650FC94FC8A}"/>
              </a:ext>
            </a:extLst>
          </p:cNvPr>
          <p:cNvSpPr/>
          <p:nvPr/>
        </p:nvSpPr>
        <p:spPr>
          <a:xfrm>
            <a:off x="4081164" y="2965251"/>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AB2E53E-3036-492C-A542-7B4802BE3F65}"/>
              </a:ext>
            </a:extLst>
          </p:cNvPr>
          <p:cNvSpPr/>
          <p:nvPr/>
        </p:nvSpPr>
        <p:spPr>
          <a:xfrm>
            <a:off x="6933564" y="2965251"/>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F28742F-3B4B-494A-834D-08F500222B3A}"/>
              </a:ext>
            </a:extLst>
          </p:cNvPr>
          <p:cNvSpPr/>
          <p:nvPr/>
        </p:nvSpPr>
        <p:spPr>
          <a:xfrm>
            <a:off x="4081164" y="130030"/>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CCE1A72-1F71-4036-8B4D-E648571C0432}"/>
              </a:ext>
            </a:extLst>
          </p:cNvPr>
          <p:cNvSpPr/>
          <p:nvPr/>
        </p:nvSpPr>
        <p:spPr>
          <a:xfrm>
            <a:off x="6933564" y="130030"/>
            <a:ext cx="2700000" cy="270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FA3977-DEB4-49C8-BCC7-4E04CBF0922C}"/>
              </a:ext>
            </a:extLst>
          </p:cNvPr>
          <p:cNvSpPr/>
          <p:nvPr/>
        </p:nvSpPr>
        <p:spPr>
          <a:xfrm>
            <a:off x="4081164" y="5800473"/>
            <a:ext cx="5552400" cy="927498"/>
          </a:xfrm>
          <a:prstGeom prst="rect">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1C5F10A-ACCB-4B0C-A654-6A3F95D3958E}"/>
              </a:ext>
            </a:extLst>
          </p:cNvPr>
          <p:cNvSpPr txBox="1"/>
          <p:nvPr/>
        </p:nvSpPr>
        <p:spPr>
          <a:xfrm>
            <a:off x="4081164" y="259676"/>
            <a:ext cx="2700000"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How safe do you feel in and around the borough?</a:t>
            </a:r>
          </a:p>
          <a:p>
            <a:pPr algn="ctr"/>
            <a:r>
              <a:rPr lang="en-GB" sz="800">
                <a:solidFill>
                  <a:schemeClr val="bg1">
                    <a:lumMod val="65000"/>
                  </a:schemeClr>
                </a:solidFill>
                <a:latin typeface="Agency FB" panose="020B0503020202020204" pitchFamily="34" charset="0"/>
              </a:rPr>
              <a:t>based on 1309 responses</a:t>
            </a:r>
          </a:p>
        </p:txBody>
      </p:sp>
      <p:sp>
        <p:nvSpPr>
          <p:cNvPr id="18" name="TextBox 17">
            <a:extLst>
              <a:ext uri="{FF2B5EF4-FFF2-40B4-BE49-F238E27FC236}">
                <a16:creationId xmlns:a16="http://schemas.microsoft.com/office/drawing/2014/main" id="{948B7AA7-D113-4586-953B-BC5E7A415167}"/>
              </a:ext>
            </a:extLst>
          </p:cNvPr>
          <p:cNvSpPr txBox="1"/>
          <p:nvPr/>
        </p:nvSpPr>
        <p:spPr>
          <a:xfrm>
            <a:off x="6933564" y="3106274"/>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Have you ever experienced or witnessed </a:t>
            </a:r>
          </a:p>
          <a:p>
            <a:pPr algn="ctr"/>
            <a:r>
              <a:rPr lang="en-GB" sz="1000" b="1">
                <a:solidFill>
                  <a:srgbClr val="002B45"/>
                </a:solidFill>
                <a:latin typeface="Agency FB" panose="020B0503020202020204" pitchFamily="34" charset="0"/>
              </a:rPr>
              <a:t>sexual harassment?</a:t>
            </a:r>
          </a:p>
          <a:p>
            <a:pPr algn="ctr"/>
            <a:r>
              <a:rPr lang="en-GB" sz="800">
                <a:solidFill>
                  <a:schemeClr val="bg1">
                    <a:lumMod val="65000"/>
                  </a:schemeClr>
                </a:solidFill>
                <a:latin typeface="Agency FB" panose="020B0503020202020204" pitchFamily="34" charset="0"/>
              </a:rPr>
              <a:t>based on 1302 responses</a:t>
            </a:r>
          </a:p>
        </p:txBody>
      </p:sp>
      <p:sp>
        <p:nvSpPr>
          <p:cNvPr id="19" name="TextBox 18">
            <a:extLst>
              <a:ext uri="{FF2B5EF4-FFF2-40B4-BE49-F238E27FC236}">
                <a16:creationId xmlns:a16="http://schemas.microsoft.com/office/drawing/2014/main" id="{66B1BBA5-15EE-4318-A6DE-5DF24B2FD8DB}"/>
              </a:ext>
            </a:extLst>
          </p:cNvPr>
          <p:cNvSpPr txBox="1"/>
          <p:nvPr/>
        </p:nvSpPr>
        <p:spPr>
          <a:xfrm>
            <a:off x="4081164" y="3106274"/>
            <a:ext cx="2700000" cy="523220"/>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Have you ever experienced or witnessed </a:t>
            </a:r>
          </a:p>
          <a:p>
            <a:pPr algn="ctr"/>
            <a:r>
              <a:rPr lang="en-GB" sz="1000" b="1">
                <a:solidFill>
                  <a:srgbClr val="002B45"/>
                </a:solidFill>
                <a:latin typeface="Agency FB" panose="020B0503020202020204" pitchFamily="34" charset="0"/>
              </a:rPr>
              <a:t>discrimination or hate crime?</a:t>
            </a:r>
          </a:p>
          <a:p>
            <a:pPr algn="ctr"/>
            <a:r>
              <a:rPr lang="en-GB" sz="800">
                <a:solidFill>
                  <a:schemeClr val="bg1">
                    <a:lumMod val="65000"/>
                  </a:schemeClr>
                </a:solidFill>
                <a:latin typeface="Agency FB" panose="020B0503020202020204" pitchFamily="34" charset="0"/>
              </a:rPr>
              <a:t>based on 1303 responses</a:t>
            </a:r>
          </a:p>
        </p:txBody>
      </p:sp>
      <p:sp>
        <p:nvSpPr>
          <p:cNvPr id="20" name="TextBox 19">
            <a:extLst>
              <a:ext uri="{FF2B5EF4-FFF2-40B4-BE49-F238E27FC236}">
                <a16:creationId xmlns:a16="http://schemas.microsoft.com/office/drawing/2014/main" id="{0724F631-8F56-43F3-9936-911ACA979A78}"/>
              </a:ext>
            </a:extLst>
          </p:cNvPr>
          <p:cNvSpPr txBox="1"/>
          <p:nvPr/>
        </p:nvSpPr>
        <p:spPr>
          <a:xfrm>
            <a:off x="6933564" y="281478"/>
            <a:ext cx="2700000" cy="369332"/>
          </a:xfrm>
          <a:prstGeom prst="rect">
            <a:avLst/>
          </a:prstGeom>
          <a:noFill/>
        </p:spPr>
        <p:txBody>
          <a:bodyPr wrap="square" rtlCol="0">
            <a:spAutoFit/>
          </a:bodyPr>
          <a:lstStyle/>
          <a:p>
            <a:pPr algn="ctr"/>
            <a:r>
              <a:rPr lang="en-GB" sz="1000" b="1">
                <a:solidFill>
                  <a:srgbClr val="002B45"/>
                </a:solidFill>
                <a:latin typeface="Agency FB" panose="020B0503020202020204" pitchFamily="34" charset="0"/>
              </a:rPr>
              <a:t>Do you feel connected to your local community?</a:t>
            </a:r>
          </a:p>
          <a:p>
            <a:pPr algn="ctr"/>
            <a:r>
              <a:rPr lang="en-GB" sz="800">
                <a:solidFill>
                  <a:schemeClr val="bg1">
                    <a:lumMod val="65000"/>
                  </a:schemeClr>
                </a:solidFill>
                <a:latin typeface="Agency FB" panose="020B0503020202020204" pitchFamily="34" charset="0"/>
              </a:rPr>
              <a:t>based on 1306 responses</a:t>
            </a:r>
          </a:p>
        </p:txBody>
      </p:sp>
      <p:graphicFrame>
        <p:nvGraphicFramePr>
          <p:cNvPr id="22" name="Chart 21">
            <a:extLst>
              <a:ext uri="{FF2B5EF4-FFF2-40B4-BE49-F238E27FC236}">
                <a16:creationId xmlns:a16="http://schemas.microsoft.com/office/drawing/2014/main" id="{40ECD771-7E55-4D4D-BBC3-9FA3CC72F8D1}"/>
              </a:ext>
            </a:extLst>
          </p:cNvPr>
          <p:cNvGraphicFramePr/>
          <p:nvPr>
            <p:extLst>
              <p:ext uri="{D42A27DB-BD31-4B8C-83A1-F6EECF244321}">
                <p14:modId xmlns:p14="http://schemas.microsoft.com/office/powerpoint/2010/main" val="4176654916"/>
              </p:ext>
            </p:extLst>
          </p:nvPr>
        </p:nvGraphicFramePr>
        <p:xfrm>
          <a:off x="7203564" y="3505251"/>
          <a:ext cx="216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DEFDDBDD-28C7-4858-B858-7BEFA12A6BF2}"/>
              </a:ext>
            </a:extLst>
          </p:cNvPr>
          <p:cNvSpPr txBox="1"/>
          <p:nvPr/>
        </p:nvSpPr>
        <p:spPr>
          <a:xfrm>
            <a:off x="7051164" y="4369807"/>
            <a:ext cx="677119" cy="215444"/>
          </a:xfrm>
          <a:prstGeom prst="rect">
            <a:avLst/>
          </a:prstGeom>
          <a:noFill/>
        </p:spPr>
        <p:txBody>
          <a:bodyPr wrap="square" rtlCol="0">
            <a:spAutoFit/>
          </a:bodyPr>
          <a:lstStyle/>
          <a:p>
            <a:pPr algn="r"/>
            <a:r>
              <a:rPr lang="en-GB" sz="800">
                <a:latin typeface="Agency FB" panose="020B0503020202020204" pitchFamily="34" charset="0"/>
              </a:rPr>
              <a:t>Neither</a:t>
            </a:r>
          </a:p>
        </p:txBody>
      </p:sp>
      <p:sp>
        <p:nvSpPr>
          <p:cNvPr id="24" name="TextBox 23">
            <a:extLst>
              <a:ext uri="{FF2B5EF4-FFF2-40B4-BE49-F238E27FC236}">
                <a16:creationId xmlns:a16="http://schemas.microsoft.com/office/drawing/2014/main" id="{39948412-21BD-494B-964E-99CBE667C94B}"/>
              </a:ext>
            </a:extLst>
          </p:cNvPr>
          <p:cNvSpPr txBox="1"/>
          <p:nvPr/>
        </p:nvSpPr>
        <p:spPr>
          <a:xfrm>
            <a:off x="8751499" y="4207529"/>
            <a:ext cx="780469" cy="215444"/>
          </a:xfrm>
          <a:prstGeom prst="rect">
            <a:avLst/>
          </a:prstGeom>
          <a:noFill/>
        </p:spPr>
        <p:txBody>
          <a:bodyPr wrap="square" rtlCol="0">
            <a:spAutoFit/>
          </a:bodyPr>
          <a:lstStyle/>
          <a:p>
            <a:r>
              <a:rPr lang="en-GB" sz="800">
                <a:latin typeface="Agency FB" panose="020B0503020202020204" pitchFamily="34" charset="0"/>
              </a:rPr>
              <a:t>I’ve experienced it</a:t>
            </a:r>
          </a:p>
        </p:txBody>
      </p:sp>
      <p:sp>
        <p:nvSpPr>
          <p:cNvPr id="25" name="TextBox 24">
            <a:extLst>
              <a:ext uri="{FF2B5EF4-FFF2-40B4-BE49-F238E27FC236}">
                <a16:creationId xmlns:a16="http://schemas.microsoft.com/office/drawing/2014/main" id="{A77F240B-FC3E-4B33-B6AA-DBBB8C5F23F2}"/>
              </a:ext>
            </a:extLst>
          </p:cNvPr>
          <p:cNvSpPr txBox="1"/>
          <p:nvPr/>
        </p:nvSpPr>
        <p:spPr>
          <a:xfrm>
            <a:off x="8525818" y="5061811"/>
            <a:ext cx="429760" cy="215444"/>
          </a:xfrm>
          <a:prstGeom prst="rect">
            <a:avLst/>
          </a:prstGeom>
          <a:noFill/>
        </p:spPr>
        <p:txBody>
          <a:bodyPr wrap="square" rtlCol="0">
            <a:spAutoFit/>
          </a:bodyPr>
          <a:lstStyle/>
          <a:p>
            <a:r>
              <a:rPr lang="en-GB" sz="800">
                <a:latin typeface="Agency FB" panose="020B0503020202020204" pitchFamily="34" charset="0"/>
              </a:rPr>
              <a:t>Both </a:t>
            </a:r>
          </a:p>
        </p:txBody>
      </p:sp>
      <p:sp>
        <p:nvSpPr>
          <p:cNvPr id="26" name="TextBox 25">
            <a:extLst>
              <a:ext uri="{FF2B5EF4-FFF2-40B4-BE49-F238E27FC236}">
                <a16:creationId xmlns:a16="http://schemas.microsoft.com/office/drawing/2014/main" id="{854329A2-E3D7-480D-85C0-0C4DD61F329F}"/>
              </a:ext>
            </a:extLst>
          </p:cNvPr>
          <p:cNvSpPr txBox="1"/>
          <p:nvPr/>
        </p:nvSpPr>
        <p:spPr>
          <a:xfrm>
            <a:off x="8778265" y="4688531"/>
            <a:ext cx="780468" cy="215444"/>
          </a:xfrm>
          <a:prstGeom prst="rect">
            <a:avLst/>
          </a:prstGeom>
          <a:noFill/>
        </p:spPr>
        <p:txBody>
          <a:bodyPr wrap="square" rtlCol="0">
            <a:spAutoFit/>
          </a:bodyPr>
          <a:lstStyle/>
          <a:p>
            <a:r>
              <a:rPr lang="en-GB" sz="800">
                <a:latin typeface="Agency FB" panose="020B0503020202020204" pitchFamily="34" charset="0"/>
              </a:rPr>
              <a:t>I’ve witnessed it</a:t>
            </a:r>
          </a:p>
        </p:txBody>
      </p:sp>
      <p:graphicFrame>
        <p:nvGraphicFramePr>
          <p:cNvPr id="27" name="Chart 26">
            <a:extLst>
              <a:ext uri="{FF2B5EF4-FFF2-40B4-BE49-F238E27FC236}">
                <a16:creationId xmlns:a16="http://schemas.microsoft.com/office/drawing/2014/main" id="{0DE2D0B7-9A62-464A-91D8-70CEA354971E}"/>
              </a:ext>
            </a:extLst>
          </p:cNvPr>
          <p:cNvGraphicFramePr/>
          <p:nvPr>
            <p:extLst>
              <p:ext uri="{D42A27DB-BD31-4B8C-83A1-F6EECF244321}">
                <p14:modId xmlns:p14="http://schemas.microsoft.com/office/powerpoint/2010/main" val="3678617997"/>
              </p:ext>
            </p:extLst>
          </p:nvPr>
        </p:nvGraphicFramePr>
        <p:xfrm>
          <a:off x="4351914" y="3505251"/>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6618D727-242D-4385-B6E8-15D24751F289}"/>
              </a:ext>
            </a:extLst>
          </p:cNvPr>
          <p:cNvSpPr txBox="1"/>
          <p:nvPr/>
        </p:nvSpPr>
        <p:spPr>
          <a:xfrm>
            <a:off x="4367236" y="4027483"/>
            <a:ext cx="677119" cy="215444"/>
          </a:xfrm>
          <a:prstGeom prst="rect">
            <a:avLst/>
          </a:prstGeom>
          <a:noFill/>
        </p:spPr>
        <p:txBody>
          <a:bodyPr wrap="square" rtlCol="0">
            <a:spAutoFit/>
          </a:bodyPr>
          <a:lstStyle/>
          <a:p>
            <a:pPr algn="r"/>
            <a:r>
              <a:rPr lang="en-GB" sz="800">
                <a:latin typeface="Agency FB" panose="020B0503020202020204" pitchFamily="34" charset="0"/>
              </a:rPr>
              <a:t>Neither</a:t>
            </a:r>
          </a:p>
        </p:txBody>
      </p:sp>
      <p:sp>
        <p:nvSpPr>
          <p:cNvPr id="29" name="TextBox 28">
            <a:extLst>
              <a:ext uri="{FF2B5EF4-FFF2-40B4-BE49-F238E27FC236}">
                <a16:creationId xmlns:a16="http://schemas.microsoft.com/office/drawing/2014/main" id="{B85D6053-487E-4901-901F-B5BE2C34C59C}"/>
              </a:ext>
            </a:extLst>
          </p:cNvPr>
          <p:cNvSpPr txBox="1"/>
          <p:nvPr/>
        </p:nvSpPr>
        <p:spPr>
          <a:xfrm>
            <a:off x="5951722" y="4268229"/>
            <a:ext cx="780469" cy="215444"/>
          </a:xfrm>
          <a:prstGeom prst="rect">
            <a:avLst/>
          </a:prstGeom>
          <a:noFill/>
        </p:spPr>
        <p:txBody>
          <a:bodyPr wrap="square" rtlCol="0">
            <a:spAutoFit/>
          </a:bodyPr>
          <a:lstStyle/>
          <a:p>
            <a:r>
              <a:rPr lang="en-GB" sz="800">
                <a:latin typeface="Agency FB" panose="020B0503020202020204" pitchFamily="34" charset="0"/>
              </a:rPr>
              <a:t>I’ve experienced it</a:t>
            </a:r>
          </a:p>
        </p:txBody>
      </p:sp>
      <p:sp>
        <p:nvSpPr>
          <p:cNvPr id="30" name="TextBox 29">
            <a:extLst>
              <a:ext uri="{FF2B5EF4-FFF2-40B4-BE49-F238E27FC236}">
                <a16:creationId xmlns:a16="http://schemas.microsoft.com/office/drawing/2014/main" id="{726C5A64-50B3-4C61-BF9D-0960DF763C2D}"/>
              </a:ext>
            </a:extLst>
          </p:cNvPr>
          <p:cNvSpPr txBox="1"/>
          <p:nvPr/>
        </p:nvSpPr>
        <p:spPr>
          <a:xfrm>
            <a:off x="4545757" y="4846367"/>
            <a:ext cx="429760" cy="215444"/>
          </a:xfrm>
          <a:prstGeom prst="rect">
            <a:avLst/>
          </a:prstGeom>
          <a:noFill/>
        </p:spPr>
        <p:txBody>
          <a:bodyPr wrap="square" rtlCol="0">
            <a:spAutoFit/>
          </a:bodyPr>
          <a:lstStyle/>
          <a:p>
            <a:pPr algn="r"/>
            <a:r>
              <a:rPr lang="en-GB" sz="800">
                <a:latin typeface="Agency FB" panose="020B0503020202020204" pitchFamily="34" charset="0"/>
              </a:rPr>
              <a:t>Both </a:t>
            </a:r>
          </a:p>
        </p:txBody>
      </p:sp>
      <p:sp>
        <p:nvSpPr>
          <p:cNvPr id="31" name="TextBox 30">
            <a:extLst>
              <a:ext uri="{FF2B5EF4-FFF2-40B4-BE49-F238E27FC236}">
                <a16:creationId xmlns:a16="http://schemas.microsoft.com/office/drawing/2014/main" id="{346A4BCB-5A8B-4311-BA1A-659A9799F0AE}"/>
              </a:ext>
            </a:extLst>
          </p:cNvPr>
          <p:cNvSpPr txBox="1"/>
          <p:nvPr/>
        </p:nvSpPr>
        <p:spPr>
          <a:xfrm>
            <a:off x="5761969" y="5006016"/>
            <a:ext cx="780468" cy="215444"/>
          </a:xfrm>
          <a:prstGeom prst="rect">
            <a:avLst/>
          </a:prstGeom>
          <a:noFill/>
        </p:spPr>
        <p:txBody>
          <a:bodyPr wrap="square" rtlCol="0">
            <a:spAutoFit/>
          </a:bodyPr>
          <a:lstStyle/>
          <a:p>
            <a:r>
              <a:rPr lang="en-GB" sz="800">
                <a:latin typeface="Agency FB" panose="020B0503020202020204" pitchFamily="34" charset="0"/>
              </a:rPr>
              <a:t>I’ve witnessed it</a:t>
            </a:r>
          </a:p>
        </p:txBody>
      </p:sp>
      <p:graphicFrame>
        <p:nvGraphicFramePr>
          <p:cNvPr id="32" name="Chart 31">
            <a:extLst>
              <a:ext uri="{FF2B5EF4-FFF2-40B4-BE49-F238E27FC236}">
                <a16:creationId xmlns:a16="http://schemas.microsoft.com/office/drawing/2014/main" id="{C427BE0D-08CD-4D83-8D62-5717CF969CE5}"/>
              </a:ext>
            </a:extLst>
          </p:cNvPr>
          <p:cNvGraphicFramePr/>
          <p:nvPr>
            <p:extLst>
              <p:ext uri="{D42A27DB-BD31-4B8C-83A1-F6EECF244321}">
                <p14:modId xmlns:p14="http://schemas.microsoft.com/office/powerpoint/2010/main" val="2106035823"/>
              </p:ext>
            </p:extLst>
          </p:nvPr>
        </p:nvGraphicFramePr>
        <p:xfrm>
          <a:off x="7168252" y="660420"/>
          <a:ext cx="216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C52A6ECC-DBB7-42BA-B2D8-7D313C20E285}"/>
              </a:ext>
            </a:extLst>
          </p:cNvPr>
          <p:cNvSpPr txBox="1"/>
          <p:nvPr/>
        </p:nvSpPr>
        <p:spPr>
          <a:xfrm>
            <a:off x="7227501" y="940723"/>
            <a:ext cx="767954" cy="338554"/>
          </a:xfrm>
          <a:prstGeom prst="rect">
            <a:avLst/>
          </a:prstGeom>
          <a:noFill/>
        </p:spPr>
        <p:txBody>
          <a:bodyPr wrap="square" rtlCol="0">
            <a:spAutoFit/>
          </a:bodyPr>
          <a:lstStyle/>
          <a:p>
            <a:pPr algn="r"/>
            <a:r>
              <a:rPr lang="en-GB" sz="800">
                <a:latin typeface="Agency FB" panose="020B0503020202020204" pitchFamily="34" charset="0"/>
              </a:rPr>
              <a:t>Only my close friends and family</a:t>
            </a:r>
          </a:p>
        </p:txBody>
      </p:sp>
      <p:sp>
        <p:nvSpPr>
          <p:cNvPr id="34" name="TextBox 33">
            <a:extLst>
              <a:ext uri="{FF2B5EF4-FFF2-40B4-BE49-F238E27FC236}">
                <a16:creationId xmlns:a16="http://schemas.microsoft.com/office/drawing/2014/main" id="{A24363E7-CDB3-4B74-A0C3-C8297ACD4423}"/>
              </a:ext>
            </a:extLst>
          </p:cNvPr>
          <p:cNvSpPr txBox="1"/>
          <p:nvPr/>
        </p:nvSpPr>
        <p:spPr>
          <a:xfrm>
            <a:off x="8538578" y="986955"/>
            <a:ext cx="833999" cy="338554"/>
          </a:xfrm>
          <a:prstGeom prst="rect">
            <a:avLst/>
          </a:prstGeom>
          <a:noFill/>
        </p:spPr>
        <p:txBody>
          <a:bodyPr wrap="square" rtlCol="0">
            <a:spAutoFit/>
          </a:bodyPr>
          <a:lstStyle/>
          <a:p>
            <a:r>
              <a:rPr lang="en-GB" sz="800">
                <a:latin typeface="Agency FB" panose="020B0503020202020204" pitchFamily="34" charset="0"/>
              </a:rPr>
              <a:t>I don’t know anyone outside my family</a:t>
            </a:r>
          </a:p>
        </p:txBody>
      </p:sp>
      <p:sp>
        <p:nvSpPr>
          <p:cNvPr id="35" name="TextBox 34">
            <a:extLst>
              <a:ext uri="{FF2B5EF4-FFF2-40B4-BE49-F238E27FC236}">
                <a16:creationId xmlns:a16="http://schemas.microsoft.com/office/drawing/2014/main" id="{94EE0DA2-F1E4-4872-BEE5-724BBF6B6FB7}"/>
              </a:ext>
            </a:extLst>
          </p:cNvPr>
          <p:cNvSpPr txBox="1"/>
          <p:nvPr/>
        </p:nvSpPr>
        <p:spPr>
          <a:xfrm>
            <a:off x="7013635" y="2161729"/>
            <a:ext cx="882064" cy="215444"/>
          </a:xfrm>
          <a:prstGeom prst="rect">
            <a:avLst/>
          </a:prstGeom>
          <a:noFill/>
        </p:spPr>
        <p:txBody>
          <a:bodyPr wrap="square" rtlCol="0">
            <a:spAutoFit/>
          </a:bodyPr>
          <a:lstStyle/>
          <a:p>
            <a:pPr algn="r"/>
            <a:r>
              <a:rPr lang="en-GB" sz="800">
                <a:latin typeface="Agency FB" panose="020B0503020202020204" pitchFamily="34" charset="0"/>
              </a:rPr>
              <a:t>I know some people</a:t>
            </a:r>
          </a:p>
        </p:txBody>
      </p:sp>
      <p:sp>
        <p:nvSpPr>
          <p:cNvPr id="36" name="TextBox 35">
            <a:extLst>
              <a:ext uri="{FF2B5EF4-FFF2-40B4-BE49-F238E27FC236}">
                <a16:creationId xmlns:a16="http://schemas.microsoft.com/office/drawing/2014/main" id="{6A66666D-6685-4C11-8059-5468A536702A}"/>
              </a:ext>
            </a:extLst>
          </p:cNvPr>
          <p:cNvSpPr txBox="1"/>
          <p:nvPr/>
        </p:nvSpPr>
        <p:spPr>
          <a:xfrm>
            <a:off x="8772722" y="1594076"/>
            <a:ext cx="882064" cy="461665"/>
          </a:xfrm>
          <a:prstGeom prst="rect">
            <a:avLst/>
          </a:prstGeom>
          <a:noFill/>
        </p:spPr>
        <p:txBody>
          <a:bodyPr wrap="square" rtlCol="0">
            <a:spAutoFit/>
          </a:bodyPr>
          <a:lstStyle/>
          <a:p>
            <a:r>
              <a:rPr lang="en-GB" sz="800">
                <a:latin typeface="Agency FB" panose="020B0503020202020204" pitchFamily="34" charset="0"/>
              </a:rPr>
              <a:t>I know lots of people of different ages and backgrounds</a:t>
            </a:r>
          </a:p>
        </p:txBody>
      </p:sp>
      <p:graphicFrame>
        <p:nvGraphicFramePr>
          <p:cNvPr id="37" name="Chart 36">
            <a:extLst>
              <a:ext uri="{FF2B5EF4-FFF2-40B4-BE49-F238E27FC236}">
                <a16:creationId xmlns:a16="http://schemas.microsoft.com/office/drawing/2014/main" id="{27CB0A77-CCA1-4014-996E-BC5380FBA089}"/>
              </a:ext>
            </a:extLst>
          </p:cNvPr>
          <p:cNvGraphicFramePr/>
          <p:nvPr>
            <p:extLst>
              <p:ext uri="{D42A27DB-BD31-4B8C-83A1-F6EECF244321}">
                <p14:modId xmlns:p14="http://schemas.microsoft.com/office/powerpoint/2010/main" val="997924209"/>
              </p:ext>
            </p:extLst>
          </p:nvPr>
        </p:nvGraphicFramePr>
        <p:xfrm>
          <a:off x="4357720" y="664694"/>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47E35F70-097A-4771-A8D0-EE53FE4107AF}"/>
              </a:ext>
            </a:extLst>
          </p:cNvPr>
          <p:cNvSpPr txBox="1"/>
          <p:nvPr/>
        </p:nvSpPr>
        <p:spPr>
          <a:xfrm>
            <a:off x="4545757" y="969499"/>
            <a:ext cx="891963" cy="215444"/>
          </a:xfrm>
          <a:prstGeom prst="rect">
            <a:avLst/>
          </a:prstGeom>
          <a:noFill/>
        </p:spPr>
        <p:txBody>
          <a:bodyPr wrap="square" rtlCol="0">
            <a:spAutoFit/>
          </a:bodyPr>
          <a:lstStyle/>
          <a:p>
            <a:pPr algn="r"/>
            <a:r>
              <a:rPr lang="en-GB" sz="800">
                <a:latin typeface="Agency FB" panose="020B0503020202020204" pitchFamily="34" charset="0"/>
              </a:rPr>
              <a:t>only safe with others</a:t>
            </a:r>
          </a:p>
        </p:txBody>
      </p:sp>
      <p:sp>
        <p:nvSpPr>
          <p:cNvPr id="39" name="TextBox 38">
            <a:extLst>
              <a:ext uri="{FF2B5EF4-FFF2-40B4-BE49-F238E27FC236}">
                <a16:creationId xmlns:a16="http://schemas.microsoft.com/office/drawing/2014/main" id="{005AD8A0-92C5-4FD9-AF4B-5F785FEEE351}"/>
              </a:ext>
            </a:extLst>
          </p:cNvPr>
          <p:cNvSpPr txBox="1"/>
          <p:nvPr/>
        </p:nvSpPr>
        <p:spPr>
          <a:xfrm>
            <a:off x="5735203" y="1106406"/>
            <a:ext cx="833999" cy="215444"/>
          </a:xfrm>
          <a:prstGeom prst="rect">
            <a:avLst/>
          </a:prstGeom>
          <a:noFill/>
        </p:spPr>
        <p:txBody>
          <a:bodyPr wrap="square" rtlCol="0">
            <a:spAutoFit/>
          </a:bodyPr>
          <a:lstStyle/>
          <a:p>
            <a:r>
              <a:rPr lang="en-GB" sz="800">
                <a:latin typeface="Agency FB" panose="020B0503020202020204" pitchFamily="34" charset="0"/>
              </a:rPr>
              <a:t>not safe</a:t>
            </a:r>
          </a:p>
        </p:txBody>
      </p:sp>
      <p:sp>
        <p:nvSpPr>
          <p:cNvPr id="40" name="TextBox 39">
            <a:extLst>
              <a:ext uri="{FF2B5EF4-FFF2-40B4-BE49-F238E27FC236}">
                <a16:creationId xmlns:a16="http://schemas.microsoft.com/office/drawing/2014/main" id="{91566323-5A97-44BA-995E-A4759BEB0C3C}"/>
              </a:ext>
            </a:extLst>
          </p:cNvPr>
          <p:cNvSpPr txBox="1"/>
          <p:nvPr/>
        </p:nvSpPr>
        <p:spPr>
          <a:xfrm>
            <a:off x="4165457" y="2115159"/>
            <a:ext cx="882064" cy="215444"/>
          </a:xfrm>
          <a:prstGeom prst="rect">
            <a:avLst/>
          </a:prstGeom>
          <a:noFill/>
        </p:spPr>
        <p:txBody>
          <a:bodyPr wrap="square" rtlCol="0">
            <a:spAutoFit/>
          </a:bodyPr>
          <a:lstStyle/>
          <a:p>
            <a:pPr algn="r"/>
            <a:r>
              <a:rPr lang="en-GB" sz="800">
                <a:latin typeface="Agency FB" panose="020B0503020202020204" pitchFamily="34" charset="0"/>
              </a:rPr>
              <a:t>safe in certain places</a:t>
            </a:r>
          </a:p>
        </p:txBody>
      </p:sp>
      <p:sp>
        <p:nvSpPr>
          <p:cNvPr id="41" name="TextBox 40">
            <a:extLst>
              <a:ext uri="{FF2B5EF4-FFF2-40B4-BE49-F238E27FC236}">
                <a16:creationId xmlns:a16="http://schemas.microsoft.com/office/drawing/2014/main" id="{898BAB18-1FB3-42A9-B741-8D7C9460204B}"/>
              </a:ext>
            </a:extLst>
          </p:cNvPr>
          <p:cNvSpPr txBox="1"/>
          <p:nvPr/>
        </p:nvSpPr>
        <p:spPr>
          <a:xfrm>
            <a:off x="5951722" y="1513331"/>
            <a:ext cx="882064" cy="215444"/>
          </a:xfrm>
          <a:prstGeom prst="rect">
            <a:avLst/>
          </a:prstGeom>
          <a:noFill/>
        </p:spPr>
        <p:txBody>
          <a:bodyPr wrap="square" rtlCol="0">
            <a:spAutoFit/>
          </a:bodyPr>
          <a:lstStyle/>
          <a:p>
            <a:r>
              <a:rPr lang="en-GB" sz="800">
                <a:latin typeface="Agency FB" panose="020B0503020202020204" pitchFamily="34" charset="0"/>
              </a:rPr>
              <a:t>very safe</a:t>
            </a:r>
          </a:p>
        </p:txBody>
      </p:sp>
      <p:sp>
        <p:nvSpPr>
          <p:cNvPr id="44" name="TextBox 43">
            <a:extLst>
              <a:ext uri="{FF2B5EF4-FFF2-40B4-BE49-F238E27FC236}">
                <a16:creationId xmlns:a16="http://schemas.microsoft.com/office/drawing/2014/main" id="{8160163A-39A7-4D5F-9021-DFBEBED97512}"/>
              </a:ext>
            </a:extLst>
          </p:cNvPr>
          <p:cNvSpPr txBox="1"/>
          <p:nvPr/>
        </p:nvSpPr>
        <p:spPr>
          <a:xfrm>
            <a:off x="4166598" y="5941056"/>
            <a:ext cx="918841" cy="646331"/>
          </a:xfrm>
          <a:prstGeom prst="rect">
            <a:avLst/>
          </a:prstGeom>
          <a:noFill/>
        </p:spPr>
        <p:txBody>
          <a:bodyPr wrap="none" rtlCol="0">
            <a:spAutoFit/>
          </a:bodyPr>
          <a:lstStyle/>
          <a:p>
            <a:r>
              <a:rPr lang="en-GB" sz="3600" b="1">
                <a:solidFill>
                  <a:schemeClr val="bg1"/>
                </a:solidFill>
                <a:latin typeface="Agency FB" panose="020B0503020202020204" pitchFamily="34" charset="0"/>
              </a:rPr>
              <a:t>80%</a:t>
            </a:r>
          </a:p>
        </p:txBody>
      </p:sp>
      <p:sp>
        <p:nvSpPr>
          <p:cNvPr id="45" name="TextBox 44">
            <a:extLst>
              <a:ext uri="{FF2B5EF4-FFF2-40B4-BE49-F238E27FC236}">
                <a16:creationId xmlns:a16="http://schemas.microsoft.com/office/drawing/2014/main" id="{42A35E85-89F1-45AB-9172-5AC25C036139}"/>
              </a:ext>
            </a:extLst>
          </p:cNvPr>
          <p:cNvSpPr txBox="1"/>
          <p:nvPr/>
        </p:nvSpPr>
        <p:spPr>
          <a:xfrm>
            <a:off x="5136237" y="5833334"/>
            <a:ext cx="4446529" cy="861774"/>
          </a:xfrm>
          <a:prstGeom prst="rect">
            <a:avLst/>
          </a:prstGeom>
          <a:noFill/>
        </p:spPr>
        <p:txBody>
          <a:bodyPr wrap="square" rtlCol="0">
            <a:spAutoFit/>
          </a:bodyPr>
          <a:lstStyle/>
          <a:p>
            <a:r>
              <a:rPr lang="en-GB" sz="1200" b="1">
                <a:solidFill>
                  <a:schemeClr val="bg1"/>
                </a:solidFill>
                <a:latin typeface="Agency FB" panose="020B0503020202020204" pitchFamily="34" charset="0"/>
              </a:rPr>
              <a:t>of 9 – 17 year olds in England said they are happy with their personal safety, </a:t>
            </a:r>
          </a:p>
          <a:p>
            <a:r>
              <a:rPr lang="en-GB" sz="1000">
                <a:solidFill>
                  <a:schemeClr val="bg1"/>
                </a:solidFill>
                <a:latin typeface="Agency FB" panose="020B0503020202020204" pitchFamily="34" charset="0"/>
              </a:rPr>
              <a:t>16% responded neutrally, while only 4% said they were unhappy. </a:t>
            </a:r>
          </a:p>
          <a:p>
            <a:endParaRPr lang="en-GB" sz="200">
              <a:latin typeface="Agency FB" panose="020B0503020202020204" pitchFamily="34" charset="0"/>
            </a:endParaRPr>
          </a:p>
          <a:p>
            <a:r>
              <a:rPr lang="en-GB" sz="800">
                <a:latin typeface="Agency FB" panose="020B0503020202020204" pitchFamily="34" charset="0"/>
              </a:rPr>
              <a:t>Children living in neighbourhoods with the highest crime rates or the highest levels of deprivation were more likely to be unhappy with their personal safety, compared to children in areas with the lowest crime rates or levels of deprivation.  </a:t>
            </a:r>
          </a:p>
          <a:p>
            <a:endParaRPr lang="en-GB" sz="200">
              <a:latin typeface="Agency FB" panose="020B0503020202020204" pitchFamily="34" charset="0"/>
            </a:endParaRPr>
          </a:p>
          <a:p>
            <a:pPr algn="r"/>
            <a:r>
              <a:rPr lang="en-GB" sz="800" i="1">
                <a:solidFill>
                  <a:schemeClr val="bg1"/>
                </a:solidFill>
                <a:latin typeface="Agency FB" panose="020B0503020202020204" pitchFamily="34" charset="0"/>
              </a:rPr>
              <a:t>The Big Ask, The Big Answer </a:t>
            </a:r>
            <a:r>
              <a:rPr lang="en-GB" sz="800">
                <a:solidFill>
                  <a:schemeClr val="bg1"/>
                </a:solidFill>
                <a:latin typeface="Agency FB" panose="020B0503020202020204" pitchFamily="34" charset="0"/>
              </a:rPr>
              <a:t>– Children’s Commissioner (Sept 2021)</a:t>
            </a:r>
          </a:p>
        </p:txBody>
      </p:sp>
      <p:sp>
        <p:nvSpPr>
          <p:cNvPr id="42" name="TextBox 41">
            <a:extLst>
              <a:ext uri="{FF2B5EF4-FFF2-40B4-BE49-F238E27FC236}">
                <a16:creationId xmlns:a16="http://schemas.microsoft.com/office/drawing/2014/main" id="{14D4ADB6-101F-4579-9DA8-42A5459EC776}"/>
              </a:ext>
            </a:extLst>
          </p:cNvPr>
          <p:cNvSpPr txBox="1"/>
          <p:nvPr/>
        </p:nvSpPr>
        <p:spPr>
          <a:xfrm>
            <a:off x="1169824" y="5826772"/>
            <a:ext cx="2680542" cy="338554"/>
          </a:xfrm>
          <a:prstGeom prst="rect">
            <a:avLst/>
          </a:prstGeom>
          <a:noFill/>
        </p:spPr>
        <p:txBody>
          <a:bodyPr wrap="none" rtlCol="0" anchor="ctr">
            <a:spAutoFit/>
          </a:bodyPr>
          <a:lstStyle/>
          <a:p>
            <a:pPr algn="r"/>
            <a:r>
              <a:rPr lang="en-GB" sz="1600" b="1">
                <a:solidFill>
                  <a:srgbClr val="FF8A03"/>
                </a:solidFill>
                <a:latin typeface="Agency FB" panose="020B0503020202020204" pitchFamily="34" charset="0"/>
              </a:rPr>
              <a:t>HOW DO WE COMPARE NATIONALLY?</a:t>
            </a:r>
          </a:p>
        </p:txBody>
      </p:sp>
      <p:sp>
        <p:nvSpPr>
          <p:cNvPr id="46" name="TextBox 45">
            <a:extLst>
              <a:ext uri="{FF2B5EF4-FFF2-40B4-BE49-F238E27FC236}">
                <a16:creationId xmlns:a16="http://schemas.microsoft.com/office/drawing/2014/main" id="{3C38300C-8969-41C0-8CB9-42D90BE7ABF9}"/>
              </a:ext>
            </a:extLst>
          </p:cNvPr>
          <p:cNvSpPr txBox="1"/>
          <p:nvPr/>
        </p:nvSpPr>
        <p:spPr>
          <a:xfrm>
            <a:off x="1223988" y="178319"/>
            <a:ext cx="2700001" cy="3262432"/>
          </a:xfrm>
          <a:prstGeom prst="rect">
            <a:avLst/>
          </a:prstGeom>
          <a:noFill/>
        </p:spPr>
        <p:txBody>
          <a:bodyPr wrap="square" rtlCol="0">
            <a:spAutoFit/>
          </a:bodyPr>
          <a:lstStyle/>
          <a:p>
            <a:pPr algn="just">
              <a:spcBef>
                <a:spcPts val="600"/>
              </a:spcBef>
            </a:pPr>
            <a:r>
              <a:rPr lang="en-GB" sz="1400">
                <a:solidFill>
                  <a:srgbClr val="002B45"/>
                </a:solidFill>
                <a:latin typeface="Agency FB" panose="020B0503020202020204" pitchFamily="34" charset="0"/>
              </a:rPr>
              <a:t>The safety and wellbeing of young people in our community is our number one priority as a Council. The pandemic has meant that more people feel anxious in stepping outside and being around other people. </a:t>
            </a:r>
          </a:p>
          <a:p>
            <a:pPr algn="just">
              <a:spcBef>
                <a:spcPts val="600"/>
              </a:spcBef>
            </a:pPr>
            <a:endParaRPr lang="en-GB" sz="1400">
              <a:solidFill>
                <a:srgbClr val="002B45"/>
              </a:solidFill>
              <a:latin typeface="Agency FB" panose="020B0503020202020204" pitchFamily="34" charset="0"/>
            </a:endParaRPr>
          </a:p>
          <a:p>
            <a:pPr algn="just">
              <a:spcBef>
                <a:spcPts val="600"/>
              </a:spcBef>
            </a:pPr>
            <a:r>
              <a:rPr lang="en-GB" sz="1400">
                <a:solidFill>
                  <a:srgbClr val="002B45"/>
                </a:solidFill>
                <a:latin typeface="Agency FB" panose="020B0503020202020204" pitchFamily="34" charset="0"/>
              </a:rPr>
              <a:t>The Black Lives Matter movement has shone a spotlight on the amount of discrimination and hate crime which still occurs. The murder of Sarah Everard has also caused us to look at how we make our streets safer. We wanted to find out how young people felt in response to what has been a challenging time.</a:t>
            </a:r>
          </a:p>
        </p:txBody>
      </p:sp>
      <p:sp>
        <p:nvSpPr>
          <p:cNvPr id="2" name="Isosceles Triangle 1">
            <a:extLst>
              <a:ext uri="{FF2B5EF4-FFF2-40B4-BE49-F238E27FC236}">
                <a16:creationId xmlns:a16="http://schemas.microsoft.com/office/drawing/2014/main" id="{A271CE4E-6AFE-479E-81AB-C8873798B322}"/>
              </a:ext>
            </a:extLst>
          </p:cNvPr>
          <p:cNvSpPr/>
          <p:nvPr/>
        </p:nvSpPr>
        <p:spPr>
          <a:xfrm rot="16200000">
            <a:off x="3901164" y="5906549"/>
            <a:ext cx="180000" cy="180000"/>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64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F8F1A9-7610-4EF7-B672-9111F0522E69}"/>
              </a:ext>
            </a:extLst>
          </p:cNvPr>
          <p:cNvGrpSpPr/>
          <p:nvPr/>
        </p:nvGrpSpPr>
        <p:grpSpPr>
          <a:xfrm>
            <a:off x="5404796" y="434693"/>
            <a:ext cx="4099148" cy="7036548"/>
            <a:chOff x="322815" y="316991"/>
            <a:chExt cx="6223693" cy="10683517"/>
          </a:xfrm>
        </p:grpSpPr>
        <p:sp>
          <p:nvSpPr>
            <p:cNvPr id="22" name="Rectangle: Rounded Corners 21">
              <a:extLst>
                <a:ext uri="{FF2B5EF4-FFF2-40B4-BE49-F238E27FC236}">
                  <a16:creationId xmlns:a16="http://schemas.microsoft.com/office/drawing/2014/main" id="{802E29A3-C498-430D-A65D-20BA1B3D4420}"/>
                </a:ext>
              </a:extLst>
            </p:cNvPr>
            <p:cNvSpPr/>
            <p:nvPr/>
          </p:nvSpPr>
          <p:spPr>
            <a:xfrm>
              <a:off x="322815" y="316991"/>
              <a:ext cx="6223693" cy="10683517"/>
            </a:xfrm>
            <a:prstGeom prst="round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D16F9C4-876E-47F9-B766-9DFA22B84B37}"/>
                </a:ext>
              </a:extLst>
            </p:cNvPr>
            <p:cNvSpPr/>
            <p:nvPr/>
          </p:nvSpPr>
          <p:spPr>
            <a:xfrm>
              <a:off x="646176" y="1272631"/>
              <a:ext cx="5565648" cy="9159841"/>
            </a:xfrm>
            <a:prstGeom prst="roundRect">
              <a:avLst>
                <a:gd name="adj" fmla="val 2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See the source image">
              <a:extLst>
                <a:ext uri="{FF2B5EF4-FFF2-40B4-BE49-F238E27FC236}">
                  <a16:creationId xmlns:a16="http://schemas.microsoft.com/office/drawing/2014/main" id="{38FA120C-DE73-4E14-B970-E7BFC6F696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7867"/>
            <a:stretch/>
          </p:blipFill>
          <p:spPr bwMode="auto">
            <a:xfrm>
              <a:off x="2805545" y="506955"/>
              <a:ext cx="1246909" cy="5709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ee the source image">
              <a:extLst>
                <a:ext uri="{FF2B5EF4-FFF2-40B4-BE49-F238E27FC236}">
                  <a16:creationId xmlns:a16="http://schemas.microsoft.com/office/drawing/2014/main" id="{BBCCC908-8DB7-40D9-BB31-D91D4681B18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28416" y="1398747"/>
              <a:ext cx="322815" cy="2444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ee the source image">
              <a:extLst>
                <a:ext uri="{FF2B5EF4-FFF2-40B4-BE49-F238E27FC236}">
                  <a16:creationId xmlns:a16="http://schemas.microsoft.com/office/drawing/2014/main" id="{8D0E324C-9E5D-43BB-95F8-F93D189B269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0027" y="1302082"/>
              <a:ext cx="459658" cy="459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EF124B9A-618F-4EA1-8F7C-779EBD5451D9}"/>
              </a:ext>
            </a:extLst>
          </p:cNvPr>
          <p:cNvGrpSpPr/>
          <p:nvPr/>
        </p:nvGrpSpPr>
        <p:grpSpPr>
          <a:xfrm>
            <a:off x="5717634" y="2032085"/>
            <a:ext cx="3498602" cy="1595267"/>
            <a:chOff x="5803857" y="3228718"/>
            <a:chExt cx="3960145" cy="1435376"/>
          </a:xfrm>
        </p:grpSpPr>
        <p:sp>
          <p:nvSpPr>
            <p:cNvPr id="3" name="Rectangle: Rounded Corners 2">
              <a:extLst>
                <a:ext uri="{FF2B5EF4-FFF2-40B4-BE49-F238E27FC236}">
                  <a16:creationId xmlns:a16="http://schemas.microsoft.com/office/drawing/2014/main" id="{D898AE3B-DD5A-4FD7-AA5F-4437D681AEF5}"/>
                </a:ext>
              </a:extLst>
            </p:cNvPr>
            <p:cNvSpPr/>
            <p:nvPr/>
          </p:nvSpPr>
          <p:spPr>
            <a:xfrm>
              <a:off x="5803857" y="3228718"/>
              <a:ext cx="3700087" cy="1435376"/>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400">
                  <a:solidFill>
                    <a:schemeClr val="bg1"/>
                  </a:solidFill>
                  <a:latin typeface="Agency FB" panose="020B0503020202020204" pitchFamily="34" charset="0"/>
                </a:rPr>
                <a:t>I think that there should be more safety measures after pupils leave school as most children are getting affected by bullying/cyberbullying. I also think that the local community should try to reduce the amount of social media kids have access to as many pupils in schools get cyberbullied.</a:t>
              </a:r>
            </a:p>
          </p:txBody>
        </p:sp>
        <p:sp>
          <p:nvSpPr>
            <p:cNvPr id="4" name="Isosceles Triangle 3">
              <a:extLst>
                <a:ext uri="{FF2B5EF4-FFF2-40B4-BE49-F238E27FC236}">
                  <a16:creationId xmlns:a16="http://schemas.microsoft.com/office/drawing/2014/main" id="{D80E4C9E-F2FD-4D43-95C7-FB3783784537}"/>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8" name="Group 7">
            <a:extLst>
              <a:ext uri="{FF2B5EF4-FFF2-40B4-BE49-F238E27FC236}">
                <a16:creationId xmlns:a16="http://schemas.microsoft.com/office/drawing/2014/main" id="{9F6BBC9A-AA9B-4DE6-B7EC-F9C0086799BB}"/>
              </a:ext>
            </a:extLst>
          </p:cNvPr>
          <p:cNvGrpSpPr/>
          <p:nvPr/>
        </p:nvGrpSpPr>
        <p:grpSpPr>
          <a:xfrm flipH="1">
            <a:off x="5701339" y="3783739"/>
            <a:ext cx="3498602" cy="1743342"/>
            <a:chOff x="6351623" y="3117152"/>
            <a:chExt cx="3412379" cy="1546942"/>
          </a:xfrm>
        </p:grpSpPr>
        <p:sp>
          <p:nvSpPr>
            <p:cNvPr id="9" name="Rectangle: Rounded Corners 8">
              <a:extLst>
                <a:ext uri="{FF2B5EF4-FFF2-40B4-BE49-F238E27FC236}">
                  <a16:creationId xmlns:a16="http://schemas.microsoft.com/office/drawing/2014/main" id="{7A1E6F17-568F-4E52-AA7B-64D64AE194B7}"/>
                </a:ext>
              </a:extLst>
            </p:cNvPr>
            <p:cNvSpPr/>
            <p:nvPr/>
          </p:nvSpPr>
          <p:spPr>
            <a:xfrm>
              <a:off x="6351623" y="3117152"/>
              <a:ext cx="3152322" cy="1546942"/>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600"/>
                </a:spcBef>
              </a:pPr>
              <a:r>
                <a:rPr lang="en-GB" sz="1400">
                  <a:solidFill>
                    <a:schemeClr val="bg1"/>
                  </a:solidFill>
                  <a:latin typeface="Agency FB" panose="020B0503020202020204" pitchFamily="34" charset="0"/>
                </a:rPr>
                <a:t>I think they need to improve crime rates so people can feel safe in the borough without having to worry about unnecessary trouble also they should make activities more cheaper like boxing, basketball, swimming, MMA so people can actually afford it and take part instead of being on the streets doing the wrong stuff.</a:t>
              </a:r>
            </a:p>
          </p:txBody>
        </p:sp>
        <p:sp>
          <p:nvSpPr>
            <p:cNvPr id="10" name="Isosceles Triangle 9">
              <a:extLst>
                <a:ext uri="{FF2B5EF4-FFF2-40B4-BE49-F238E27FC236}">
                  <a16:creationId xmlns:a16="http://schemas.microsoft.com/office/drawing/2014/main" id="{4CEAE2A1-75E2-4D72-A44E-0D6A578F971F}"/>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a:latin typeface="Agency FB" panose="020B0503020202020204" pitchFamily="34" charset="0"/>
              </a:endParaRPr>
            </a:p>
          </p:txBody>
        </p:sp>
      </p:grpSp>
      <p:grpSp>
        <p:nvGrpSpPr>
          <p:cNvPr id="11" name="Group 10">
            <a:extLst>
              <a:ext uri="{FF2B5EF4-FFF2-40B4-BE49-F238E27FC236}">
                <a16:creationId xmlns:a16="http://schemas.microsoft.com/office/drawing/2014/main" id="{7B41F51A-1DFA-4758-AB16-D0C2706BFC0A}"/>
              </a:ext>
            </a:extLst>
          </p:cNvPr>
          <p:cNvGrpSpPr/>
          <p:nvPr/>
        </p:nvGrpSpPr>
        <p:grpSpPr>
          <a:xfrm>
            <a:off x="5701339" y="5680157"/>
            <a:ext cx="3514897" cy="999659"/>
            <a:chOff x="5803857" y="3883916"/>
            <a:chExt cx="3960145" cy="780177"/>
          </a:xfrm>
        </p:grpSpPr>
        <p:sp>
          <p:nvSpPr>
            <p:cNvPr id="12" name="Rectangle: Rounded Corners 11">
              <a:extLst>
                <a:ext uri="{FF2B5EF4-FFF2-40B4-BE49-F238E27FC236}">
                  <a16:creationId xmlns:a16="http://schemas.microsoft.com/office/drawing/2014/main" id="{F5E1CD77-8724-48C2-AA82-12400A561D7A}"/>
                </a:ext>
              </a:extLst>
            </p:cNvPr>
            <p:cNvSpPr/>
            <p:nvPr/>
          </p:nvSpPr>
          <p:spPr>
            <a:xfrm>
              <a:off x="5803857" y="3883916"/>
              <a:ext cx="3700087" cy="780177"/>
            </a:xfrm>
            <a:prstGeom prst="roundRect">
              <a:avLst>
                <a:gd name="adj" fmla="val 3434"/>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b"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Agency FB" panose="020B0503020202020204" pitchFamily="34" charset="0"/>
                </a:rPr>
                <a:t>The council could try to reduce crime and discrimination so young people can go out alone with the thought that they are safe.</a:t>
              </a:r>
            </a:p>
          </p:txBody>
        </p:sp>
        <p:sp>
          <p:nvSpPr>
            <p:cNvPr id="13" name="Isosceles Triangle 12">
              <a:extLst>
                <a:ext uri="{FF2B5EF4-FFF2-40B4-BE49-F238E27FC236}">
                  <a16:creationId xmlns:a16="http://schemas.microsoft.com/office/drawing/2014/main" id="{98BDE4F3-5E78-4CB9-948D-E70A83976402}"/>
                </a:ext>
              </a:extLst>
            </p:cNvPr>
            <p:cNvSpPr/>
            <p:nvPr/>
          </p:nvSpPr>
          <p:spPr>
            <a:xfrm rot="5400000">
              <a:off x="9535927" y="4143975"/>
              <a:ext cx="196092" cy="260058"/>
            </a:xfrm>
            <a:prstGeom prst="triangle">
              <a:avLst/>
            </a:prstGeom>
            <a:solidFill>
              <a:srgbClr val="FF8A03"/>
            </a:solidFill>
            <a:ln>
              <a:solidFill>
                <a:srgbClr val="F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en-GB" sz="1400">
                <a:latin typeface="Agency FB" panose="020B0503020202020204" pitchFamily="34" charset="0"/>
              </a:endParaRPr>
            </a:p>
          </p:txBody>
        </p:sp>
      </p:grpSp>
      <p:sp>
        <p:nvSpPr>
          <p:cNvPr id="15" name="TextBox 14">
            <a:extLst>
              <a:ext uri="{FF2B5EF4-FFF2-40B4-BE49-F238E27FC236}">
                <a16:creationId xmlns:a16="http://schemas.microsoft.com/office/drawing/2014/main" id="{B613E6FC-2192-4670-8003-152EE5D420E9}"/>
              </a:ext>
            </a:extLst>
          </p:cNvPr>
          <p:cNvSpPr txBox="1"/>
          <p:nvPr/>
        </p:nvSpPr>
        <p:spPr>
          <a:xfrm>
            <a:off x="6254170" y="1565275"/>
            <a:ext cx="2411238" cy="338554"/>
          </a:xfrm>
          <a:prstGeom prst="rect">
            <a:avLst/>
          </a:prstGeom>
          <a:noFill/>
        </p:spPr>
        <p:txBody>
          <a:bodyPr wrap="square" rtlCol="0" anchor="ctr">
            <a:spAutoFit/>
          </a:bodyPr>
          <a:lstStyle/>
          <a:p>
            <a:r>
              <a:rPr lang="en-GB" sz="1600" b="1">
                <a:solidFill>
                  <a:srgbClr val="002B45"/>
                </a:solidFill>
                <a:latin typeface="Agency FB" panose="020B0503020202020204" pitchFamily="34" charset="0"/>
              </a:rPr>
              <a:t>WHAT YOUNG PEOPLE TOLD US…</a:t>
            </a:r>
          </a:p>
        </p:txBody>
      </p:sp>
      <p:sp>
        <p:nvSpPr>
          <p:cNvPr id="28" name="Rectangle 27">
            <a:extLst>
              <a:ext uri="{FF2B5EF4-FFF2-40B4-BE49-F238E27FC236}">
                <a16:creationId xmlns:a16="http://schemas.microsoft.com/office/drawing/2014/main" id="{D5CEA1EC-802A-4206-AE88-F2217A92D516}"/>
              </a:ext>
            </a:extLst>
          </p:cNvPr>
          <p:cNvSpPr/>
          <p:nvPr/>
        </p:nvSpPr>
        <p:spPr>
          <a:xfrm>
            <a:off x="0" y="6873730"/>
            <a:ext cx="9906000" cy="109450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54886955-5EC6-4E3D-B781-1F08047B3B19}"/>
              </a:ext>
            </a:extLst>
          </p:cNvPr>
          <p:cNvSpPr txBox="1"/>
          <p:nvPr/>
        </p:nvSpPr>
        <p:spPr>
          <a:xfrm>
            <a:off x="357254" y="455445"/>
            <a:ext cx="2161169" cy="1077218"/>
          </a:xfrm>
          <a:prstGeom prst="rect">
            <a:avLst/>
          </a:prstGeom>
          <a:noFill/>
        </p:spPr>
        <p:txBody>
          <a:bodyPr wrap="none" rtlCol="0" anchor="t">
            <a:spAutoFit/>
          </a:bodyPr>
          <a:lstStyle/>
          <a:p>
            <a:r>
              <a:rPr lang="en-GB" sz="3200" b="1">
                <a:solidFill>
                  <a:srgbClr val="FF8A03"/>
                </a:solidFill>
                <a:latin typeface="Agency FB" panose="020B0503020202020204" pitchFamily="34" charset="0"/>
              </a:rPr>
              <a:t>INEQUALITY &amp; </a:t>
            </a:r>
          </a:p>
          <a:p>
            <a:r>
              <a:rPr lang="en-GB" sz="3200" b="1">
                <a:solidFill>
                  <a:srgbClr val="FF8A03"/>
                </a:solidFill>
                <a:latin typeface="Agency FB" panose="020B0503020202020204" pitchFamily="34" charset="0"/>
              </a:rPr>
              <a:t>DISPARITY</a:t>
            </a:r>
          </a:p>
        </p:txBody>
      </p:sp>
      <p:sp>
        <p:nvSpPr>
          <p:cNvPr id="41" name="Arrow: Pentagon 40">
            <a:extLst>
              <a:ext uri="{FF2B5EF4-FFF2-40B4-BE49-F238E27FC236}">
                <a16:creationId xmlns:a16="http://schemas.microsoft.com/office/drawing/2014/main" id="{582381D1-69B6-4952-886D-6893834B07CC}"/>
              </a:ext>
            </a:extLst>
          </p:cNvPr>
          <p:cNvSpPr/>
          <p:nvPr/>
        </p:nvSpPr>
        <p:spPr>
          <a:xfrm rot="16200000">
            <a:off x="-519744" y="3640773"/>
            <a:ext cx="4139595"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1 in 4 male young people feel very safe, compared to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1 in 7 female </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and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only 1 in 20 young people who identify outside male-female binaries.</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Those who identify as trans feel particularly unsafe.</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Black young people are x2 as likely to have “both” experienced and witnessed discrimination and hate crime</a:t>
            </a:r>
            <a:r>
              <a:rPr kumimoji="0" lang="en-GB" sz="1400" i="0" u="none" strike="noStrike" kern="1200" cap="none" spc="0" normalizeH="0" baseline="0" noProof="0">
                <a:ln>
                  <a:noFill/>
                </a:ln>
                <a:solidFill>
                  <a:prstClr val="white"/>
                </a:solidFill>
                <a:effectLst/>
                <a:uLnTx/>
                <a:uFillTx/>
                <a:latin typeface="Agency FB" panose="020B0503020202020204" pitchFamily="34" charset="0"/>
                <a:ea typeface="+mn-ea"/>
                <a:cs typeface="+mn-cs"/>
              </a:rPr>
              <a:t> than white young people. In addition, white young people are the least likely overall to have “both” experienced and witnessed hate crime. </a:t>
            </a:r>
          </a:p>
        </p:txBody>
      </p:sp>
      <p:sp>
        <p:nvSpPr>
          <p:cNvPr id="44" name="Arrow: Chevron 43">
            <a:extLst>
              <a:ext uri="{FF2B5EF4-FFF2-40B4-BE49-F238E27FC236}">
                <a16:creationId xmlns:a16="http://schemas.microsoft.com/office/drawing/2014/main" id="{C5E5D089-B958-4F00-A528-E12E2D82E75B}"/>
              </a:ext>
            </a:extLst>
          </p:cNvPr>
          <p:cNvSpPr/>
          <p:nvPr/>
        </p:nvSpPr>
        <p:spPr>
          <a:xfrm rot="16200000">
            <a:off x="1209259" y="1642337"/>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7" name="Group 46">
            <a:extLst>
              <a:ext uri="{FF2B5EF4-FFF2-40B4-BE49-F238E27FC236}">
                <a16:creationId xmlns:a16="http://schemas.microsoft.com/office/drawing/2014/main" id="{3DCB6C88-524F-4F1D-8B20-E8E55532F469}"/>
              </a:ext>
            </a:extLst>
          </p:cNvPr>
          <p:cNvGrpSpPr/>
          <p:nvPr/>
        </p:nvGrpSpPr>
        <p:grpSpPr>
          <a:xfrm>
            <a:off x="2840634" y="1299021"/>
            <a:ext cx="2294859" cy="5558978"/>
            <a:chOff x="402624" y="1299022"/>
            <a:chExt cx="2294859" cy="5558978"/>
          </a:xfrm>
        </p:grpSpPr>
        <p:sp>
          <p:nvSpPr>
            <p:cNvPr id="48" name="Arrow: Pentagon 47">
              <a:extLst>
                <a:ext uri="{FF2B5EF4-FFF2-40B4-BE49-F238E27FC236}">
                  <a16:creationId xmlns:a16="http://schemas.microsoft.com/office/drawing/2014/main" id="{A5C11F21-7137-4196-A6E7-B928378141D7}"/>
                </a:ext>
              </a:extLst>
            </p:cNvPr>
            <p:cNvSpPr/>
            <p:nvPr/>
          </p:nvSpPr>
          <p:spPr>
            <a:xfrm rot="16200000">
              <a:off x="-1096309" y="3064208"/>
              <a:ext cx="5292726" cy="2294858"/>
            </a:xfrm>
            <a:prstGeom prst="homePlate">
              <a:avLst>
                <a:gd name="adj" fmla="val 20995"/>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vert="vert" lIns="180000" tIns="144000" rIns="72000" bIns="144000" rtlCol="0" anchor="b"/>
            <a:lstStyle/>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schemeClr val="bg1"/>
                  </a:solidFill>
                  <a:effectLst/>
                  <a:uLnTx/>
                  <a:uFillTx/>
                  <a:latin typeface="Agency FB" panose="020B0503020202020204" pitchFamily="34" charset="0"/>
                  <a:ea typeface="+mn-ea"/>
                  <a:cs typeface="+mn-cs"/>
                </a:rPr>
                <a:t>Around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1 in 3 young people who identified as non-binary, reported “both” experiencing and witnessing sexual harassment, </a:t>
              </a:r>
              <a:r>
                <a:rPr kumimoji="0" lang="en-GB" sz="1400" i="0" u="none" strike="noStrike" kern="1200" cap="none" spc="0" normalizeH="0" baseline="0" noProof="0">
                  <a:ln>
                    <a:noFill/>
                  </a:ln>
                  <a:solidFill>
                    <a:schemeClr val="bg1"/>
                  </a:solidFill>
                  <a:effectLst/>
                  <a:uLnTx/>
                  <a:uFillTx/>
                  <a:latin typeface="Agency FB" panose="020B0503020202020204" pitchFamily="34" charset="0"/>
                  <a:ea typeface="+mn-ea"/>
                  <a:cs typeface="+mn-cs"/>
                </a:rPr>
                <a:t>compared with 1 in 14 of other young people</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schemeClr val="bg1"/>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schemeClr val="bg1"/>
                  </a:solidFill>
                  <a:effectLst/>
                  <a:uLnTx/>
                  <a:uFillTx/>
                  <a:latin typeface="Agency FB" panose="020B0503020202020204" pitchFamily="34" charset="0"/>
                  <a:ea typeface="+mn-ea"/>
                  <a:cs typeface="+mn-cs"/>
                </a:rPr>
                <a:t>Males are least likely to be affected by sexual harassment with 74% reporting to have neither witnessed or experienced it. </a:t>
              </a:r>
            </a:p>
            <a:p>
              <a:pPr marL="0" marR="0" lvl="0" indent="0" algn="ctr" defTabSz="457200" rtl="0" eaLnBrk="1" fontAlgn="auto" latinLnBrk="0" hangingPunct="1">
                <a:lnSpc>
                  <a:spcPct val="100000"/>
                </a:lnSpc>
                <a:spcAft>
                  <a:spcPts val="0"/>
                </a:spcAft>
                <a:buClrTx/>
                <a:buSzTx/>
                <a:buFontTx/>
                <a:buNone/>
                <a:tabLst/>
                <a:defRPr/>
              </a:pPr>
              <a:endParaRPr kumimoji="0" lang="en-GB" sz="1400" i="0" u="none" strike="noStrike" kern="1200" cap="none" spc="0" normalizeH="0" baseline="0" noProof="0">
                <a:ln>
                  <a:noFill/>
                </a:ln>
                <a:solidFill>
                  <a:schemeClr val="bg1"/>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Aft>
                  <a:spcPts val="0"/>
                </a:spcAft>
                <a:buClrTx/>
                <a:buSzTx/>
                <a:buFontTx/>
                <a:buNone/>
                <a:tabLst/>
                <a:defRPr/>
              </a:pPr>
              <a:r>
                <a:rPr kumimoji="0" lang="en-GB" sz="1400" i="0" u="none" strike="noStrike" kern="1200" cap="none" spc="0" normalizeH="0" baseline="0" noProof="0">
                  <a:ln>
                    <a:noFill/>
                  </a:ln>
                  <a:solidFill>
                    <a:schemeClr val="bg1"/>
                  </a:solidFill>
                  <a:effectLst/>
                  <a:uLnTx/>
                  <a:uFillTx/>
                  <a:latin typeface="Agency FB" panose="020B0503020202020204" pitchFamily="34" charset="0"/>
                  <a:ea typeface="+mn-ea"/>
                  <a:cs typeface="+mn-cs"/>
                </a:rPr>
                <a:t>As expected the percentage of people who have experienced and/or witnessed sexual harassment increased with age, however there was a significant increase at 15 years, with </a:t>
              </a:r>
              <a:r>
                <a:rPr kumimoji="0" lang="en-GB" sz="1400" b="1" i="0" u="none" strike="noStrike" kern="1200" cap="none" spc="0" normalizeH="0" baseline="0" noProof="0">
                  <a:ln>
                    <a:noFill/>
                  </a:ln>
                  <a:solidFill>
                    <a:srgbClr val="FF8A03"/>
                  </a:solidFill>
                  <a:effectLst/>
                  <a:uLnTx/>
                  <a:uFillTx/>
                  <a:latin typeface="Agency FB" panose="020B0503020202020204" pitchFamily="34" charset="0"/>
                  <a:ea typeface="+mn-ea"/>
                  <a:cs typeface="+mn-cs"/>
                </a:rPr>
                <a:t>over half of all 15 year olds having experienced or witnessed sexual harassment.</a:t>
              </a:r>
            </a:p>
          </p:txBody>
        </p:sp>
        <p:sp>
          <p:nvSpPr>
            <p:cNvPr id="49" name="Arrow: Chevron 48">
              <a:extLst>
                <a:ext uri="{FF2B5EF4-FFF2-40B4-BE49-F238E27FC236}">
                  <a16:creationId xmlns:a16="http://schemas.microsoft.com/office/drawing/2014/main" id="{1208EAF9-BA3B-4F6C-9DEF-A71F3293A60D}"/>
                </a:ext>
              </a:extLst>
            </p:cNvPr>
            <p:cNvSpPr/>
            <p:nvPr/>
          </p:nvSpPr>
          <p:spPr>
            <a:xfrm rot="16200000">
              <a:off x="1209260" y="492386"/>
              <a:ext cx="681588" cy="2294859"/>
            </a:xfrm>
            <a:prstGeom prst="chevron">
              <a:avLst>
                <a:gd name="adj" fmla="val 69843"/>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12147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96BE72-BC1E-4E27-95D8-B05CEBCF1890}"/>
              </a:ext>
            </a:extLst>
          </p:cNvPr>
          <p:cNvSpPr/>
          <p:nvPr/>
        </p:nvSpPr>
        <p:spPr>
          <a:xfrm>
            <a:off x="0" y="0"/>
            <a:ext cx="5334000" cy="6858000"/>
          </a:xfrm>
          <a:prstGeom prst="rect">
            <a:avLst/>
          </a:prstGeom>
          <a:solidFill>
            <a:srgbClr val="002B45"/>
          </a:solidFill>
          <a:ln>
            <a:solidFill>
              <a:srgbClr val="00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13BB044-F98A-4626-B008-8C81A0285A1C}"/>
              </a:ext>
            </a:extLst>
          </p:cNvPr>
          <p:cNvSpPr txBox="1"/>
          <p:nvPr/>
        </p:nvSpPr>
        <p:spPr>
          <a:xfrm>
            <a:off x="139389" y="202396"/>
            <a:ext cx="2754280" cy="892552"/>
          </a:xfrm>
          <a:prstGeom prst="rect">
            <a:avLst/>
          </a:prstGeom>
          <a:noFill/>
        </p:spPr>
        <p:txBody>
          <a:bodyPr wrap="none" rtlCol="0">
            <a:spAutoFit/>
          </a:bodyPr>
          <a:lstStyle/>
          <a:p>
            <a:r>
              <a:rPr lang="en-GB" sz="2000" b="1">
                <a:solidFill>
                  <a:srgbClr val="FF8A03"/>
                </a:solidFill>
                <a:latin typeface="Agency FB" panose="020B0503020202020204" pitchFamily="34" charset="0"/>
              </a:rPr>
              <a:t>KEY THEME</a:t>
            </a:r>
          </a:p>
          <a:p>
            <a:r>
              <a:rPr lang="en-GB" sz="3200" b="1">
                <a:solidFill>
                  <a:schemeClr val="bg1"/>
                </a:solidFill>
                <a:latin typeface="Agency FB" panose="020B0503020202020204" pitchFamily="34" charset="0"/>
              </a:rPr>
              <a:t>PERSONAL SAFETY</a:t>
            </a:r>
          </a:p>
        </p:txBody>
      </p:sp>
      <p:sp>
        <p:nvSpPr>
          <p:cNvPr id="17" name="TextBox 16">
            <a:extLst>
              <a:ext uri="{FF2B5EF4-FFF2-40B4-BE49-F238E27FC236}">
                <a16:creationId xmlns:a16="http://schemas.microsoft.com/office/drawing/2014/main" id="{54046864-752E-4628-8E3E-6A0D9A88CE9B}"/>
              </a:ext>
            </a:extLst>
          </p:cNvPr>
          <p:cNvSpPr txBox="1"/>
          <p:nvPr/>
        </p:nvSpPr>
        <p:spPr>
          <a:xfrm>
            <a:off x="139389" y="1152624"/>
            <a:ext cx="4981251" cy="5647700"/>
          </a:xfrm>
          <a:prstGeom prst="rect">
            <a:avLst/>
          </a:prstGeom>
          <a:noFill/>
        </p:spPr>
        <p:txBody>
          <a:bodyPr wrap="square" rtlCol="0">
            <a:spAutoFit/>
          </a:bodyPr>
          <a:lstStyle/>
          <a:p>
            <a:pPr algn="just">
              <a:spcBef>
                <a:spcPts val="600"/>
              </a:spcBef>
            </a:pPr>
            <a:r>
              <a:rPr lang="en-GB" sz="1400">
                <a:solidFill>
                  <a:schemeClr val="bg1"/>
                </a:solidFill>
                <a:latin typeface="Agency FB" panose="020B0503020202020204" pitchFamily="34" charset="0"/>
              </a:rPr>
              <a:t>We received 353 individual comments from young people as part of our initial survey.  The issue which the most young people were talking about was personal safety. We received 48 general comments calling for safer streets and a reduction in crime. We received an additional 69 comments about related areas to tackle such as sexual harassment, racism, knife crime, streetlights, policing, security cameras, hate crime, bi/homo/trans-phobia.</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We held 4 focus groups with young people, to help us understand these comments more.  They said that </a:t>
            </a:r>
            <a:r>
              <a:rPr lang="en-GB" sz="1400" b="1">
                <a:solidFill>
                  <a:srgbClr val="FF8A03"/>
                </a:solidFill>
                <a:latin typeface="Agency FB" panose="020B0503020202020204" pitchFamily="34" charset="0"/>
              </a:rPr>
              <a:t>they felt most unsafe in the borough when its dark, with poor lighting, and when there aren’t many people around</a:t>
            </a:r>
            <a:r>
              <a:rPr lang="en-GB" sz="1400">
                <a:solidFill>
                  <a:schemeClr val="bg1"/>
                </a:solidFill>
                <a:latin typeface="Agency FB" panose="020B0503020202020204" pitchFamily="34" charset="0"/>
              </a:rPr>
              <a:t>.  They also said that individual young people may feel unsafe in particular areas based on past experiences or in places which are unfamiliar. Young people were clear that there is no single solution and that different approaches are needed based on gender, age, ability and ethnicity.</a:t>
            </a:r>
          </a:p>
          <a:p>
            <a:pPr algn="just">
              <a:spcBef>
                <a:spcPts val="600"/>
              </a:spcBef>
            </a:pPr>
            <a:endParaRPr lang="en-GB" sz="1400">
              <a:solidFill>
                <a:schemeClr val="bg1"/>
              </a:solidFill>
              <a:latin typeface="Agency FB" panose="020B0503020202020204" pitchFamily="34" charset="0"/>
            </a:endParaRPr>
          </a:p>
          <a:p>
            <a:pPr algn="just">
              <a:spcBef>
                <a:spcPts val="600"/>
              </a:spcBef>
            </a:pPr>
            <a:r>
              <a:rPr lang="en-GB" sz="1400">
                <a:solidFill>
                  <a:schemeClr val="bg1"/>
                </a:solidFill>
                <a:latin typeface="Agency FB" panose="020B0503020202020204" pitchFamily="34" charset="0"/>
              </a:rPr>
              <a:t>Young people told us that, to tackle this problem, they would like to see:</a:t>
            </a:r>
          </a:p>
          <a:p>
            <a:pPr algn="just">
              <a:spcBef>
                <a:spcPts val="600"/>
              </a:spcBef>
            </a:pPr>
            <a:endParaRPr lang="en-GB" sz="800">
              <a:solidFill>
                <a:schemeClr val="bg1"/>
              </a:solidFill>
              <a:latin typeface="Agency FB" panose="020B0503020202020204" pitchFamily="34" charset="0"/>
            </a:endParaRP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Better street lighting, particularly near parks</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A night patrol (not police) in less busy areas</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More education about safety and your rights</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Safer transport for young people</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More activities and spaces to meet</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A personal safety app with panic button and GPS</a:t>
            </a:r>
          </a:p>
          <a:p>
            <a:pPr marL="742950" lvl="1" indent="-285750" algn="just">
              <a:buClr>
                <a:srgbClr val="FF8A03"/>
              </a:buClr>
              <a:buFont typeface="Agency FB" panose="020B0503020202020204" pitchFamily="34" charset="0"/>
              <a:buChar char="»"/>
            </a:pPr>
            <a:r>
              <a:rPr lang="en-GB" sz="1400">
                <a:solidFill>
                  <a:schemeClr val="bg1"/>
                </a:solidFill>
                <a:latin typeface="Agency FB" panose="020B0503020202020204" pitchFamily="34" charset="0"/>
              </a:rPr>
              <a:t>Local leaders speaking up and acting as role models</a:t>
            </a:r>
          </a:p>
        </p:txBody>
      </p:sp>
      <p:pic>
        <p:nvPicPr>
          <p:cNvPr id="7" name="Picture 6" descr="A picture containing building, outdoor, skating, person&#10;&#10;Description automatically generated">
            <a:extLst>
              <a:ext uri="{FF2B5EF4-FFF2-40B4-BE49-F238E27FC236}">
                <a16:creationId xmlns:a16="http://schemas.microsoft.com/office/drawing/2014/main" id="{3D4D175F-16DE-4AE7-82FC-5B6816786912}"/>
              </a:ext>
            </a:extLst>
          </p:cNvPr>
          <p:cNvPicPr>
            <a:picLocks noChangeAspect="1"/>
          </p:cNvPicPr>
          <p:nvPr/>
        </p:nvPicPr>
        <p:blipFill rotWithShape="1">
          <a:blip r:embed="rId2">
            <a:extLst>
              <a:ext uri="{28A0092B-C50C-407E-A947-70E740481C1C}">
                <a14:useLocalDpi xmlns:a14="http://schemas.microsoft.com/office/drawing/2010/main" val="0"/>
              </a:ext>
            </a:extLst>
          </a:blip>
          <a:srcRect l="22333" r="33214"/>
          <a:stretch/>
        </p:blipFill>
        <p:spPr>
          <a:xfrm>
            <a:off x="5334000" y="1"/>
            <a:ext cx="4572000" cy="6857999"/>
          </a:xfrm>
          <a:prstGeom prst="rect">
            <a:avLst/>
          </a:prstGeom>
        </p:spPr>
      </p:pic>
    </p:spTree>
    <p:extLst>
      <p:ext uri="{BB962C8B-B14F-4D97-AF65-F5344CB8AC3E}">
        <p14:creationId xmlns:p14="http://schemas.microsoft.com/office/powerpoint/2010/main" val="31440808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92834D5448FD4EA1CB30E1531D016B" ma:contentTypeVersion="6" ma:contentTypeDescription="Create a new document." ma:contentTypeScope="" ma:versionID="63d605360ebcd8f67436a873319c03b4">
  <xsd:schema xmlns:xsd="http://www.w3.org/2001/XMLSchema" xmlns:xs="http://www.w3.org/2001/XMLSchema" xmlns:p="http://schemas.microsoft.com/office/2006/metadata/properties" xmlns:ns2="dc62d843-ba10-4066-84de-98b57a864425" targetNamespace="http://schemas.microsoft.com/office/2006/metadata/properties" ma:root="true" ma:fieldsID="1f2c34ebad3e8131cb9566c33e5f00ce" ns2:_="">
    <xsd:import namespace="dc62d843-ba10-4066-84de-98b57a8644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2d843-ba10-4066-84de-98b57a864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BBB20D-A02D-4831-B8F1-4587552C5AF7}">
  <ds:schemaRefs>
    <ds:schemaRef ds:uri="http://schemas.microsoft.com/sharepoint/v3/contenttype/forms"/>
  </ds:schemaRefs>
</ds:datastoreItem>
</file>

<file path=customXml/itemProps2.xml><?xml version="1.0" encoding="utf-8"?>
<ds:datastoreItem xmlns:ds="http://schemas.openxmlformats.org/officeDocument/2006/customXml" ds:itemID="{22688930-9781-4451-8060-49D9CBABF26E}">
  <ds:schemaRefs>
    <ds:schemaRef ds:uri="dc62d843-ba10-4066-84de-98b57a8644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CDA9CA-FF64-499B-B066-9EFDB7254403}">
  <ds:schemaRef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dc62d843-ba10-4066-84de-98b57a86442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7933</Words>
  <Application>Microsoft Office PowerPoint</Application>
  <PresentationFormat>A4 Paper (210x297 mm)</PresentationFormat>
  <Paragraphs>649</Paragraphs>
  <Slides>30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Agency FB</vt:lpstr>
      <vt:lpstr>Arial</vt:lpstr>
      <vt:lpstr>Calibri</vt:lpstr>
      <vt:lpstr>Calibri Light</vt:lpstr>
      <vt:lpstr>Symbol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Stanex</dc:creator>
  <cp:lastModifiedBy>Emma Leaver</cp:lastModifiedBy>
  <cp:revision>2</cp:revision>
  <dcterms:created xsi:type="dcterms:W3CDTF">2021-11-29T11:17:46Z</dcterms:created>
  <dcterms:modified xsi:type="dcterms:W3CDTF">2022-08-18T15:13:10Z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0x0101004D92834D5448FD4EA1CB30E1531D016B</vt:lpwstr>
  </property>
</Properties>
</file>