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20" r:id="rId3"/>
    <p:sldMasterId id="2147483744" r:id="rId4"/>
  </p:sldMasterIdLst>
  <p:notesMasterIdLst>
    <p:notesMasterId r:id="rId17"/>
  </p:notesMasterIdLst>
  <p:sldIdLst>
    <p:sldId id="267" r:id="rId5"/>
    <p:sldId id="271" r:id="rId6"/>
    <p:sldId id="274" r:id="rId7"/>
    <p:sldId id="259" r:id="rId8"/>
    <p:sldId id="288" r:id="rId9"/>
    <p:sldId id="258" r:id="rId10"/>
    <p:sldId id="272" r:id="rId11"/>
    <p:sldId id="275" r:id="rId12"/>
    <p:sldId id="270" r:id="rId13"/>
    <p:sldId id="266" r:id="rId14"/>
    <p:sldId id="289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C9EE0E-19AD-4F0E-9DD5-90864AFFD6D6}" v="37" dt="2021-03-15T15:40:43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46E03-82DC-4B94-B352-FA33D75AAFEE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62A4-5457-4BD9-B397-1BD3CFAF4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2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Wall activity</a:t>
            </a:r>
            <a:r>
              <a:rPr lang="en-GB" baseline="0" dirty="0"/>
              <a:t> </a:t>
            </a:r>
            <a:r>
              <a:rPr lang="en-GB" baseline="0" dirty="0" err="1"/>
              <a:t>i.e</a:t>
            </a:r>
            <a:r>
              <a:rPr lang="en-GB" baseline="0" dirty="0"/>
              <a:t> emotional abuse, neglect etc.. And 15 break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81BB5-A78B-4AB6-8F3D-23C1642E0EC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41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62A4-5457-4BD9-B397-1BD3CFAF411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6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C813-01AE-445A-A035-4F5EEF5D5B6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0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65B8-68EE-48E5-991F-4C500847DAD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5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40C1-8FE7-40F6-B4C1-CFD1057F8FD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24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C813-01AE-445A-A035-4F5EEF5D5B6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57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527E-937B-4B44-BB00-331B428BFD3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351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2F12-A169-4EB0-8076-979399C513C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331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7701-297A-45AF-AADA-1C3B5A62357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25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39D-F0A3-470E-9E8F-44A845C195B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17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C4BB-2F83-4DDD-8BF0-E2577829B5F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427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BAC2-9354-4215-9068-12AFBF89E12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677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1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BCB6-D942-4B0A-843E-FF69A17280E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7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527E-937B-4B44-BB00-331B428BFD3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37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9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BFCD-5E95-4FAB-BCBA-7BFEA18DC6D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904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65B8-68EE-48E5-991F-4C500847DAD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029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40C1-8FE7-40F6-B4C1-CFD1057F8FD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68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C813-01AE-445A-A035-4F5EEF5D5B6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856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527E-937B-4B44-BB00-331B428BFD3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249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2F12-A169-4EB0-8076-979399C513C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011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7701-297A-45AF-AADA-1C3B5A62357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596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39D-F0A3-470E-9E8F-44A845C195B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333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C4BB-2F83-4DDD-8BF0-E2577829B5F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1469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BAC2-9354-4215-9068-12AFBF89E12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3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2F12-A169-4EB0-8076-979399C513C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2313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BCB6-D942-4B0A-843E-FF69A17280E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34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BFCD-5E95-4FAB-BCBA-7BFEA18DC6D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995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65B8-68EE-48E5-991F-4C500847DAD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3242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40C1-8FE7-40F6-B4C1-CFD1057F8FD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5897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C813-01AE-445A-A035-4F5EEF5D5B6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612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527E-937B-4B44-BB00-331B428BFD3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3645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2F12-A169-4EB0-8076-979399C513C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0192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7701-297A-45AF-AADA-1C3B5A62357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4895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39D-F0A3-470E-9E8F-44A845C195B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706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C4BB-2F83-4DDD-8BF0-E2577829B5F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05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7701-297A-45AF-AADA-1C3B5A62357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1346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BAC2-9354-4215-9068-12AFBF89E12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1034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BCB6-D942-4B0A-843E-FF69A17280E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7262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BFCD-5E95-4FAB-BCBA-7BFEA18DC6D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088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65B8-68EE-48E5-991F-4C500847DAD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8903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40C1-8FE7-40F6-B4C1-CFD1057F8FD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85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39D-F0A3-470E-9E8F-44A845C195B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64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C4BB-2F83-4DDD-8BF0-E2577829B5F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9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BAC2-9354-4215-9068-12AFBF89E12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35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1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BCB6-D942-4B0A-843E-FF69A17280E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1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9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BFCD-5E95-4FAB-BCBA-7BFEA18DC6D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72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6BAE6-8084-4850-A1A2-ACC01013A62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3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6BAE6-8084-4850-A1A2-ACC01013A62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4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6BAE6-8084-4850-A1A2-ACC01013A62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6BAE6-8084-4850-A1A2-ACC01013A62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05/05/2021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5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EarlyHelp@walthamforest.gov.uk" TargetMode="Externa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D142-4F1C-4AE3-A133-4F8C5328A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INTRODUCTION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E869C-FB9E-492C-8640-F71D0C3A7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Barbara Jean –Low</a:t>
            </a:r>
          </a:p>
          <a:p>
            <a:pPr marL="0" indent="0" algn="ctr">
              <a:buNone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Early Help Coordinator </a:t>
            </a:r>
          </a:p>
          <a:p>
            <a:pPr marL="0" indent="0">
              <a:buNone/>
            </a:pP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Early Help Support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0E300-33B6-4C8D-A503-232DD34C7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997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chemeClr val="tx2"/>
                </a:solidFill>
              </a:rPr>
              <a:t>REFERRALS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Any professional can refer</a:t>
            </a:r>
          </a:p>
          <a:p>
            <a:r>
              <a:rPr lang="en-GB" dirty="0"/>
              <a:t>Parents can self-refer </a:t>
            </a:r>
          </a:p>
          <a:p>
            <a:r>
              <a:rPr lang="en-GB" dirty="0"/>
              <a:t>020 8496 5114 Or send an email to our </a:t>
            </a:r>
          </a:p>
          <a:p>
            <a:r>
              <a:rPr lang="en-GB" dirty="0"/>
              <a:t>secure e-mail address: EarlyHelp </a:t>
            </a:r>
            <a:r>
              <a:rPr lang="en-GB" b="1" i="1" dirty="0">
                <a:hlinkClick r:id="rId2"/>
              </a:rPr>
              <a:t>EarlyHelp@walthamforest.gov.uk</a:t>
            </a:r>
            <a:endParaRPr lang="en-GB" b="1" i="1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All requests for Help &amp; Support or Protection should be sent to MASHrequests@walthamforest.gov.uk</a:t>
            </a:r>
          </a:p>
          <a:p>
            <a:pPr marL="0" indent="0">
              <a:buNone/>
            </a:pPr>
            <a:r>
              <a:rPr lang="en-GB" dirty="0"/>
              <a:t>    MASH: 0208 4962310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10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0FC58-47B4-4E20-A655-CAFD13584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D5903-D028-4EBF-BB49-7605901B2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7200" b="1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CE3CC-7FB2-4FC1-8E61-DFC5FD183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56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0251"/>
            <a:ext cx="9036496" cy="5727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1572" y="164637"/>
            <a:ext cx="4450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Right</a:t>
            </a:r>
            <a:r>
              <a:rPr lang="en-US" b="1" i="1" dirty="0">
                <a:solidFill>
                  <a:prstClr val="black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Conversation</a:t>
            </a:r>
            <a:r>
              <a:rPr lang="en-US" b="1" dirty="0">
                <a:solidFill>
                  <a:prstClr val="black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Right </a:t>
            </a:r>
            <a:r>
              <a:rPr lang="en-US" b="1" i="1" dirty="0">
                <a:solidFill>
                  <a:srgbClr val="FFC000"/>
                </a:solidFill>
              </a:rPr>
              <a:t>Action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b="1" dirty="0">
                <a:solidFill>
                  <a:prstClr val="black"/>
                </a:solidFill>
              </a:rPr>
              <a:t>Right </a:t>
            </a:r>
            <a:r>
              <a:rPr lang="en-US" b="1" i="1" dirty="0">
                <a:solidFill>
                  <a:srgbClr val="00B050"/>
                </a:solidFill>
              </a:rPr>
              <a:t>Time</a:t>
            </a:r>
            <a:r>
              <a:rPr lang="en-US" b="1" i="1" dirty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61307" y="164659"/>
            <a:ext cx="418271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prstClr val="black"/>
                </a:solidFill>
              </a:rPr>
              <a:t>LO9: support families to access information about services in the local area </a:t>
            </a:r>
          </a:p>
        </p:txBody>
      </p:sp>
    </p:spTree>
    <p:extLst>
      <p:ext uri="{BB962C8B-B14F-4D97-AF65-F5344CB8AC3E}">
        <p14:creationId xmlns:p14="http://schemas.microsoft.com/office/powerpoint/2010/main" val="2730897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7E1A2-EA29-406B-A6D6-E3B6CDD5C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WHAT IS EARLY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CF462-ED41-4328-8637-6CC123082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/>
              <a:t>Early Help is made up of teams, services and partners in the Borough who work together to support children, young  people and their families .   </a:t>
            </a:r>
          </a:p>
          <a:p>
            <a:pPr marL="0" indent="0">
              <a:buNone/>
            </a:pPr>
            <a:endParaRPr lang="en-GB" sz="24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sz="2400" dirty="0"/>
              <a:t>Age range for support - 0 to 19 and up to 25 with a disability. </a:t>
            </a:r>
            <a:endParaRPr lang="en-GB" sz="24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sz="2400" dirty="0"/>
              <a:t>The Early Help service works with professionals, parents and carers to intervene early in a child’s life and with families that need extra help. </a:t>
            </a:r>
          </a:p>
          <a:p>
            <a:pPr marL="0" indent="0">
              <a:buNone/>
            </a:pPr>
            <a:endParaRPr lang="en-GB" sz="24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rgbClr val="00B0F0"/>
                </a:solidFill>
              </a:rPr>
              <a:t>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D082C-3873-4E5E-A12D-4D46BA52C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14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522C3-C9FF-4DBA-90CA-C45BBAC12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AIM OF EARLY HELP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F6034-FEA2-4373-8FBB-124E7D7DD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To intervene at the earliest opportunity in order to prevent issues escalating to the detriment of the family or child.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Early Help may be needed at any point in a child or young person’s life.</a:t>
            </a:r>
          </a:p>
          <a:p>
            <a:endParaRPr lang="en-GB" dirty="0"/>
          </a:p>
          <a:p>
            <a:r>
              <a:rPr lang="en-GB" dirty="0"/>
              <a:t>To support children or young people who may have emerging needs  (needs not met by Universal Services).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8D784E-6A50-475C-A41A-8655E538C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8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Callout 39"/>
          <p:cNvSpPr/>
          <p:nvPr/>
        </p:nvSpPr>
        <p:spPr>
          <a:xfrm>
            <a:off x="2412320" y="645384"/>
            <a:ext cx="4680000" cy="6240000"/>
          </a:xfrm>
          <a:prstGeom prst="wedgeEllipseCallout">
            <a:avLst>
              <a:gd name="adj1" fmla="val 57220"/>
              <a:gd name="adj2" fmla="val 33018"/>
            </a:avLst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i="1" dirty="0">
              <a:solidFill>
                <a:prstClr val="white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40212" y="2756111"/>
            <a:ext cx="1584216" cy="1819357"/>
            <a:chOff x="4209245" y="2066945"/>
            <a:chExt cx="1152128" cy="1080391"/>
          </a:xfrm>
        </p:grpSpPr>
        <p:sp>
          <p:nvSpPr>
            <p:cNvPr id="5" name="Isosceles Triangle 4"/>
            <p:cNvSpPr/>
            <p:nvPr/>
          </p:nvSpPr>
          <p:spPr>
            <a:xfrm>
              <a:off x="4443309" y="2388015"/>
              <a:ext cx="684000" cy="540000"/>
            </a:xfrm>
            <a:prstGeom prst="triangle">
              <a:avLst/>
            </a:prstGeom>
            <a:gradFill flip="none" rotWithShape="1">
              <a:gsLst>
                <a:gs pos="0">
                  <a:srgbClr val="0070C0">
                    <a:alpha val="50000"/>
                  </a:srgbClr>
                </a:gs>
                <a:gs pos="75400">
                  <a:schemeClr val="accent6">
                    <a:lumMod val="75000"/>
                  </a:schemeClr>
                </a:gs>
                <a:gs pos="25000">
                  <a:srgbClr val="00B050"/>
                </a:gs>
                <a:gs pos="50000">
                  <a:srgbClr val="FFC000"/>
                </a:gs>
                <a:gs pos="100000">
                  <a:srgbClr val="FF0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48" y="2499742"/>
              <a:ext cx="432000" cy="4320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 rot="18232380">
              <a:off x="4008722" y="2451594"/>
              <a:ext cx="937171" cy="167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 sz="1000" b="1" dirty="0">
                  <a:solidFill>
                    <a:prstClr val="black"/>
                  </a:solidFill>
                </a:rPr>
                <a:t>Child’s development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 rot="3469175">
              <a:off x="4791123" y="2549528"/>
              <a:ext cx="699630" cy="167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 sz="1000" b="1" dirty="0">
                  <a:solidFill>
                    <a:prstClr val="black"/>
                  </a:solidFill>
                </a:rPr>
                <a:t>Parenting capacity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09245" y="2928015"/>
              <a:ext cx="1152128" cy="21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sz="1000" b="1" dirty="0">
                  <a:solidFill>
                    <a:prstClr val="black"/>
                  </a:solidFill>
                </a:rPr>
                <a:t>Family &amp; environmental factors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478763" y="2357616"/>
            <a:ext cx="1800000" cy="480000"/>
          </a:xfrm>
          <a:prstGeom prst="rect">
            <a:avLst/>
          </a:prstGeom>
          <a:gradFill flip="none" rotWithShape="1">
            <a:gsLst>
              <a:gs pos="95000">
                <a:srgbClr val="00B050"/>
              </a:gs>
              <a:gs pos="5000">
                <a:srgbClr val="00B050"/>
              </a:gs>
              <a:gs pos="0">
                <a:srgbClr val="00B0F0"/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Poor concentration and </a:t>
            </a:r>
          </a:p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low motivation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3946" y="2357616"/>
            <a:ext cx="1800000" cy="480000"/>
          </a:xfrm>
          <a:prstGeom prst="rect">
            <a:avLst/>
          </a:prstGeom>
          <a:gradFill flip="none" rotWithShape="1">
            <a:gsLst>
              <a:gs pos="95000">
                <a:srgbClr val="00B050"/>
              </a:gs>
              <a:gs pos="5000">
                <a:srgbClr val="00B050"/>
              </a:gs>
              <a:gs pos="0">
                <a:srgbClr val="00B0F0"/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Parents do not support punctuality and attendance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00723" y="4230576"/>
            <a:ext cx="1800000" cy="480000"/>
          </a:xfrm>
          <a:prstGeom prst="rect">
            <a:avLst/>
          </a:prstGeom>
          <a:gradFill flip="none" rotWithShape="1">
            <a:gsLst>
              <a:gs pos="95000">
                <a:srgbClr val="00B050"/>
              </a:gs>
              <a:gs pos="5000">
                <a:srgbClr val="00B050"/>
              </a:gs>
              <a:gs pos="0">
                <a:srgbClr val="00B0F0"/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No access to  support for learning at home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41985" y="4230576"/>
            <a:ext cx="1800000" cy="480000"/>
          </a:xfrm>
          <a:prstGeom prst="rect">
            <a:avLst/>
          </a:prstGeom>
          <a:gradFill flip="none" rotWithShape="1">
            <a:gsLst>
              <a:gs pos="95000">
                <a:srgbClr val="00B050"/>
              </a:gs>
              <a:gs pos="5000">
                <a:srgbClr val="00B050"/>
              </a:gs>
              <a:gs pos="0">
                <a:srgbClr val="00B0F0"/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Poor pro-social relationships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41429" y="3606256"/>
            <a:ext cx="1800000" cy="480000"/>
          </a:xfrm>
          <a:prstGeom prst="rect">
            <a:avLst/>
          </a:prstGeom>
          <a:gradFill flip="none" rotWithShape="1">
            <a:gsLst>
              <a:gs pos="95000">
                <a:srgbClr val="00B050"/>
              </a:gs>
              <a:gs pos="5000">
                <a:srgbClr val="00B050"/>
              </a:gs>
              <a:gs pos="0">
                <a:srgbClr val="00B0F0"/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Additional learning needs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01279" y="3606256"/>
            <a:ext cx="1800000" cy="480000"/>
          </a:xfrm>
          <a:prstGeom prst="rect">
            <a:avLst/>
          </a:prstGeom>
          <a:gradFill flip="none" rotWithShape="1">
            <a:gsLst>
              <a:gs pos="95000">
                <a:srgbClr val="00B050"/>
              </a:gs>
              <a:gs pos="5000">
                <a:srgbClr val="00B050"/>
              </a:gs>
              <a:gs pos="0">
                <a:srgbClr val="00B0F0"/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Breakdown in family relationships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61225" y="2981936"/>
            <a:ext cx="1800000" cy="480000"/>
          </a:xfrm>
          <a:prstGeom prst="rect">
            <a:avLst/>
          </a:prstGeom>
          <a:gradFill flip="none" rotWithShape="1">
            <a:gsLst>
              <a:gs pos="95000">
                <a:srgbClr val="00B050"/>
              </a:gs>
              <a:gs pos="5000">
                <a:srgbClr val="00B050"/>
              </a:gs>
              <a:gs pos="0">
                <a:srgbClr val="00B0F0"/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Poor behaviour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81484" y="2981936"/>
            <a:ext cx="1800000" cy="480000"/>
          </a:xfrm>
          <a:prstGeom prst="rect">
            <a:avLst/>
          </a:prstGeom>
          <a:gradFill flip="none" rotWithShape="1">
            <a:gsLst>
              <a:gs pos="95000">
                <a:srgbClr val="00B050"/>
              </a:gs>
              <a:gs pos="5000">
                <a:srgbClr val="00B050"/>
              </a:gs>
              <a:gs pos="0">
                <a:srgbClr val="00B0F0"/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Behaviour that parents find hard to manage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84326" y="1733296"/>
            <a:ext cx="1800000" cy="480000"/>
          </a:xfrm>
          <a:prstGeom prst="rect">
            <a:avLst/>
          </a:prstGeom>
          <a:gradFill flip="none" rotWithShape="1">
            <a:gsLst>
              <a:gs pos="95000">
                <a:srgbClr val="00B050"/>
              </a:gs>
              <a:gs pos="5000">
                <a:srgbClr val="00B050"/>
              </a:gs>
              <a:gs pos="0">
                <a:srgbClr val="00B0F0"/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Poor parental engagement or support for learning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58382" y="1733296"/>
            <a:ext cx="1800000" cy="480000"/>
          </a:xfrm>
          <a:prstGeom prst="rect">
            <a:avLst/>
          </a:prstGeom>
          <a:gradFill flip="none" rotWithShape="1">
            <a:gsLst>
              <a:gs pos="95000">
                <a:srgbClr val="00B050"/>
              </a:gs>
              <a:gs pos="5000">
                <a:srgbClr val="00B050"/>
              </a:gs>
              <a:gs pos="0">
                <a:srgbClr val="00B0F0"/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Low engagement </a:t>
            </a:r>
          </a:p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in learning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20072" y="5444531"/>
            <a:ext cx="1800000" cy="480000"/>
          </a:xfrm>
          <a:prstGeom prst="rect">
            <a:avLst/>
          </a:prstGeom>
          <a:gradFill flip="none" rotWithShape="1">
            <a:gsLst>
              <a:gs pos="95000">
                <a:srgbClr val="00B050"/>
              </a:gs>
              <a:gs pos="5000">
                <a:srgbClr val="00B050"/>
              </a:gs>
              <a:gs pos="0">
                <a:srgbClr val="00B0F0"/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Being bullied in or out of school or setting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84590" y="4854899"/>
            <a:ext cx="1800000" cy="480000"/>
          </a:xfrm>
          <a:prstGeom prst="rect">
            <a:avLst/>
          </a:prstGeom>
          <a:gradFill flip="none" rotWithShape="1">
            <a:gsLst>
              <a:gs pos="95000">
                <a:srgbClr val="00B050"/>
              </a:gs>
              <a:gs pos="5000">
                <a:srgbClr val="00B050"/>
              </a:gs>
              <a:gs pos="0">
                <a:srgbClr val="00B0F0"/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Coming to the notice </a:t>
            </a:r>
          </a:p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of Police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071539" y="5972509"/>
            <a:ext cx="1800000" cy="480000"/>
          </a:xfrm>
          <a:prstGeom prst="rect">
            <a:avLst/>
          </a:prstGeom>
          <a:gradFill flip="none" rotWithShape="1">
            <a:gsLst>
              <a:gs pos="95000">
                <a:srgbClr val="00B050"/>
              </a:gs>
              <a:gs pos="5000">
                <a:srgbClr val="00B050"/>
              </a:gs>
              <a:gs pos="0">
                <a:srgbClr val="00B0F0"/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Lack of daily routines and structure at home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11572" y="164637"/>
            <a:ext cx="4450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Right</a:t>
            </a:r>
            <a:r>
              <a:rPr lang="en-US" b="1" i="1" dirty="0">
                <a:solidFill>
                  <a:prstClr val="black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Conversation</a:t>
            </a:r>
            <a:r>
              <a:rPr lang="en-US" b="1" dirty="0">
                <a:solidFill>
                  <a:prstClr val="black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Right </a:t>
            </a:r>
            <a:r>
              <a:rPr lang="en-US" b="1" i="1" dirty="0">
                <a:solidFill>
                  <a:srgbClr val="FFC000"/>
                </a:solidFill>
              </a:rPr>
              <a:t>Action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b="1" dirty="0">
                <a:solidFill>
                  <a:prstClr val="black"/>
                </a:solidFill>
              </a:rPr>
              <a:t>Right </a:t>
            </a:r>
            <a:r>
              <a:rPr lang="en-US" b="1" i="1" dirty="0">
                <a:solidFill>
                  <a:srgbClr val="00B050"/>
                </a:solidFill>
              </a:rPr>
              <a:t>Time</a:t>
            </a:r>
            <a:r>
              <a:rPr lang="en-US" b="1" i="1" dirty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1947" y="1659225"/>
            <a:ext cx="1700617" cy="480000"/>
          </a:xfrm>
          <a:prstGeom prst="rect">
            <a:avLst/>
          </a:prstGeom>
          <a:solidFill>
            <a:srgbClr val="82D0F5">
              <a:lumMod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Good progress and achievement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51947" y="2241123"/>
            <a:ext cx="1700617" cy="480000"/>
          </a:xfrm>
          <a:prstGeom prst="rect">
            <a:avLst/>
          </a:prstGeom>
          <a:solidFill>
            <a:srgbClr val="82D0F5">
              <a:lumMod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Good attendance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51947" y="2823020"/>
            <a:ext cx="1700617" cy="480000"/>
          </a:xfrm>
          <a:prstGeom prst="rect">
            <a:avLst/>
          </a:prstGeom>
          <a:solidFill>
            <a:srgbClr val="82D0F5">
              <a:lumMod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Positive behaviour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51944" y="3986815"/>
            <a:ext cx="1700616" cy="480000"/>
          </a:xfrm>
          <a:prstGeom prst="rect">
            <a:avLst/>
          </a:prstGeom>
          <a:solidFill>
            <a:srgbClr val="82D0F5">
              <a:lumMod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Family engaged in progress &amp; achievement 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1947" y="4568712"/>
            <a:ext cx="1700617" cy="480000"/>
          </a:xfrm>
          <a:prstGeom prst="rect">
            <a:avLst/>
          </a:prstGeom>
          <a:solidFill>
            <a:srgbClr val="82D0F5">
              <a:lumMod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Good physical health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51947" y="5150609"/>
            <a:ext cx="1700617" cy="480000"/>
          </a:xfrm>
          <a:prstGeom prst="rect">
            <a:avLst/>
          </a:prstGeom>
          <a:solidFill>
            <a:srgbClr val="82D0F5">
              <a:lumMod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Good mental health and emotional wellbeing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51947" y="3404917"/>
            <a:ext cx="1700617" cy="480000"/>
          </a:xfrm>
          <a:prstGeom prst="rect">
            <a:avLst/>
          </a:prstGeom>
          <a:solidFill>
            <a:srgbClr val="82D0F5">
              <a:lumMod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No barriers to learning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51947" y="5732509"/>
            <a:ext cx="1700617" cy="480000"/>
          </a:xfrm>
          <a:prstGeom prst="rect">
            <a:avLst/>
          </a:prstGeom>
          <a:solidFill>
            <a:srgbClr val="82D0F5">
              <a:lumMod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Age appropriate knowledge about risk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51941" y="1240032"/>
            <a:ext cx="8762660" cy="309632"/>
          </a:xfrm>
          <a:prstGeom prst="rect">
            <a:avLst/>
          </a:prstGeom>
          <a:gradFill>
            <a:gsLst>
              <a:gs pos="85000">
                <a:srgbClr val="00B050"/>
              </a:gs>
              <a:gs pos="90000">
                <a:srgbClr val="FFC000"/>
              </a:gs>
              <a:gs pos="100000">
                <a:srgbClr val="FFC000"/>
              </a:gs>
              <a:gs pos="0">
                <a:srgbClr val="82D0F5">
                  <a:lumMod val="75000"/>
                </a:srgbClr>
              </a:gs>
              <a:gs pos="35000">
                <a:srgbClr val="00B050"/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tabLst>
                <a:tab pos="533400" algn="l"/>
                <a:tab pos="3592513" algn="l"/>
              </a:tabLst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	Good outcomes 	</a:t>
            </a:r>
            <a:r>
              <a:rPr lang="en-GB" sz="1600" b="1" i="1" kern="0" dirty="0">
                <a:solidFill>
                  <a:srgbClr val="FFFFFF"/>
                </a:solidFill>
              </a:rPr>
              <a:t>What are Emerging needs? </a:t>
            </a:r>
            <a:r>
              <a:rPr lang="en-GB" sz="1100" b="1" kern="0" dirty="0">
                <a:solidFill>
                  <a:srgbClr val="FFFFFF"/>
                </a:solidFill>
              </a:rPr>
              <a:t>		            </a:t>
            </a:r>
            <a:r>
              <a:rPr lang="en-GB" sz="1100" b="1" kern="0" dirty="0">
                <a:solidFill>
                  <a:prstClr val="black"/>
                </a:solidFill>
              </a:rPr>
              <a:t>Multiple needs </a:t>
            </a:r>
            <a:r>
              <a:rPr lang="en-GB" sz="1100" b="1" kern="0" dirty="0">
                <a:solidFill>
                  <a:srgbClr val="FFFFFF"/>
                </a:solidFill>
              </a:rPr>
              <a:t>              </a:t>
            </a:r>
            <a:endParaRPr lang="en-GB" sz="1100" b="1" kern="0" dirty="0">
              <a:solidFill>
                <a:srgbClr val="080808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 rot="5400000">
            <a:off x="6215771" y="3455168"/>
            <a:ext cx="4538343" cy="85949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080808"/>
                </a:solidFill>
              </a:rPr>
              <a:t>Families with multiple needs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33923" y="6346860"/>
            <a:ext cx="2133600" cy="365125"/>
          </a:xfrm>
        </p:spPr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60023" y="164698"/>
            <a:ext cx="408400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prstClr val="black"/>
                </a:solidFill>
              </a:rPr>
              <a:t>LO2: Describe  the revised approach to levels of need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915816" y="5421257"/>
            <a:ext cx="1800000" cy="480000"/>
          </a:xfrm>
          <a:prstGeom prst="rect">
            <a:avLst/>
          </a:prstGeom>
          <a:gradFill flip="none" rotWithShape="1">
            <a:gsLst>
              <a:gs pos="95000">
                <a:srgbClr val="00B050"/>
              </a:gs>
              <a:gs pos="5000">
                <a:srgbClr val="00B050"/>
              </a:gs>
              <a:gs pos="0">
                <a:srgbClr val="00B0F0"/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Low self esteem or withdrawn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563946" y="4808712"/>
            <a:ext cx="1800000" cy="480000"/>
          </a:xfrm>
          <a:prstGeom prst="rect">
            <a:avLst/>
          </a:prstGeom>
          <a:gradFill flip="none" rotWithShape="1">
            <a:gsLst>
              <a:gs pos="95000">
                <a:srgbClr val="00B050"/>
              </a:gs>
              <a:gs pos="5000">
                <a:srgbClr val="00B050"/>
              </a:gs>
              <a:gs pos="0">
                <a:srgbClr val="00B0F0"/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GB" sz="1100" b="1" kern="0" dirty="0">
                <a:solidFill>
                  <a:srgbClr val="FFFFFF"/>
                </a:solidFill>
              </a:rPr>
              <a:t>Lack of exercise and poor diet </a:t>
            </a:r>
          </a:p>
        </p:txBody>
      </p:sp>
    </p:spTree>
    <p:extLst>
      <p:ext uri="{BB962C8B-B14F-4D97-AF65-F5344CB8AC3E}">
        <p14:creationId xmlns:p14="http://schemas.microsoft.com/office/powerpoint/2010/main" val="1890016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771800" y="1276706"/>
            <a:ext cx="5760000" cy="5760000"/>
          </a:xfrm>
          <a:prstGeom prst="wedgeEllipseCallout">
            <a:avLst>
              <a:gd name="adj1" fmla="val -28465"/>
              <a:gd name="adj2" fmla="val -147"/>
            </a:avLst>
          </a:prstGeom>
          <a:solidFill>
            <a:schemeClr val="bg1">
              <a:alpha val="30000"/>
            </a:schemeClr>
          </a:solidFill>
          <a:ln>
            <a:solidFill>
              <a:srgbClr val="FF0000"/>
            </a:solidFill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74" y="3220282"/>
            <a:ext cx="1347577" cy="127324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801289" y="3076706"/>
            <a:ext cx="2160000" cy="216000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11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</a:pPr>
            <a:r>
              <a:rPr lang="en-GB" sz="1100" dirty="0">
                <a:ea typeface="Calibri"/>
                <a:cs typeface="Times New Roman"/>
              </a:rPr>
              <a:t>  </a:t>
            </a:r>
          </a:p>
        </p:txBody>
      </p:sp>
      <p:sp>
        <p:nvSpPr>
          <p:cNvPr id="7" name="TextBox 1"/>
          <p:cNvSpPr txBox="1">
            <a:spLocks/>
          </p:cNvSpPr>
          <p:nvPr/>
        </p:nvSpPr>
        <p:spPr>
          <a:xfrm>
            <a:off x="2943193" y="3898149"/>
            <a:ext cx="1882206" cy="430887"/>
          </a:xfrm>
          <a:prstGeom prst="rect">
            <a:avLst/>
          </a:prstGeom>
          <a:solidFill>
            <a:srgbClr val="00B0F0">
              <a:alpha val="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latin typeface="Calibri"/>
                <a:ea typeface="Times New Roman"/>
                <a:cs typeface="Times New Roman"/>
              </a:rPr>
              <a:t>Good </a:t>
            </a:r>
          </a:p>
          <a:p>
            <a:pPr algn="ctr"/>
            <a:r>
              <a:rPr lang="en-GB" sz="1100" b="1" dirty="0">
                <a:latin typeface="Calibri"/>
                <a:ea typeface="Times New Roman"/>
                <a:cs typeface="Times New Roman"/>
              </a:rPr>
              <a:t>Outcomes</a:t>
            </a:r>
            <a:endParaRPr lang="en-GB" sz="1100" dirty="0">
              <a:latin typeface="Times New Roman"/>
              <a:ea typeface="Times New Roman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6058246" y="1952877"/>
            <a:ext cx="171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>
                <a:solidFill>
                  <a:srgbClr val="E6007E"/>
                </a:solidFill>
                <a:ea typeface="Times New Roman"/>
                <a:cs typeface="Times New Roman"/>
              </a:rPr>
              <a:t>Think Family</a:t>
            </a:r>
            <a:endParaRPr lang="en-GB" sz="1600" dirty="0">
              <a:solidFill>
                <a:srgbClr val="E6007E"/>
              </a:solidFill>
              <a:latin typeface="Times New Roman"/>
              <a:ea typeface="Times New Roman"/>
            </a:endParaRPr>
          </a:p>
          <a:p>
            <a:pPr algn="ctr"/>
            <a:r>
              <a:rPr lang="en-GB" sz="1600" b="1" i="1" dirty="0">
                <a:solidFill>
                  <a:srgbClr val="E6007E"/>
                </a:solidFill>
                <a:ea typeface="Times New Roman"/>
                <a:cs typeface="Times New Roman"/>
              </a:rPr>
              <a:t>Principles</a:t>
            </a:r>
            <a:endParaRPr lang="en-GB" sz="1600" dirty="0">
              <a:solidFill>
                <a:srgbClr val="E6007E"/>
              </a:solidFill>
              <a:latin typeface="Times New Roman"/>
              <a:ea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684294" y="1584693"/>
            <a:ext cx="1980000" cy="1980000"/>
            <a:chOff x="3490109" y="470526"/>
            <a:chExt cx="1882206" cy="180000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3531212" y="470526"/>
              <a:ext cx="1800000" cy="1800000"/>
            </a:xfrm>
            <a:prstGeom prst="wedgeEllipseCallout">
              <a:avLst>
                <a:gd name="adj1" fmla="val -25824"/>
                <a:gd name="adj2" fmla="val 75883"/>
              </a:avLst>
            </a:prstGeom>
            <a:solidFill>
              <a:srgbClr val="00B050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GB" sz="1200" b="1" dirty="0">
                  <a:latin typeface="Calibri"/>
                  <a:ea typeface="Calibri"/>
                  <a:cs typeface="Times New Roman"/>
                </a:rPr>
                <a:t> </a:t>
              </a:r>
              <a:endParaRPr lang="en-GB" sz="1100" dirty="0"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</a:pPr>
              <a:r>
                <a:rPr lang="en-GB" sz="1200" b="1" dirty="0">
                  <a:latin typeface="Calibri"/>
                  <a:ea typeface="Calibri"/>
                  <a:cs typeface="Times New Roman"/>
                </a:rPr>
                <a:t> </a:t>
              </a:r>
              <a:endParaRPr lang="en-GB" sz="1100" dirty="0">
                <a:latin typeface="Calibri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</a:pPr>
              <a:endParaRPr lang="en-GB" sz="1000" dirty="0">
                <a:latin typeface="Calibri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</a:pPr>
              <a:r>
                <a:rPr lang="en-GB" sz="1100" dirty="0">
                  <a:solidFill>
                    <a:srgbClr val="FFFFFF"/>
                  </a:solidFill>
                  <a:latin typeface="Calibri"/>
                  <a:ea typeface="Calibri"/>
                  <a:cs typeface="Times New Roman"/>
                </a:rPr>
                <a:t> </a:t>
              </a:r>
              <a:endParaRPr lang="en-GB" sz="1100" dirty="0"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1" name="TextBox 1"/>
            <p:cNvSpPr txBox="1">
              <a:spLocks/>
            </p:cNvSpPr>
            <p:nvPr/>
          </p:nvSpPr>
          <p:spPr>
            <a:xfrm>
              <a:off x="3490109" y="1155083"/>
              <a:ext cx="1882206" cy="699492"/>
            </a:xfrm>
            <a:prstGeom prst="rect">
              <a:avLst/>
            </a:prstGeom>
            <a:solidFill>
              <a:srgbClr val="00B0F0">
                <a:alpha val="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latin typeface="Calibri"/>
                  <a:ea typeface="Times New Roman"/>
                  <a:cs typeface="Times New Roman"/>
                </a:rPr>
                <a:t>Level 1: </a:t>
              </a:r>
            </a:p>
            <a:p>
              <a:pPr algn="ctr"/>
              <a:r>
                <a:rPr lang="en-GB" sz="1100" b="1" dirty="0">
                  <a:latin typeface="Calibri"/>
                  <a:ea typeface="Times New Roman"/>
                  <a:cs typeface="Times New Roman"/>
                </a:rPr>
                <a:t>Emerging needs</a:t>
              </a:r>
            </a:p>
            <a:p>
              <a:pPr algn="ctr"/>
              <a:endParaRPr lang="en-GB" sz="1100" b="1" dirty="0">
                <a:latin typeface="Calibri"/>
                <a:ea typeface="Times New Roman"/>
                <a:cs typeface="Times New Roman"/>
              </a:endParaRPr>
            </a:p>
            <a:p>
              <a:pPr algn="ctr"/>
              <a:r>
                <a:rPr lang="en-GB" sz="1100" b="1" dirty="0">
                  <a:latin typeface="Calibri"/>
                  <a:ea typeface="Times New Roman"/>
                  <a:cs typeface="Times New Roman"/>
                </a:rPr>
                <a:t>Universal Plus</a:t>
              </a:r>
              <a:endParaRPr lang="en-GB" sz="1100" dirty="0">
                <a:latin typeface="Times New Roman"/>
                <a:ea typeface="Times New Roman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82753" y="3046902"/>
            <a:ext cx="1620000" cy="1620000"/>
            <a:chOff x="4351266" y="1939484"/>
            <a:chExt cx="1440000" cy="1440000"/>
          </a:xfrm>
          <a:solidFill>
            <a:srgbClr val="FFC000">
              <a:alpha val="75000"/>
            </a:srgbClr>
          </a:solidFill>
        </p:grpSpPr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>
              <a:off x="4351266" y="1939484"/>
              <a:ext cx="1440000" cy="1440000"/>
            </a:xfrm>
            <a:prstGeom prst="wedgeEllipseCallout">
              <a:avLst>
                <a:gd name="adj1" fmla="val -79247"/>
                <a:gd name="adj2" fmla="val 12770"/>
              </a:avLst>
            </a:prstGeom>
            <a:grpFill/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GB" sz="900" b="1" dirty="0">
                  <a:ea typeface="Calibri"/>
                  <a:cs typeface="Times New Roman"/>
                </a:rPr>
                <a:t> </a:t>
              </a:r>
              <a:endParaRPr lang="en-GB" sz="900" dirty="0"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n-GB" sz="900" dirty="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3384" y="2087105"/>
              <a:ext cx="946412" cy="94726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GB" sz="1100" b="1" dirty="0">
                  <a:ea typeface="Calibri"/>
                  <a:cs typeface="Times New Roman"/>
                </a:rPr>
                <a:t>Level 2: </a:t>
              </a:r>
            </a:p>
            <a:p>
              <a:pPr algn="ctr">
                <a:lnSpc>
                  <a:spcPct val="115000"/>
                </a:lnSpc>
              </a:pPr>
              <a:r>
                <a:rPr lang="en-GB" sz="1100" b="1" dirty="0">
                  <a:ea typeface="Calibri"/>
                  <a:cs typeface="Times New Roman"/>
                </a:rPr>
                <a:t>Multiple needs</a:t>
              </a:r>
            </a:p>
            <a:p>
              <a:pPr algn="ctr">
                <a:lnSpc>
                  <a:spcPct val="115000"/>
                </a:lnSpc>
              </a:pPr>
              <a:endParaRPr lang="en-GB" sz="1100" b="1" dirty="0"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</a:pPr>
              <a:r>
                <a:rPr lang="en-GB" sz="1100" b="1" dirty="0">
                  <a:ea typeface="Calibri"/>
                  <a:cs typeface="Times New Roman"/>
                </a:rPr>
                <a:t>Whole Family </a:t>
              </a:r>
            </a:p>
            <a:p>
              <a:pPr algn="ctr">
                <a:lnSpc>
                  <a:spcPct val="115000"/>
                </a:lnSpc>
              </a:pPr>
              <a:r>
                <a:rPr lang="en-GB" sz="1100" b="1" dirty="0">
                  <a:ea typeface="Calibri"/>
                  <a:cs typeface="Times New Roman"/>
                </a:rPr>
                <a:t>Intervention</a:t>
              </a:r>
              <a:endParaRPr lang="en-GB" sz="1100" dirty="0">
                <a:ea typeface="Calibri"/>
                <a:cs typeface="Times New Roman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27533" y="4934931"/>
            <a:ext cx="1080000" cy="1080000"/>
            <a:chOff x="4006832" y="3073349"/>
            <a:chExt cx="1080000" cy="1080000"/>
          </a:xfrm>
        </p:grpSpPr>
        <p:sp>
          <p:nvSpPr>
            <p:cNvPr id="16" name="Oval Callout 15"/>
            <p:cNvSpPr>
              <a:spLocks noChangeArrowheads="1"/>
            </p:cNvSpPr>
            <p:nvPr/>
          </p:nvSpPr>
          <p:spPr bwMode="auto">
            <a:xfrm>
              <a:off x="4006832" y="3073349"/>
              <a:ext cx="1080000" cy="1080000"/>
            </a:xfrm>
            <a:prstGeom prst="wedgeEllipseCallout">
              <a:avLst>
                <a:gd name="adj1" fmla="val -6708"/>
                <a:gd name="adj2" fmla="val -129221"/>
              </a:avLst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r"/>
              <a:endParaRPr lang="en-GB" sz="1100" dirty="0">
                <a:latin typeface="Times New Roman"/>
                <a:ea typeface="Times New Roman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18518" y="3223602"/>
              <a:ext cx="1068169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100" b="1" dirty="0">
                  <a:ea typeface="Times New Roman"/>
                  <a:cs typeface="Times New Roman"/>
                </a:rPr>
                <a:t>Level 4: </a:t>
              </a:r>
            </a:p>
            <a:p>
              <a:pPr algn="ctr"/>
              <a:r>
                <a:rPr lang="en-GB" sz="1100" b="1" dirty="0">
                  <a:ea typeface="Times New Roman"/>
                  <a:cs typeface="Times New Roman"/>
                </a:rPr>
                <a:t>Acute needs</a:t>
              </a:r>
            </a:p>
            <a:p>
              <a:pPr algn="ctr"/>
              <a:r>
                <a:rPr lang="en-GB" sz="1100" b="1" dirty="0">
                  <a:ea typeface="Times New Roman"/>
                  <a:cs typeface="Times New Roman"/>
                </a:rPr>
                <a:t>Statutory / Specialist  </a:t>
              </a:r>
              <a:endParaRPr lang="en-GB" sz="1100" dirty="0">
                <a:latin typeface="Times New Roman"/>
                <a:ea typeface="Times New Roman"/>
              </a:endParaRPr>
            </a:p>
          </p:txBody>
        </p:sp>
      </p:grpSp>
      <p:sp>
        <p:nvSpPr>
          <p:cNvPr id="18" name="Line Callout 1 17"/>
          <p:cNvSpPr/>
          <p:nvPr/>
        </p:nvSpPr>
        <p:spPr>
          <a:xfrm>
            <a:off x="-1" y="4917272"/>
            <a:ext cx="2771801" cy="960000"/>
          </a:xfrm>
          <a:prstGeom prst="borderCallout1">
            <a:avLst>
              <a:gd name="adj1" fmla="val 15050"/>
              <a:gd name="adj2" fmla="val 118647"/>
              <a:gd name="adj3" fmla="val 48971"/>
              <a:gd name="adj4" fmla="val 108096"/>
            </a:avLst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i="1" dirty="0">
                <a:solidFill>
                  <a:schemeClr val="tx1"/>
                </a:solidFill>
              </a:rPr>
              <a:t>Universal services and the community are involved at every level of need</a:t>
            </a:r>
          </a:p>
        </p:txBody>
      </p:sp>
      <p:sp>
        <p:nvSpPr>
          <p:cNvPr id="19" name="Line Callout 1 18"/>
          <p:cNvSpPr/>
          <p:nvPr/>
        </p:nvSpPr>
        <p:spPr>
          <a:xfrm>
            <a:off x="0" y="3850930"/>
            <a:ext cx="2771800" cy="960000"/>
          </a:xfrm>
          <a:prstGeom prst="borderCallout1">
            <a:avLst>
              <a:gd name="adj1" fmla="val 93040"/>
              <a:gd name="adj2" fmla="val 160410"/>
              <a:gd name="adj3" fmla="val 48971"/>
              <a:gd name="adj4" fmla="val 108096"/>
            </a:avLst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i="1" dirty="0">
                <a:solidFill>
                  <a:schemeClr val="tx1"/>
                </a:solidFill>
              </a:rPr>
              <a:t>Children and families who require a statutory or specialist response</a:t>
            </a:r>
          </a:p>
        </p:txBody>
      </p:sp>
      <p:sp>
        <p:nvSpPr>
          <p:cNvPr id="20" name="Line Callout 1 19"/>
          <p:cNvSpPr/>
          <p:nvPr/>
        </p:nvSpPr>
        <p:spPr>
          <a:xfrm>
            <a:off x="0" y="2784587"/>
            <a:ext cx="2771800" cy="960000"/>
          </a:xfrm>
          <a:prstGeom prst="borderCallout1">
            <a:avLst>
              <a:gd name="adj1" fmla="val 91405"/>
              <a:gd name="adj2" fmla="val 169291"/>
              <a:gd name="adj3" fmla="val 48971"/>
              <a:gd name="adj4" fmla="val 108096"/>
            </a:avLst>
          </a:prstGeom>
          <a:solidFill>
            <a:schemeClr val="bg1"/>
          </a:solidFill>
          <a:ln w="127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>
                <a:solidFill>
                  <a:schemeClr val="tx1"/>
                </a:solidFill>
              </a:rPr>
              <a:t>Children and families who require a multi-agency response </a:t>
            </a:r>
          </a:p>
        </p:txBody>
      </p:sp>
      <p:sp>
        <p:nvSpPr>
          <p:cNvPr id="21" name="Line Callout 1 20"/>
          <p:cNvSpPr/>
          <p:nvPr/>
        </p:nvSpPr>
        <p:spPr>
          <a:xfrm>
            <a:off x="-20005" y="1718244"/>
            <a:ext cx="2791805" cy="960000"/>
          </a:xfrm>
          <a:prstGeom prst="borderCallout1">
            <a:avLst>
              <a:gd name="adj1" fmla="val 53377"/>
              <a:gd name="adj2" fmla="val 136142"/>
              <a:gd name="adj3" fmla="val 48971"/>
              <a:gd name="adj4" fmla="val 108096"/>
            </a:avLst>
          </a:prstGeom>
          <a:solidFill>
            <a:schemeClr val="bg1"/>
          </a:solidFill>
          <a:ln w="12700">
            <a:solidFill>
              <a:srgbClr val="00964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i="1" dirty="0">
                <a:solidFill>
                  <a:schemeClr val="tx1"/>
                </a:solidFill>
              </a:rPr>
              <a:t>Children and families whose needs can be supported by a single agency</a:t>
            </a:r>
          </a:p>
        </p:txBody>
      </p:sp>
      <p:sp>
        <p:nvSpPr>
          <p:cNvPr id="22" name="Line Callout 1 21"/>
          <p:cNvSpPr/>
          <p:nvPr/>
        </p:nvSpPr>
        <p:spPr>
          <a:xfrm>
            <a:off x="6770323" y="3288572"/>
            <a:ext cx="2376264" cy="960000"/>
          </a:xfrm>
          <a:prstGeom prst="borderCallout1">
            <a:avLst>
              <a:gd name="adj1" fmla="val -104179"/>
              <a:gd name="adj2" fmla="val 29731"/>
              <a:gd name="adj3" fmla="val -15002"/>
              <a:gd name="adj4" fmla="val 46615"/>
            </a:avLst>
          </a:prstGeom>
          <a:solidFill>
            <a:schemeClr val="bg1"/>
          </a:solidFill>
          <a:ln w="12700">
            <a:solidFill>
              <a:srgbClr val="E6007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i="1" dirty="0">
                <a:solidFill>
                  <a:schemeClr val="tx1"/>
                </a:solidFill>
              </a:rPr>
              <a:t>Think Family Principles inform our response at every level of need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431925" y="4227702"/>
            <a:ext cx="1260000" cy="1260000"/>
            <a:chOff x="4431925" y="3370452"/>
            <a:chExt cx="1260000" cy="1260000"/>
          </a:xfrm>
        </p:grpSpPr>
        <p:sp>
          <p:nvSpPr>
            <p:cNvPr id="24" name="AutoShape 6"/>
            <p:cNvSpPr>
              <a:spLocks noChangeArrowheads="1"/>
            </p:cNvSpPr>
            <p:nvPr/>
          </p:nvSpPr>
          <p:spPr bwMode="auto">
            <a:xfrm>
              <a:off x="4431925" y="3370452"/>
              <a:ext cx="1260000" cy="1260000"/>
            </a:xfrm>
            <a:prstGeom prst="wedgeEllipseCallout">
              <a:avLst>
                <a:gd name="adj1" fmla="val -70175"/>
                <a:gd name="adj2" fmla="val -63581"/>
              </a:avLst>
            </a:prstGeom>
            <a:solidFill>
              <a:schemeClr val="accent6">
                <a:lumMod val="75000"/>
                <a:alpha val="75000"/>
              </a:schemeClr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GB" sz="900" b="1" dirty="0">
                  <a:ea typeface="Calibri"/>
                  <a:cs typeface="Times New Roman"/>
                </a:rPr>
                <a:t> </a:t>
              </a:r>
              <a:endParaRPr lang="en-GB" sz="900" dirty="0"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n-GB" sz="900" dirty="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76184" y="3651870"/>
              <a:ext cx="1075936" cy="67633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GB" sz="1100" b="1" dirty="0">
                  <a:ea typeface="Calibri"/>
                  <a:cs typeface="Times New Roman"/>
                </a:rPr>
                <a:t>Level 3: </a:t>
              </a:r>
            </a:p>
            <a:p>
              <a:pPr algn="ctr">
                <a:lnSpc>
                  <a:spcPct val="115000"/>
                </a:lnSpc>
              </a:pPr>
              <a:r>
                <a:rPr lang="en-GB" sz="1100" b="1" dirty="0">
                  <a:ea typeface="Calibri"/>
                  <a:cs typeface="Times New Roman"/>
                </a:rPr>
                <a:t>Complex needs</a:t>
              </a:r>
            </a:p>
            <a:p>
              <a:pPr algn="ctr">
                <a:lnSpc>
                  <a:spcPct val="115000"/>
                </a:lnSpc>
              </a:pPr>
              <a:r>
                <a:rPr lang="en-GB" sz="1100" b="1" dirty="0">
                  <a:ea typeface="Calibri"/>
                  <a:cs typeface="Times New Roman"/>
                </a:rPr>
                <a:t>Statutory </a:t>
              </a:r>
              <a:endParaRPr lang="en-GB" sz="1100" dirty="0">
                <a:ea typeface="Calibri"/>
                <a:cs typeface="Times New Roman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611561" y="980728"/>
            <a:ext cx="4450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Right</a:t>
            </a:r>
            <a:r>
              <a:rPr lang="en-US" b="1" i="1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Conversation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b="1" dirty="0"/>
              <a:t>Right </a:t>
            </a:r>
            <a:r>
              <a:rPr lang="en-US" b="1" i="1" dirty="0">
                <a:solidFill>
                  <a:srgbClr val="FFC000"/>
                </a:solidFill>
              </a:rPr>
              <a:t>Action</a:t>
            </a:r>
            <a:r>
              <a:rPr lang="en-US" dirty="0"/>
              <a:t>, </a:t>
            </a:r>
            <a:r>
              <a:rPr lang="en-US" b="1" dirty="0"/>
              <a:t>Right </a:t>
            </a:r>
            <a:r>
              <a:rPr lang="en-US" b="1" i="1" dirty="0">
                <a:solidFill>
                  <a:srgbClr val="00B050"/>
                </a:solidFill>
              </a:rPr>
              <a:t>Time</a:t>
            </a:r>
            <a:r>
              <a:rPr lang="en-US" b="1" i="1" dirty="0"/>
              <a:t> </a:t>
            </a:r>
            <a:endParaRPr lang="en-GB" dirty="0"/>
          </a:p>
        </p:txBody>
      </p:sp>
      <p:sp>
        <p:nvSpPr>
          <p:cNvPr id="27" name="Line Callout 1 26"/>
          <p:cNvSpPr/>
          <p:nvPr/>
        </p:nvSpPr>
        <p:spPr>
          <a:xfrm>
            <a:off x="5059338" y="5327396"/>
            <a:ext cx="4084662" cy="673354"/>
          </a:xfrm>
          <a:prstGeom prst="borderCallout1">
            <a:avLst>
              <a:gd name="adj1" fmla="val 47932"/>
              <a:gd name="adj2" fmla="val -7453"/>
              <a:gd name="adj3" fmla="val 47520"/>
              <a:gd name="adj4" fmla="val -3907"/>
            </a:avLst>
          </a:prstGeom>
          <a:solidFill>
            <a:schemeClr val="bg1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400" b="1" i="1" dirty="0">
                <a:solidFill>
                  <a:schemeClr val="tx1"/>
                </a:solidFill>
              </a:rPr>
              <a:t>If you think a child is at risk of harm, contact MASH</a:t>
            </a:r>
          </a:p>
          <a:p>
            <a:pPr lvl="0" algn="ctr"/>
            <a:r>
              <a:rPr lang="en-GB" sz="1400" b="1" i="1" dirty="0">
                <a:solidFill>
                  <a:schemeClr val="tx1"/>
                </a:solidFill>
              </a:rPr>
              <a:t>If you think the risk is immediate, call 999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/>
              <a:t>5</a:t>
            </a:fld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060000" y="980729"/>
            <a:ext cx="408400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LO3: Outline the Think Family principles that inform work with families </a:t>
            </a:r>
          </a:p>
        </p:txBody>
      </p:sp>
    </p:spTree>
    <p:extLst>
      <p:ext uri="{BB962C8B-B14F-4D97-AF65-F5344CB8AC3E}">
        <p14:creationId xmlns:p14="http://schemas.microsoft.com/office/powerpoint/2010/main" val="159024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8" grpId="0" animBg="1"/>
      <p:bldP spid="19" grpId="0" animBg="1"/>
      <p:bldP spid="20" grpId="0" animBg="1"/>
      <p:bldP spid="21" grpId="0" animBg="1"/>
      <p:bldP spid="22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TARGETED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Whole family Intervention </a:t>
            </a:r>
          </a:p>
          <a:p>
            <a:r>
              <a:rPr lang="en-GB" dirty="0"/>
              <a:t>Early Help Family Practitioner</a:t>
            </a:r>
          </a:p>
          <a:p>
            <a:r>
              <a:rPr lang="en-GB" dirty="0"/>
              <a:t>Behaviour, Attendance, Children Missing Education (BACME)</a:t>
            </a:r>
          </a:p>
          <a:p>
            <a:r>
              <a:rPr lang="en-GB" dirty="0"/>
              <a:t>Functional Family Therapy (FFT)</a:t>
            </a:r>
          </a:p>
          <a:p>
            <a:r>
              <a:rPr lang="en-GB" dirty="0"/>
              <a:t>Youth Offending Service (YOS)</a:t>
            </a:r>
          </a:p>
          <a:p>
            <a:r>
              <a:rPr lang="en-GB" dirty="0"/>
              <a:t>Intensive Adolescent Support Team</a:t>
            </a:r>
          </a:p>
          <a:p>
            <a:r>
              <a:rPr lang="en-GB" dirty="0"/>
              <a:t>Family Nurse Partnership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2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06CE-EF70-46FB-99EA-C85A4FC16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E4FD1-AC43-4692-AF6D-BB1092EF9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Our Family Journey (OFJ) involves listening to you and your child to find out what your child's needs are and what is working well in your child's life. </a:t>
            </a:r>
          </a:p>
          <a:p>
            <a:r>
              <a:rPr lang="en-GB" dirty="0"/>
              <a:t>The family practitioner will agree an action plan with you and your child, to make sure your child gets the right sort of help.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B0581-12C0-4CFC-BA1D-91832BEE3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85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CEB36-2D66-4A53-A49F-DF5C76380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CONSENT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482BC-CD54-448C-8F75-9E17CC170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All support  undertaken with Early Help is consent based.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FB76D-91C4-46A1-A1D1-FAD845582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912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68A74-25FB-4364-8AA4-D99E12E14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SAFEGUARDING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E6DBE-1786-4DD6-A3E6-53CF3AA91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Early Help is included within Safeguarding requirements. </a:t>
            </a:r>
          </a:p>
          <a:p>
            <a:r>
              <a:rPr lang="en-GB" dirty="0"/>
              <a:t>We ensure problems do not escalate to become more acute to the detriment of children and families, by investing in effective community services and multi-agency coordination.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F438C6-63D6-49C0-BC41-7166E0461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DC6D-3C4E-4849-ADB6-6506937EA1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673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695</Words>
  <Application>Microsoft Office PowerPoint</Application>
  <PresentationFormat>On-screen Show (4:3)</PresentationFormat>
  <Paragraphs>142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1_Office Theme</vt:lpstr>
      <vt:lpstr>Office Theme</vt:lpstr>
      <vt:lpstr>5_Office Theme</vt:lpstr>
      <vt:lpstr>7_Office Theme</vt:lpstr>
      <vt:lpstr>INTRODUCTION  </vt:lpstr>
      <vt:lpstr>WHAT IS EARLY HELP</vt:lpstr>
      <vt:lpstr>AIM OF EARLY HELP</vt:lpstr>
      <vt:lpstr>PowerPoint Presentation</vt:lpstr>
      <vt:lpstr>PowerPoint Presentation</vt:lpstr>
      <vt:lpstr>TARGETED SUPPORT</vt:lpstr>
      <vt:lpstr>ASSESSMENT</vt:lpstr>
      <vt:lpstr>CONSENT</vt:lpstr>
      <vt:lpstr>SAFEGUARDING</vt:lpstr>
      <vt:lpstr>REFERRALS</vt:lpstr>
      <vt:lpstr>QUESTIONS </vt:lpstr>
      <vt:lpstr>PowerPoint Presentation</vt:lpstr>
    </vt:vector>
  </TitlesOfParts>
  <Company>London Borough of Waltham Forest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Early Help?</dc:title>
  <dc:creator>Shanice Britton</dc:creator>
  <cp:lastModifiedBy>Gabrielle Grodentz</cp:lastModifiedBy>
  <cp:revision>14</cp:revision>
  <dcterms:created xsi:type="dcterms:W3CDTF">2019-04-01T08:14:18Z</dcterms:created>
  <dcterms:modified xsi:type="dcterms:W3CDTF">2021-05-05T17:41:25Z</dcterms:modified>
</cp:coreProperties>
</file>