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1" r:id="rId3"/>
    <p:sldId id="259" r:id="rId4"/>
    <p:sldId id="264" r:id="rId5"/>
    <p:sldId id="267" r:id="rId6"/>
    <p:sldId id="263" r:id="rId7"/>
    <p:sldId id="257" r:id="rId8"/>
    <p:sldId id="265" r:id="rId9"/>
    <p:sldId id="260" r:id="rId10"/>
    <p:sldId id="258" r:id="rId11"/>
    <p:sldId id="266" r:id="rId12"/>
    <p:sldId id="262" r:id="rId13"/>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42">
          <p15:clr>
            <a:srgbClr val="A4A3A4"/>
          </p15:clr>
        </p15:guide>
        <p15:guide id="2" pos="14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500"/>
    <a:srgbClr val="AC00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402F9-F290-4DB3-AE9C-261D1D714C96}" v="21" dt="2021-02-16T18:12:05.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1"/>
    <p:restoredTop sz="94676"/>
  </p:normalViewPr>
  <p:slideViewPr>
    <p:cSldViewPr snapToGrid="0" snapToObjects="1" showGuides="1">
      <p:cViewPr varScale="1">
        <p:scale>
          <a:sx n="107" d="100"/>
          <a:sy n="107" d="100"/>
        </p:scale>
        <p:origin x="816" y="82"/>
      </p:cViewPr>
      <p:guideLst>
        <p:guide orient="horz" pos="1142"/>
        <p:guide pos="140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8442D6A-A84A-5A44-83A0-0428F82A6516}" type="datetimeFigureOut">
              <a:rPr lang="en-US" smtClean="0"/>
              <a:t>2/17/2021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B49CDC7-E86A-C147-83E1-77D12D1AC86C}" type="slidenum">
              <a:rPr lang="en-US" smtClean="0"/>
              <a:t>‹#›</a:t>
            </a:fld>
            <a:endParaRPr lang="en-US"/>
          </a:p>
        </p:txBody>
      </p:sp>
    </p:spTree>
    <p:extLst>
      <p:ext uri="{BB962C8B-B14F-4D97-AF65-F5344CB8AC3E}">
        <p14:creationId xmlns:p14="http://schemas.microsoft.com/office/powerpoint/2010/main" val="262391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49CDC7-E86A-C147-83E1-77D12D1AC86C}" type="slidenum">
              <a:rPr lang="en-US" smtClean="0"/>
              <a:t>2</a:t>
            </a:fld>
            <a:endParaRPr lang="en-US"/>
          </a:p>
        </p:txBody>
      </p:sp>
    </p:spTree>
    <p:extLst>
      <p:ext uri="{BB962C8B-B14F-4D97-AF65-F5344CB8AC3E}">
        <p14:creationId xmlns:p14="http://schemas.microsoft.com/office/powerpoint/2010/main" val="36444411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C1D5B61-4FE6-414D-B213-7F3A1B473DD4}"/>
              </a:ext>
            </a:extLst>
          </p:cNvPr>
          <p:cNvPicPr>
            <a:picLocks noChangeAspect="1"/>
          </p:cNvPicPr>
          <p:nvPr userDrawn="1"/>
        </p:nvPicPr>
        <p:blipFill>
          <a:blip r:embed="rId2"/>
          <a:stretch>
            <a:fillRect/>
          </a:stretch>
        </p:blipFill>
        <p:spPr>
          <a:xfrm>
            <a:off x="0" y="0"/>
            <a:ext cx="9136480" cy="5143500"/>
          </a:xfrm>
          <a:prstGeom prst="rect">
            <a:avLst/>
          </a:prstGeom>
        </p:spPr>
      </p:pic>
      <p:sp>
        <p:nvSpPr>
          <p:cNvPr id="2" name="Title 1"/>
          <p:cNvSpPr>
            <a:spLocks noGrp="1"/>
          </p:cNvSpPr>
          <p:nvPr>
            <p:ph type="ctrTitle" hasCustomPrompt="1"/>
          </p:nvPr>
        </p:nvSpPr>
        <p:spPr>
          <a:xfrm>
            <a:off x="4565371" y="2068008"/>
            <a:ext cx="3639701" cy="397708"/>
          </a:xfrm>
          <a:prstGeom prst="rect">
            <a:avLst/>
          </a:prstGeom>
        </p:spPr>
        <p:txBody>
          <a:bodyPr lIns="0" tIns="0" rIns="0" bIns="0" anchor="t" anchorCtr="0">
            <a:normAutofit/>
          </a:bodyPr>
          <a:lstStyle>
            <a:lvl1pPr algn="l">
              <a:defRPr sz="2000" b="0" i="0" baseline="0">
                <a:solidFill>
                  <a:schemeClr val="bg1"/>
                </a:solidFill>
                <a:latin typeface="Arial"/>
                <a:cs typeface="Arial"/>
              </a:defRPr>
            </a:lvl1pPr>
          </a:lstStyle>
          <a:p>
            <a:r>
              <a:rPr lang="en-GB" dirty="0"/>
              <a:t>Title of Presentation Here</a:t>
            </a:r>
            <a:endParaRPr lang="en-US" dirty="0"/>
          </a:p>
        </p:txBody>
      </p:sp>
      <p:sp>
        <p:nvSpPr>
          <p:cNvPr id="3" name="Subtitle 2"/>
          <p:cNvSpPr>
            <a:spLocks noGrp="1"/>
          </p:cNvSpPr>
          <p:nvPr>
            <p:ph type="subTitle" idx="1" hasCustomPrompt="1"/>
          </p:nvPr>
        </p:nvSpPr>
        <p:spPr>
          <a:xfrm>
            <a:off x="4565367" y="2465714"/>
            <a:ext cx="2469658" cy="292644"/>
          </a:xfrm>
          <a:prstGeom prst="rect">
            <a:avLst/>
          </a:prstGeom>
        </p:spPr>
        <p:txBody>
          <a:bodyPr lIns="0" tIns="0" rIns="0" bIns="0" anchor="t" anchorCtr="0">
            <a:normAutofit/>
          </a:bodyPr>
          <a:lstStyle>
            <a:lvl1pPr marL="0" indent="0" algn="l">
              <a:buNone/>
              <a:defRPr sz="12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heading position</a:t>
            </a:r>
            <a:endParaRPr lang="en-US" dirty="0"/>
          </a:p>
        </p:txBody>
      </p:sp>
      <p:pic>
        <p:nvPicPr>
          <p:cNvPr id="5" name="Picture 4">
            <a:extLst>
              <a:ext uri="{FF2B5EF4-FFF2-40B4-BE49-F238E27FC236}">
                <a16:creationId xmlns:a16="http://schemas.microsoft.com/office/drawing/2014/main" id="{C414467C-207C-BB40-95E4-4F1C5989E910}"/>
              </a:ext>
            </a:extLst>
          </p:cNvPr>
          <p:cNvPicPr>
            <a:picLocks noChangeAspect="1"/>
          </p:cNvPicPr>
          <p:nvPr userDrawn="1"/>
        </p:nvPicPr>
        <p:blipFill>
          <a:blip r:embed="rId3"/>
          <a:stretch>
            <a:fillRect/>
          </a:stretch>
        </p:blipFill>
        <p:spPr>
          <a:xfrm>
            <a:off x="360976" y="4166756"/>
            <a:ext cx="1116135" cy="614307"/>
          </a:xfrm>
          <a:prstGeom prst="rect">
            <a:avLst/>
          </a:prstGeom>
        </p:spPr>
      </p:pic>
      <p:pic>
        <p:nvPicPr>
          <p:cNvPr id="7" name="Picture 6">
            <a:extLst>
              <a:ext uri="{FF2B5EF4-FFF2-40B4-BE49-F238E27FC236}">
                <a16:creationId xmlns:a16="http://schemas.microsoft.com/office/drawing/2014/main" id="{5909B206-5E91-2049-9C80-8A4C7875C430}"/>
              </a:ext>
            </a:extLst>
          </p:cNvPr>
          <p:cNvPicPr>
            <a:picLocks noChangeAspect="1"/>
          </p:cNvPicPr>
          <p:nvPr userDrawn="1"/>
        </p:nvPicPr>
        <p:blipFill>
          <a:blip r:embed="rId4"/>
          <a:stretch>
            <a:fillRect/>
          </a:stretch>
        </p:blipFill>
        <p:spPr>
          <a:xfrm>
            <a:off x="7796339" y="356578"/>
            <a:ext cx="970871" cy="565638"/>
          </a:xfrm>
          <a:prstGeom prst="rect">
            <a:avLst/>
          </a:prstGeom>
        </p:spPr>
      </p:pic>
    </p:spTree>
    <p:extLst>
      <p:ext uri="{BB962C8B-B14F-4D97-AF65-F5344CB8AC3E}">
        <p14:creationId xmlns:p14="http://schemas.microsoft.com/office/powerpoint/2010/main" val="387510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ink">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54219C85-6948-1D4C-B496-9896AA8CFA86}"/>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2" name="Slide Number Placeholder 11">
            <a:extLst>
              <a:ext uri="{FF2B5EF4-FFF2-40B4-BE49-F238E27FC236}">
                <a16:creationId xmlns:a16="http://schemas.microsoft.com/office/drawing/2014/main" id="{EC55E890-20E9-F149-AF07-A3B54B49EA04}"/>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33367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Blu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EE54A99F-8BD9-E54F-B99C-8B804FFBCD2D}"/>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9DEA8804-DD32-5143-8B9E-0999F8DCAE5E}"/>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29617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Yellow">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5" name="Picture 4">
            <a:extLst>
              <a:ext uri="{FF2B5EF4-FFF2-40B4-BE49-F238E27FC236}">
                <a16:creationId xmlns:a16="http://schemas.microsoft.com/office/drawing/2014/main" id="{7DA42BA4-2F29-9D41-B4A8-4769C406B9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6" name="Slide Number Placeholder 5">
            <a:extLst>
              <a:ext uri="{FF2B5EF4-FFF2-40B4-BE49-F238E27FC236}">
                <a16:creationId xmlns:a16="http://schemas.microsoft.com/office/drawing/2014/main" id="{2DE87904-4123-3344-B97B-8B0952E2CF04}"/>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34523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urple">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2E99D4C9-711E-B244-96DF-5A6C8D6B613C}"/>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6864A052-18F9-9640-8BC4-E93E47038F8A}"/>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242772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2232025" y="1052012"/>
            <a:ext cx="6266058" cy="434493"/>
          </a:xfrm>
          <a:prstGeom prst="rect">
            <a:avLst/>
          </a:prstGeom>
        </p:spPr>
        <p:txBody>
          <a:bodyPr lIns="0" tIns="0" rIns="0" bIns="0" anchor="t" anchorCtr="0"/>
          <a:lstStyle>
            <a:lvl1pPr algn="l">
              <a:defRPr sz="2800" b="1" i="0">
                <a:solidFill>
                  <a:schemeClr val="tx1"/>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2232025" y="1812925"/>
            <a:ext cx="6266058" cy="2662932"/>
          </a:xfrm>
          <a:prstGeom prst="rect">
            <a:avLst/>
          </a:prstGeom>
        </p:spPr>
        <p:txBody>
          <a:bodyPr lIns="0" tIns="0" rIns="0" bIns="0"/>
          <a:lstStyle>
            <a:lvl1pPr algn="l">
              <a:defRPr sz="1800" b="0" i="0">
                <a:latin typeface="Arial"/>
                <a:cs typeface="Arial"/>
              </a:defRPr>
            </a:lvl1pPr>
            <a:lvl2pPr algn="l">
              <a:defRPr sz="1400" b="0" i="0">
                <a:latin typeface="Arial"/>
                <a:cs typeface="Arial"/>
              </a:defRPr>
            </a:lvl2pPr>
            <a:lvl3pPr algn="l">
              <a:tabLst/>
              <a:defRPr sz="1200" b="0" i="0">
                <a:latin typeface="Arial"/>
                <a:cs typeface="Arial"/>
              </a:defRPr>
            </a:lvl3pPr>
            <a:lvl4pPr>
              <a:defRPr b="0" i="0">
                <a:latin typeface="Arial"/>
                <a:cs typeface="Arial"/>
              </a:defRPr>
            </a:lvl4pPr>
            <a:lvl5pPr>
              <a:defRPr b="0" i="0">
                <a:latin typeface="Arial"/>
                <a:cs typeface="Arial"/>
              </a:defRPr>
            </a:lvl5pPr>
          </a:lstStyle>
          <a:p>
            <a:pPr lvl="0"/>
            <a:r>
              <a:rPr lang="en-GB" dirty="0"/>
              <a:t>Click to edit Master text styles</a:t>
            </a:r>
          </a:p>
          <a:p>
            <a:pPr lvl="1"/>
            <a:r>
              <a:rPr lang="en-GB" dirty="0"/>
              <a:t>Second level</a:t>
            </a:r>
          </a:p>
          <a:p>
            <a:pPr lvl="2"/>
            <a:r>
              <a:rPr lang="en-GB" dirty="0"/>
              <a:t>Third level</a:t>
            </a:r>
          </a:p>
        </p:txBody>
      </p:sp>
      <p:pic>
        <p:nvPicPr>
          <p:cNvPr id="9" name="Picture 8">
            <a:extLst>
              <a:ext uri="{FF2B5EF4-FFF2-40B4-BE49-F238E27FC236}">
                <a16:creationId xmlns:a16="http://schemas.microsoft.com/office/drawing/2014/main" id="{77C5C660-50DF-F442-967C-23D500613843}"/>
              </a:ext>
            </a:extLst>
          </p:cNvPr>
          <p:cNvPicPr>
            <a:picLocks noChangeAspect="1"/>
          </p:cNvPicPr>
          <p:nvPr userDrawn="1"/>
        </p:nvPicPr>
        <p:blipFill>
          <a:blip r:embed="rId2"/>
          <a:stretch>
            <a:fillRect/>
          </a:stretch>
        </p:blipFill>
        <p:spPr>
          <a:xfrm>
            <a:off x="357352" y="362699"/>
            <a:ext cx="1529952" cy="4420800"/>
          </a:xfrm>
          <a:prstGeom prst="rect">
            <a:avLst/>
          </a:prstGeom>
        </p:spPr>
      </p:pic>
      <p:sp>
        <p:nvSpPr>
          <p:cNvPr id="10" name="Slide Number Placeholder 9">
            <a:extLst>
              <a:ext uri="{FF2B5EF4-FFF2-40B4-BE49-F238E27FC236}">
                <a16:creationId xmlns:a16="http://schemas.microsoft.com/office/drawing/2014/main" id="{D551FE84-0A4A-4849-B1A4-FF2E5633375D}"/>
              </a:ext>
            </a:extLst>
          </p:cNvPr>
          <p:cNvSpPr>
            <a:spLocks noGrp="1"/>
          </p:cNvSpPr>
          <p:nvPr>
            <p:ph type="sldNum" sz="quarter" idx="10"/>
          </p:nvPr>
        </p:nvSpPr>
        <p:spPr/>
        <p:txBody>
          <a:body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024140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FD06262-2E68-7A43-95FB-5BA7EF5AE622}"/>
              </a:ext>
            </a:extLst>
          </p:cNvPr>
          <p:cNvSpPr/>
          <p:nvPr userDrawn="1"/>
        </p:nvSpPr>
        <p:spPr>
          <a:xfrm>
            <a:off x="357352" y="362699"/>
            <a:ext cx="8408276" cy="4420800"/>
          </a:xfrm>
          <a:custGeom>
            <a:avLst/>
            <a:gdLst>
              <a:gd name="connsiteX0" fmla="*/ 0 w 8408276"/>
              <a:gd name="connsiteY0" fmla="*/ 0 h 4420800"/>
              <a:gd name="connsiteX1" fmla="*/ 8408276 w 8408276"/>
              <a:gd name="connsiteY1" fmla="*/ 0 h 4420800"/>
              <a:gd name="connsiteX2" fmla="*/ 8408276 w 8408276"/>
              <a:gd name="connsiteY2" fmla="*/ 3411978 h 4420800"/>
              <a:gd name="connsiteX3" fmla="*/ 6758955 w 8408276"/>
              <a:gd name="connsiteY3" fmla="*/ 4420800 h 4420800"/>
              <a:gd name="connsiteX4" fmla="*/ 0 w 8408276"/>
              <a:gd name="connsiteY4" fmla="*/ 4420800 h 442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8276" h="4420800">
                <a:moveTo>
                  <a:pt x="0" y="0"/>
                </a:moveTo>
                <a:lnTo>
                  <a:pt x="8408276" y="0"/>
                </a:lnTo>
                <a:lnTo>
                  <a:pt x="8408276" y="3411978"/>
                </a:lnTo>
                <a:lnTo>
                  <a:pt x="6758955" y="4420800"/>
                </a:lnTo>
                <a:lnTo>
                  <a:pt x="0" y="4420800"/>
                </a:lnTo>
                <a:close/>
              </a:path>
            </a:pathLst>
          </a:cu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4" name="Slide Number Placeholder 9">
            <a:extLst>
              <a:ext uri="{FF2B5EF4-FFF2-40B4-BE49-F238E27FC236}">
                <a16:creationId xmlns:a16="http://schemas.microsoft.com/office/drawing/2014/main" id="{8E03977C-A74E-0547-84D5-0C68DFF8A837}"/>
              </a:ext>
            </a:extLst>
          </p:cNvPr>
          <p:cNvSpPr>
            <a:spLocks noGrp="1"/>
          </p:cNvSpPr>
          <p:nvPr>
            <p:ph type="sldNum" sz="quarter" idx="4"/>
          </p:nvPr>
        </p:nvSpPr>
        <p:spPr>
          <a:xfrm>
            <a:off x="346841" y="4419124"/>
            <a:ext cx="1019504" cy="274637"/>
          </a:xfrm>
          <a:prstGeom prst="rect">
            <a:avLst/>
          </a:prstGeom>
        </p:spPr>
        <p:txBody>
          <a:bodyPr/>
          <a:lstStyle>
            <a:lvl1pPr algn="ctr">
              <a:defRPr sz="1000" b="1" i="0">
                <a:solidFill>
                  <a:schemeClr val="bg1"/>
                </a:solidFill>
                <a:latin typeface="Arial" panose="020B0604020202020204" pitchFamily="34" charset="0"/>
                <a:cs typeface="Arial" panose="020B0604020202020204" pitchFamily="34" charset="0"/>
              </a:defRPr>
            </a:lvl1pPr>
          </a:lstStyle>
          <a:p>
            <a:fld id="{7BA2C872-3B9A-F24E-BD6B-7B38C8C91285}" type="slidenum">
              <a:rPr lang="en-US" smtClean="0"/>
              <a:pPr/>
              <a:t>‹#›</a:t>
            </a:fld>
            <a:endParaRPr lang="en-US" dirty="0"/>
          </a:p>
        </p:txBody>
      </p:sp>
    </p:spTree>
    <p:extLst>
      <p:ext uri="{BB962C8B-B14F-4D97-AF65-F5344CB8AC3E}">
        <p14:creationId xmlns:p14="http://schemas.microsoft.com/office/powerpoint/2010/main" val="194345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63"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mailto:tradingstandards@walthamforest.gov.u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B1C77C5-755E-AE46-BB14-5CD4540A7F18}"/>
              </a:ext>
            </a:extLst>
          </p:cNvPr>
          <p:cNvSpPr>
            <a:spLocks noGrp="1"/>
          </p:cNvSpPr>
          <p:nvPr>
            <p:ph type="ctrTitle"/>
          </p:nvPr>
        </p:nvSpPr>
        <p:spPr/>
        <p:txBody>
          <a:bodyPr/>
          <a:lstStyle/>
          <a:p>
            <a:r>
              <a:rPr lang="en-GB" kern="0" dirty="0"/>
              <a:t>EPCs &amp; Tenant Fees Act 2019</a:t>
            </a:r>
            <a:endParaRPr lang="en-US" dirty="0"/>
          </a:p>
        </p:txBody>
      </p:sp>
      <p:sp>
        <p:nvSpPr>
          <p:cNvPr id="7" name="Subtitle 6">
            <a:extLst>
              <a:ext uri="{FF2B5EF4-FFF2-40B4-BE49-F238E27FC236}">
                <a16:creationId xmlns:a16="http://schemas.microsoft.com/office/drawing/2014/main" id="{EF078A8B-F918-C640-9FA0-CD370E56FCD6}"/>
              </a:ext>
            </a:extLst>
          </p:cNvPr>
          <p:cNvSpPr>
            <a:spLocks noGrp="1"/>
          </p:cNvSpPr>
          <p:nvPr>
            <p:ph type="subTitle" idx="1"/>
          </p:nvPr>
        </p:nvSpPr>
        <p:spPr>
          <a:xfrm>
            <a:off x="4565366" y="2465713"/>
            <a:ext cx="3726579" cy="651559"/>
          </a:xfrm>
        </p:spPr>
        <p:txBody>
          <a:bodyPr>
            <a:normAutofit/>
          </a:bodyPr>
          <a:lstStyle/>
          <a:p>
            <a:pPr algn="ctr"/>
            <a:r>
              <a:rPr lang="en-US" dirty="0"/>
              <a:t>Presented by </a:t>
            </a:r>
          </a:p>
          <a:p>
            <a:r>
              <a:rPr lang="en-US" dirty="0"/>
              <a:t>Sandra Bennett, Team Manager, Trading Standards</a:t>
            </a:r>
          </a:p>
        </p:txBody>
      </p:sp>
    </p:spTree>
    <p:extLst>
      <p:ext uri="{BB962C8B-B14F-4D97-AF65-F5344CB8AC3E}">
        <p14:creationId xmlns:p14="http://schemas.microsoft.com/office/powerpoint/2010/main" val="110271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0" dirty="0"/>
              <a:t>Tenant Fees Act 2019 </a:t>
            </a:r>
            <a:r>
              <a:rPr lang="en-GB" sz="2000" kern="0" dirty="0"/>
              <a:t>(continued)</a:t>
            </a:r>
            <a:br>
              <a:rPr lang="en-GB" kern="0" dirty="0"/>
            </a:br>
            <a:endParaRPr lang="en-US" dirty="0"/>
          </a:p>
        </p:txBody>
      </p:sp>
      <p:sp>
        <p:nvSpPr>
          <p:cNvPr id="3" name="Content Placeholder 2"/>
          <p:cNvSpPr>
            <a:spLocks noGrp="1"/>
          </p:cNvSpPr>
          <p:nvPr>
            <p:ph idx="1"/>
          </p:nvPr>
        </p:nvSpPr>
        <p:spPr/>
        <p:txBody>
          <a:bodyPr/>
          <a:lstStyle/>
          <a:p>
            <a:pPr marL="269875" indent="-269875">
              <a:buFont typeface="Wingdings" panose="05000000000000000000" pitchFamily="2" charset="2"/>
              <a:buChar char="§"/>
            </a:pPr>
            <a:r>
              <a:rPr lang="en-GB" sz="1600" dirty="0"/>
              <a:t>Responsibility for enforcement lies with local authorities (Trading Standards)</a:t>
            </a:r>
            <a:endParaRPr lang="en-GB" sz="1600" b="1" dirty="0"/>
          </a:p>
          <a:p>
            <a:pPr marL="269875" indent="-269875">
              <a:buFont typeface="Wingdings" panose="05000000000000000000" pitchFamily="2" charset="2"/>
              <a:buChar char="§"/>
            </a:pPr>
            <a:endParaRPr lang="en-GB" sz="1600" dirty="0"/>
          </a:p>
          <a:p>
            <a:pPr marL="269875" indent="-269875">
              <a:buFont typeface="Wingdings" panose="05000000000000000000" pitchFamily="2" charset="2"/>
              <a:buChar char="§"/>
            </a:pPr>
            <a:r>
              <a:rPr lang="en-GB" sz="1600" dirty="0"/>
              <a:t>Penalties for</a:t>
            </a:r>
          </a:p>
          <a:p>
            <a:pPr marL="444500" lvl="1" indent="-342900">
              <a:buFont typeface="Courier New" panose="02070309020205020404" pitchFamily="49" charset="0"/>
              <a:buChar char="o"/>
            </a:pPr>
            <a:r>
              <a:rPr lang="en-GB" sz="1600" dirty="0"/>
              <a:t>Charging a prohibited payment </a:t>
            </a:r>
          </a:p>
          <a:p>
            <a:pPr marL="444500" lvl="1" indent="-342900">
              <a:buFont typeface="Courier New" panose="02070309020205020404" pitchFamily="49" charset="0"/>
              <a:buChar char="o"/>
            </a:pPr>
            <a:r>
              <a:rPr lang="en-GB" sz="1600" dirty="0"/>
              <a:t>Breaching transparency requirements</a:t>
            </a:r>
          </a:p>
          <a:p>
            <a:pPr marL="269875" indent="-269875">
              <a:buFont typeface="Wingdings" panose="05000000000000000000" pitchFamily="2" charset="2"/>
              <a:buChar char="§"/>
            </a:pPr>
            <a:endParaRPr lang="en-GB" sz="1600" dirty="0"/>
          </a:p>
          <a:p>
            <a:pPr marL="269875" indent="-269875">
              <a:buFont typeface="Wingdings" panose="05000000000000000000" pitchFamily="2" charset="2"/>
              <a:buChar char="§"/>
            </a:pPr>
            <a:r>
              <a:rPr lang="en-GB" sz="1600" dirty="0"/>
              <a:t>Appeals to the First Tier Tribunal</a:t>
            </a:r>
          </a:p>
          <a:p>
            <a:pPr marL="0" indent="0">
              <a:buNone/>
            </a:pPr>
            <a:endParaRPr lang="en-US" dirty="0"/>
          </a:p>
        </p:txBody>
      </p:sp>
      <p:sp>
        <p:nvSpPr>
          <p:cNvPr id="4" name="Slide Number Placeholder 3">
            <a:extLst>
              <a:ext uri="{FF2B5EF4-FFF2-40B4-BE49-F238E27FC236}">
                <a16:creationId xmlns:a16="http://schemas.microsoft.com/office/drawing/2014/main" id="{26ADBFA4-3D00-2E40-888B-AE077E27FFA2}"/>
              </a:ext>
            </a:extLst>
          </p:cNvPr>
          <p:cNvSpPr>
            <a:spLocks noGrp="1"/>
          </p:cNvSpPr>
          <p:nvPr>
            <p:ph type="sldNum" sz="quarter" idx="10"/>
          </p:nvPr>
        </p:nvSpPr>
        <p:spPr/>
        <p:txBody>
          <a:bodyPr/>
          <a:lstStyle/>
          <a:p>
            <a:fld id="{7BA2C872-3B9A-F24E-BD6B-7B38C8C91285}" type="slidenum">
              <a:rPr lang="en-US" smtClean="0"/>
              <a:pPr/>
              <a:t>10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799988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BE6F-6C5F-4331-AFFE-D9DA7FD7BA0D}"/>
              </a:ext>
            </a:extLst>
          </p:cNvPr>
          <p:cNvSpPr>
            <a:spLocks noGrp="1"/>
          </p:cNvSpPr>
          <p:nvPr>
            <p:ph type="title"/>
          </p:nvPr>
        </p:nvSpPr>
        <p:spPr>
          <a:xfrm>
            <a:off x="2232025" y="667644"/>
            <a:ext cx="6266058" cy="441738"/>
          </a:xfrm>
        </p:spPr>
        <p:txBody>
          <a:bodyPr/>
          <a:lstStyle/>
          <a:p>
            <a:r>
              <a:rPr lang="en-GB" dirty="0"/>
              <a:t>    TFA - Penalties</a:t>
            </a:r>
          </a:p>
        </p:txBody>
      </p:sp>
      <p:sp>
        <p:nvSpPr>
          <p:cNvPr id="3" name="Content Placeholder 2">
            <a:extLst>
              <a:ext uri="{FF2B5EF4-FFF2-40B4-BE49-F238E27FC236}">
                <a16:creationId xmlns:a16="http://schemas.microsoft.com/office/drawing/2014/main" id="{E50D6AF3-104D-4FF9-93E8-8D4E30854AAC}"/>
              </a:ext>
            </a:extLst>
          </p:cNvPr>
          <p:cNvSpPr>
            <a:spLocks noGrp="1"/>
          </p:cNvSpPr>
          <p:nvPr>
            <p:ph idx="1"/>
          </p:nvPr>
        </p:nvSpPr>
        <p:spPr>
          <a:xfrm>
            <a:off x="2232025" y="1250576"/>
            <a:ext cx="6266058" cy="3381936"/>
          </a:xfrm>
        </p:spPr>
        <p:txBody>
          <a:bodyPr/>
          <a:lstStyle/>
          <a:p>
            <a:endParaRPr lang="en-GB" sz="1600" dirty="0"/>
          </a:p>
          <a:p>
            <a:r>
              <a:rPr lang="en-GB" sz="1600" dirty="0"/>
              <a:t>A breach of the legislation will usually be a civil offence with a financial penalty of up to £5,000 per breach, but if a further breach is committed within 5 years this will be a criminal offence or a fine up to £30,000.</a:t>
            </a:r>
          </a:p>
          <a:p>
            <a:pPr marL="0" indent="0">
              <a:buNone/>
            </a:pPr>
            <a:endParaRPr lang="en-GB" sz="1600" dirty="0"/>
          </a:p>
          <a:p>
            <a:r>
              <a:rPr lang="en-GB" sz="1600" dirty="0"/>
              <a:t>The penalty for the criminal offence, which can include a banning order offence under the Housing and Planning Act 2016, is an unlimited fine.</a:t>
            </a:r>
          </a:p>
          <a:p>
            <a:pPr marL="0" indent="0">
              <a:buNone/>
            </a:pPr>
            <a:endParaRPr lang="en-GB" sz="1600" dirty="0"/>
          </a:p>
          <a:p>
            <a:r>
              <a:rPr lang="en-GB" sz="1600" dirty="0"/>
              <a:t>A complaint from a renter is needed for enforcement.</a:t>
            </a:r>
          </a:p>
        </p:txBody>
      </p:sp>
      <p:sp>
        <p:nvSpPr>
          <p:cNvPr id="4" name="Slide Number Placeholder 3">
            <a:extLst>
              <a:ext uri="{FF2B5EF4-FFF2-40B4-BE49-F238E27FC236}">
                <a16:creationId xmlns:a16="http://schemas.microsoft.com/office/drawing/2014/main" id="{2FE2DCF1-B0C1-4066-ADAC-DCF63E3767BF}"/>
              </a:ext>
            </a:extLst>
          </p:cNvPr>
          <p:cNvSpPr>
            <a:spLocks noGrp="1"/>
          </p:cNvSpPr>
          <p:nvPr>
            <p:ph type="sldNum" sz="quarter" idx="10"/>
          </p:nvPr>
        </p:nvSpPr>
        <p:spPr/>
        <p:txBody>
          <a:bodyPr/>
          <a:lstStyle/>
          <a:p>
            <a:fld id="{7BA2C872-3B9A-F24E-BD6B-7B38C8C91285}" type="slidenum">
              <a:rPr lang="en-US" smtClean="0"/>
              <a:pPr/>
              <a:t>11</a:t>
            </a:fld>
            <a:endParaRPr lang="en-US" dirty="0"/>
          </a:p>
        </p:txBody>
      </p:sp>
    </p:spTree>
    <p:extLst>
      <p:ext uri="{BB962C8B-B14F-4D97-AF65-F5344CB8AC3E}">
        <p14:creationId xmlns:p14="http://schemas.microsoft.com/office/powerpoint/2010/main" val="344943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kern="0" dirty="0"/>
              <a:t>Further information</a:t>
            </a:r>
            <a:br>
              <a:rPr lang="en-GB" kern="0" dirty="0"/>
            </a:br>
            <a:endParaRPr lang="en-US" dirty="0"/>
          </a:p>
        </p:txBody>
      </p:sp>
      <p:sp>
        <p:nvSpPr>
          <p:cNvPr id="3" name="Content Placeholder 2"/>
          <p:cNvSpPr>
            <a:spLocks noGrp="1"/>
          </p:cNvSpPr>
          <p:nvPr>
            <p:ph idx="1"/>
          </p:nvPr>
        </p:nvSpPr>
        <p:spPr/>
        <p:txBody>
          <a:bodyPr/>
          <a:lstStyle/>
          <a:p>
            <a:pPr marL="0" indent="0">
              <a:buNone/>
            </a:pPr>
            <a:endParaRPr lang="en-US" dirty="0">
              <a:solidFill>
                <a:schemeClr val="accent1">
                  <a:lumMod val="75000"/>
                </a:schemeClr>
              </a:solidFill>
            </a:endParaRPr>
          </a:p>
          <a:p>
            <a:pPr marL="0" indent="0" algn="ctr">
              <a:buNone/>
            </a:pPr>
            <a:r>
              <a:rPr lang="en-US" sz="2800" dirty="0">
                <a:solidFill>
                  <a:schemeClr val="accent1">
                    <a:lumMod val="75000"/>
                  </a:schemeClr>
                </a:solidFill>
              </a:rPr>
              <a:t>THANK YOU FOR LISTENING</a:t>
            </a:r>
          </a:p>
          <a:p>
            <a:pPr marL="0" indent="0" algn="ctr">
              <a:buNone/>
            </a:pPr>
            <a:r>
              <a:rPr lang="en-GB" sz="2000" kern="0" dirty="0"/>
              <a:t>For further information</a:t>
            </a:r>
            <a:endParaRPr lang="en-US" sz="2000" dirty="0">
              <a:solidFill>
                <a:schemeClr val="accent1">
                  <a:lumMod val="75000"/>
                </a:schemeClr>
              </a:solidFill>
            </a:endParaRPr>
          </a:p>
          <a:p>
            <a:pPr marL="0" indent="0" algn="ctr">
              <a:buNone/>
            </a:pPr>
            <a:r>
              <a:rPr lang="en-US" dirty="0"/>
              <a:t>Email: </a:t>
            </a:r>
          </a:p>
          <a:p>
            <a:pPr marL="0" indent="0" algn="ctr">
              <a:buNone/>
            </a:pPr>
            <a:r>
              <a:rPr lang="en-US" dirty="0">
                <a:solidFill>
                  <a:schemeClr val="accent1">
                    <a:lumMod val="75000"/>
                  </a:schemeClr>
                </a:solidFill>
                <a:hlinkClick r:id="rId2"/>
              </a:rPr>
              <a:t>tradingstandards@walthamforest.gov.uk</a:t>
            </a:r>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lgn="ctr">
              <a:buNone/>
            </a:pPr>
            <a:endParaRPr lang="en-US" dirty="0"/>
          </a:p>
        </p:txBody>
      </p:sp>
      <p:sp>
        <p:nvSpPr>
          <p:cNvPr id="4" name="Slide Number Placeholder 3">
            <a:extLst>
              <a:ext uri="{FF2B5EF4-FFF2-40B4-BE49-F238E27FC236}">
                <a16:creationId xmlns:a16="http://schemas.microsoft.com/office/drawing/2014/main" id="{C2345C40-D9C2-9643-9DB8-AD712AE5F4C2}"/>
              </a:ext>
            </a:extLst>
          </p:cNvPr>
          <p:cNvSpPr>
            <a:spLocks noGrp="1"/>
          </p:cNvSpPr>
          <p:nvPr>
            <p:ph type="sldNum" sz="quarter" idx="10"/>
          </p:nvPr>
        </p:nvSpPr>
        <p:spPr/>
        <p:txBody>
          <a:bodyPr/>
          <a:lstStyle/>
          <a:p>
            <a:fld id="{7BA2C872-3B9A-F24E-BD6B-7B38C8C91285}" type="slidenum">
              <a:rPr lang="en-US" smtClean="0"/>
              <a:pPr/>
              <a:t>12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129649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312" y="524436"/>
            <a:ext cx="6736976" cy="520645"/>
          </a:xfrm>
        </p:spPr>
        <p:txBody>
          <a:bodyPr/>
          <a:lstStyle/>
          <a:p>
            <a:r>
              <a:rPr lang="en-GB" sz="1800" dirty="0"/>
              <a:t>   </a:t>
            </a:r>
            <a:r>
              <a:rPr lang="en-GB" sz="2400" dirty="0"/>
              <a:t>Minimum Energy Efficiency Standards Regs. </a:t>
            </a:r>
            <a:br>
              <a:rPr lang="en-GB" kern="0" dirty="0"/>
            </a:br>
            <a:endParaRPr lang="en-US" dirty="0"/>
          </a:p>
        </p:txBody>
      </p:sp>
      <p:sp>
        <p:nvSpPr>
          <p:cNvPr id="3" name="Content Placeholder 2"/>
          <p:cNvSpPr>
            <a:spLocks noGrp="1"/>
          </p:cNvSpPr>
          <p:nvPr>
            <p:ph idx="1"/>
          </p:nvPr>
        </p:nvSpPr>
        <p:spPr>
          <a:xfrm>
            <a:off x="1889312" y="1378324"/>
            <a:ext cx="6907847" cy="3097533"/>
          </a:xfrm>
        </p:spPr>
        <p:txBody>
          <a:bodyPr/>
          <a:lstStyle/>
          <a:p>
            <a:r>
              <a:rPr lang="en-GB" sz="1600" dirty="0"/>
              <a:t>Minimum Energy Efficiency Standard (MEES) Regulations set a minimum energy efficiency level for private rented properties – both domestic and non-domestic properties. </a:t>
            </a:r>
          </a:p>
          <a:p>
            <a:endParaRPr lang="en-GB" sz="1600" dirty="0"/>
          </a:p>
          <a:p>
            <a:r>
              <a:rPr lang="en-GB" sz="1600" dirty="0"/>
              <a:t>The minimum Energy Performance Certificate (EPC) rating is level ‘E’. </a:t>
            </a:r>
          </a:p>
          <a:p>
            <a:pPr marL="0" indent="0">
              <a:buNone/>
            </a:pPr>
            <a:r>
              <a:rPr lang="en-GB" sz="1600" dirty="0"/>
              <a:t> </a:t>
            </a:r>
          </a:p>
          <a:p>
            <a:r>
              <a:rPr lang="en-GB" sz="1600" dirty="0"/>
              <a:t>There is a complex system of exemptions. </a:t>
            </a:r>
          </a:p>
          <a:p>
            <a:endParaRPr lang="en-GB" sz="1600" dirty="0"/>
          </a:p>
          <a:p>
            <a:r>
              <a:rPr lang="en-GB" sz="1600" dirty="0"/>
              <a:t>In Waltham Forest, the legislation is being enforced by Trading Standards.</a:t>
            </a:r>
            <a:endParaRPr lang="en-US" sz="1600" b="1" i="1" dirty="0">
              <a:solidFill>
                <a:schemeClr val="accent3">
                  <a:lumMod val="75000"/>
                </a:schemeClr>
              </a:solidFill>
            </a:endParaRPr>
          </a:p>
        </p:txBody>
      </p:sp>
      <p:sp>
        <p:nvSpPr>
          <p:cNvPr id="4" name="Slide Number Placeholder 3">
            <a:extLst>
              <a:ext uri="{FF2B5EF4-FFF2-40B4-BE49-F238E27FC236}">
                <a16:creationId xmlns:a16="http://schemas.microsoft.com/office/drawing/2014/main" id="{8FF58D6B-60AD-214A-808E-B6A7D96ADE65}"/>
              </a:ext>
            </a:extLst>
          </p:cNvPr>
          <p:cNvSpPr>
            <a:spLocks noGrp="1"/>
          </p:cNvSpPr>
          <p:nvPr>
            <p:ph type="sldNum" sz="quarter" idx="10"/>
          </p:nvPr>
        </p:nvSpPr>
        <p:spPr/>
        <p:txBody>
          <a:bodyPr/>
          <a:lstStyle/>
          <a:p>
            <a:fld id="{7BA2C872-3B9A-F24E-BD6B-7B38C8C91285}" type="slidenum">
              <a:rPr lang="en-US" smtClean="0"/>
              <a:pPr/>
              <a:t>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175017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5" y="786654"/>
            <a:ext cx="6266058" cy="493750"/>
          </a:xfrm>
        </p:spPr>
        <p:txBody>
          <a:bodyPr/>
          <a:lstStyle/>
          <a:p>
            <a:r>
              <a:rPr lang="en-GB" sz="2000" dirty="0"/>
              <a:t>Energy Performance Certificates or EPCs</a:t>
            </a:r>
            <a:br>
              <a:rPr lang="en-GB" kern="0" dirty="0"/>
            </a:br>
            <a:endParaRPr lang="en-US" dirty="0"/>
          </a:p>
        </p:txBody>
      </p:sp>
      <p:sp>
        <p:nvSpPr>
          <p:cNvPr id="3" name="Content Placeholder 2"/>
          <p:cNvSpPr>
            <a:spLocks noGrp="1"/>
          </p:cNvSpPr>
          <p:nvPr>
            <p:ph idx="1"/>
          </p:nvPr>
        </p:nvSpPr>
        <p:spPr>
          <a:xfrm>
            <a:off x="2232025" y="1566582"/>
            <a:ext cx="6266058" cy="2909275"/>
          </a:xfrm>
        </p:spPr>
        <p:txBody>
          <a:bodyPr/>
          <a:lstStyle/>
          <a:p>
            <a:pPr marL="0" indent="0">
              <a:buNone/>
            </a:pPr>
            <a:r>
              <a:rPr lang="en-GB" sz="1600" dirty="0"/>
              <a:t>An Energy Performance Certificate (EPC) is a report that assesses the energy efficiency of a property and recommends specific ways in which the efficiency of your property could be improved. </a:t>
            </a:r>
          </a:p>
          <a:p>
            <a:pPr marL="0" indent="0">
              <a:buNone/>
            </a:pPr>
            <a:endParaRPr lang="en-GB" sz="1600" dirty="0"/>
          </a:p>
          <a:p>
            <a:pPr marL="0" indent="0">
              <a:buNone/>
            </a:pPr>
            <a:r>
              <a:rPr lang="en-GB" sz="1600" dirty="0"/>
              <a:t>An EPC contains:</a:t>
            </a:r>
          </a:p>
          <a:p>
            <a:pPr marL="0" indent="0">
              <a:buNone/>
            </a:pPr>
            <a:r>
              <a:rPr lang="en-GB" sz="1600" dirty="0"/>
              <a:t>information about a property’s energy use and typical energy costs</a:t>
            </a:r>
          </a:p>
          <a:p>
            <a:pPr marL="0" indent="0">
              <a:buNone/>
            </a:pPr>
            <a:r>
              <a:rPr lang="en-GB" sz="1600" dirty="0"/>
              <a:t>recommendations about how to reduce energy use and save money</a:t>
            </a:r>
          </a:p>
          <a:p>
            <a:pPr marL="0" indent="0">
              <a:buNone/>
            </a:pPr>
            <a:endParaRPr lang="en-GB" sz="1600" dirty="0"/>
          </a:p>
          <a:p>
            <a:pPr marL="0" indent="0">
              <a:buNone/>
            </a:pPr>
            <a:r>
              <a:rPr lang="en-GB" sz="1600" dirty="0"/>
              <a:t>An EPC gives a property an energy efficiency rating from A (most efficient) to G (least efficient) and is valid for 10 year</a:t>
            </a:r>
            <a:r>
              <a:rPr lang="en-GB" dirty="0"/>
              <a:t>s</a:t>
            </a:r>
          </a:p>
          <a:p>
            <a:pPr marL="0" indent="0">
              <a:buNone/>
            </a:pPr>
            <a:endParaRPr lang="en-GB" b="1" i="1" dirty="0">
              <a:solidFill>
                <a:schemeClr val="accent1">
                  <a:lumMod val="75000"/>
                </a:schemeClr>
              </a:solidFill>
            </a:endParaRPr>
          </a:p>
          <a:p>
            <a:pPr marL="0" indent="0">
              <a:buNone/>
            </a:pPr>
            <a:endParaRPr lang="en-US" b="1" i="1" dirty="0">
              <a:solidFill>
                <a:schemeClr val="accent1">
                  <a:lumMod val="75000"/>
                </a:schemeClr>
              </a:solidFill>
            </a:endParaRPr>
          </a:p>
        </p:txBody>
      </p:sp>
      <p:sp>
        <p:nvSpPr>
          <p:cNvPr id="4" name="Slide Number Placeholder 3">
            <a:extLst>
              <a:ext uri="{FF2B5EF4-FFF2-40B4-BE49-F238E27FC236}">
                <a16:creationId xmlns:a16="http://schemas.microsoft.com/office/drawing/2014/main" id="{C2345C40-D9C2-9643-9DB8-AD712AE5F4C2}"/>
              </a:ext>
            </a:extLst>
          </p:cNvPr>
          <p:cNvSpPr>
            <a:spLocks noGrp="1"/>
          </p:cNvSpPr>
          <p:nvPr>
            <p:ph type="sldNum" sz="quarter" idx="10"/>
          </p:nvPr>
        </p:nvSpPr>
        <p:spPr/>
        <p:txBody>
          <a:bodyPr/>
          <a:lstStyle/>
          <a:p>
            <a:fld id="{7BA2C872-3B9A-F24E-BD6B-7B38C8C91285}" type="slidenum">
              <a:rPr lang="en-US" smtClean="0"/>
              <a:pPr/>
              <a:t>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1466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781" y="571500"/>
            <a:ext cx="6191301" cy="519545"/>
          </a:xfrm>
        </p:spPr>
        <p:txBody>
          <a:bodyPr/>
          <a:lstStyle/>
          <a:p>
            <a:r>
              <a:rPr lang="en-GB" sz="2000" kern="0" dirty="0"/>
              <a:t>Working Together to Combat Climate Change</a:t>
            </a:r>
            <a:br>
              <a:rPr lang="en-GB" kern="0" dirty="0"/>
            </a:br>
            <a:endParaRPr lang="en-US" dirty="0"/>
          </a:p>
        </p:txBody>
      </p:sp>
      <p:sp>
        <p:nvSpPr>
          <p:cNvPr id="4" name="Slide Number Placeholder 3">
            <a:extLst>
              <a:ext uri="{FF2B5EF4-FFF2-40B4-BE49-F238E27FC236}">
                <a16:creationId xmlns:a16="http://schemas.microsoft.com/office/drawing/2014/main" id="{26ADBFA4-3D00-2E40-888B-AE077E27FFA2}"/>
              </a:ext>
            </a:extLst>
          </p:cNvPr>
          <p:cNvSpPr>
            <a:spLocks noGrp="1"/>
          </p:cNvSpPr>
          <p:nvPr>
            <p:ph type="sldNum" sz="quarter" idx="10"/>
          </p:nvPr>
        </p:nvSpPr>
        <p:spPr/>
        <p:txBody>
          <a:bodyPr/>
          <a:lstStyle/>
          <a:p>
            <a:fld id="{7BA2C872-3B9A-F24E-BD6B-7B38C8C91285}" type="slidenum">
              <a:rPr lang="en-US" smtClean="0"/>
              <a:pPr/>
              <a:t>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
        <p:nvSpPr>
          <p:cNvPr id="9" name="Rectangle 8"/>
          <p:cNvSpPr/>
          <p:nvPr/>
        </p:nvSpPr>
        <p:spPr>
          <a:xfrm>
            <a:off x="2286000" y="1002090"/>
            <a:ext cx="4572000" cy="646331"/>
          </a:xfrm>
          <a:prstGeom prst="rect">
            <a:avLst/>
          </a:prstGeom>
        </p:spPr>
        <p:txBody>
          <a:bodyPr>
            <a:spAutoFit/>
          </a:bodyPr>
          <a:lstStyle/>
          <a:p>
            <a:endParaRPr lang="en-GB" dirty="0">
              <a:solidFill>
                <a:srgbClr val="000000"/>
              </a:solidFill>
            </a:endParaRPr>
          </a:p>
          <a:p>
            <a:endParaRPr lang="en-GB" dirty="0">
              <a:solidFill>
                <a:srgbClr val="000000"/>
              </a:solidFill>
            </a:endParaRPr>
          </a:p>
        </p:txBody>
      </p:sp>
      <p:sp>
        <p:nvSpPr>
          <p:cNvPr id="10" name="Title 1"/>
          <p:cNvSpPr txBox="1">
            <a:spLocks/>
          </p:cNvSpPr>
          <p:nvPr/>
        </p:nvSpPr>
        <p:spPr>
          <a:xfrm>
            <a:off x="2459181" y="374074"/>
            <a:ext cx="6191301" cy="869372"/>
          </a:xfrm>
          <a:prstGeom prst="rect">
            <a:avLst/>
          </a:prstGeom>
        </p:spPr>
        <p:txBody>
          <a:bodyPr lIns="0" tIns="0" rIns="0" bIns="0" anchor="t" anchorCtr="0"/>
          <a:lstStyle>
            <a:lvl1pPr algn="l" defTabSz="457200" rtl="0" eaLnBrk="1" latinLnBrk="0" hangingPunct="1">
              <a:spcBef>
                <a:spcPct val="0"/>
              </a:spcBef>
              <a:buNone/>
              <a:defRPr sz="2800" b="1" i="0" kern="1200">
                <a:solidFill>
                  <a:schemeClr val="tx1"/>
                </a:solidFill>
                <a:latin typeface="Arial"/>
                <a:ea typeface="+mj-ea"/>
                <a:cs typeface="Arial"/>
              </a:defRPr>
            </a:lvl1pPr>
          </a:lstStyle>
          <a:p>
            <a:br>
              <a:rPr lang="en-GB" kern="0"/>
            </a:br>
            <a:endParaRPr lang="en-US" dirty="0"/>
          </a:p>
        </p:txBody>
      </p:sp>
      <p:sp>
        <p:nvSpPr>
          <p:cNvPr id="11" name="Title 1"/>
          <p:cNvSpPr txBox="1">
            <a:spLocks/>
          </p:cNvSpPr>
          <p:nvPr/>
        </p:nvSpPr>
        <p:spPr>
          <a:xfrm>
            <a:off x="1963883" y="876300"/>
            <a:ext cx="6839000" cy="519545"/>
          </a:xfrm>
          <a:prstGeom prst="rect">
            <a:avLst/>
          </a:prstGeom>
        </p:spPr>
        <p:txBody>
          <a:bodyPr lIns="0" tIns="0" rIns="0" bIns="0" anchor="t" anchorCtr="0"/>
          <a:lstStyle>
            <a:lvl1pPr algn="l" defTabSz="457200" rtl="0" eaLnBrk="1" latinLnBrk="0" hangingPunct="1">
              <a:spcBef>
                <a:spcPct val="0"/>
              </a:spcBef>
              <a:buNone/>
              <a:defRPr sz="2800" b="1" i="0" kern="1200">
                <a:solidFill>
                  <a:schemeClr val="tx1"/>
                </a:solidFill>
                <a:latin typeface="Arial"/>
                <a:ea typeface="+mj-ea"/>
                <a:cs typeface="Arial"/>
              </a:defRPr>
            </a:lvl1pPr>
          </a:lstStyle>
          <a:p>
            <a:br>
              <a:rPr lang="en-GB" dirty="0">
                <a:solidFill>
                  <a:srgbClr val="000000"/>
                </a:solidFill>
              </a:rPr>
            </a:br>
            <a:endParaRPr lang="en-US" dirty="0"/>
          </a:p>
        </p:txBody>
      </p:sp>
      <p:sp>
        <p:nvSpPr>
          <p:cNvPr id="5" name="Content Placeholder 4">
            <a:extLst>
              <a:ext uri="{FF2B5EF4-FFF2-40B4-BE49-F238E27FC236}">
                <a16:creationId xmlns:a16="http://schemas.microsoft.com/office/drawing/2014/main" id="{B4333F28-F07C-48D8-A733-DEFB369BD3AA}"/>
              </a:ext>
            </a:extLst>
          </p:cNvPr>
          <p:cNvSpPr>
            <a:spLocks noGrp="1"/>
          </p:cNvSpPr>
          <p:nvPr>
            <p:ph idx="1"/>
          </p:nvPr>
        </p:nvSpPr>
        <p:spPr>
          <a:xfrm>
            <a:off x="2232025" y="1091044"/>
            <a:ext cx="6266058" cy="3205537"/>
          </a:xfrm>
        </p:spPr>
        <p:txBody>
          <a:bodyPr/>
          <a:lstStyle/>
          <a:p>
            <a:r>
              <a:rPr lang="en-GB" dirty="0"/>
              <a:t>Waltham Forest is working in partnership with HEET to provide funding to improve properties. We are signposting landlords to this and other funds and hope landlords will apply for available funding. </a:t>
            </a:r>
          </a:p>
          <a:p>
            <a:pPr marL="0" indent="0">
              <a:buNone/>
            </a:pPr>
            <a:endParaRPr lang="en-GB" dirty="0"/>
          </a:p>
          <a:p>
            <a:r>
              <a:rPr lang="en-GB" dirty="0">
                <a:latin typeface="+mn-lt"/>
                <a:ea typeface="Calibri" panose="020F0502020204030204" pitchFamily="34" charset="0"/>
                <a:cs typeface="Times New Roman" panose="02020603050405020304" pitchFamily="18" charset="0"/>
              </a:rPr>
              <a:t>We hope that a collaborative approach will limit the scale of enforcement for the local authority and prevent new sub-standard lets appearing in the private rented sector.</a:t>
            </a:r>
          </a:p>
          <a:p>
            <a:pPr marL="0" indent="0">
              <a:buNone/>
            </a:pPr>
            <a:endParaRPr lang="en-GB" dirty="0">
              <a:latin typeface="+mn-lt"/>
              <a:ea typeface="Calibri" panose="020F0502020204030204" pitchFamily="34" charset="0"/>
              <a:cs typeface="Times New Roman" panose="02020603050405020304" pitchFamily="18" charset="0"/>
            </a:endParaRPr>
          </a:p>
          <a:p>
            <a:r>
              <a:rPr lang="en-GB" dirty="0">
                <a:latin typeface="+mn-lt"/>
              </a:rPr>
              <a:t>Landlords can check EPCs by using the online EPC Register on the .Gov website.</a:t>
            </a:r>
          </a:p>
        </p:txBody>
      </p:sp>
    </p:spTree>
    <p:extLst>
      <p:ext uri="{BB962C8B-B14F-4D97-AF65-F5344CB8AC3E}">
        <p14:creationId xmlns:p14="http://schemas.microsoft.com/office/powerpoint/2010/main" val="214776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8D7E-7CBB-4A69-8500-6BF396641B85}"/>
              </a:ext>
            </a:extLst>
          </p:cNvPr>
          <p:cNvSpPr>
            <a:spLocks noGrp="1"/>
          </p:cNvSpPr>
          <p:nvPr>
            <p:ph type="title"/>
          </p:nvPr>
        </p:nvSpPr>
        <p:spPr>
          <a:xfrm>
            <a:off x="2232025" y="544606"/>
            <a:ext cx="6266058" cy="497541"/>
          </a:xfrm>
        </p:spPr>
        <p:txBody>
          <a:bodyPr/>
          <a:lstStyle/>
          <a:p>
            <a:r>
              <a:rPr lang="en-GB" sz="1800" dirty="0"/>
              <a:t>Enforcement Action </a:t>
            </a:r>
            <a:r>
              <a:rPr lang="en-GB" dirty="0"/>
              <a:t>- Compliance Notices</a:t>
            </a:r>
            <a:br>
              <a:rPr lang="en-GB" dirty="0"/>
            </a:br>
            <a:endParaRPr lang="en-GB" dirty="0"/>
          </a:p>
        </p:txBody>
      </p:sp>
      <p:sp>
        <p:nvSpPr>
          <p:cNvPr id="3" name="Content Placeholder 2">
            <a:extLst>
              <a:ext uri="{FF2B5EF4-FFF2-40B4-BE49-F238E27FC236}">
                <a16:creationId xmlns:a16="http://schemas.microsoft.com/office/drawing/2014/main" id="{00B1091A-AE7D-440D-A9AF-631B52DAF593}"/>
              </a:ext>
            </a:extLst>
          </p:cNvPr>
          <p:cNvSpPr>
            <a:spLocks noGrp="1"/>
          </p:cNvSpPr>
          <p:nvPr>
            <p:ph idx="1"/>
          </p:nvPr>
        </p:nvSpPr>
        <p:spPr>
          <a:xfrm>
            <a:off x="2232025" y="1136276"/>
            <a:ext cx="6266058" cy="3339581"/>
          </a:xfrm>
        </p:spPr>
        <p:txBody>
          <a:bodyPr/>
          <a:lstStyle/>
          <a:p>
            <a:r>
              <a:rPr lang="en-GB" dirty="0"/>
              <a:t>If the Local Authority believes a landlord may be in breach, they may serve a compliance notice requesting information to help them decide whether a breach has occurred.  A compliance notice  can be served up to 12 months after a suspected breach occurred.</a:t>
            </a:r>
          </a:p>
          <a:p>
            <a:pPr marL="0" indent="0">
              <a:buNone/>
            </a:pPr>
            <a:endParaRPr lang="en-GB" dirty="0"/>
          </a:p>
          <a:p>
            <a:r>
              <a:rPr lang="en-GB" dirty="0"/>
              <a:t>A compliance notice may request information on:</a:t>
            </a:r>
          </a:p>
          <a:p>
            <a:pPr marL="0" indent="0">
              <a:buNone/>
            </a:pPr>
            <a:r>
              <a:rPr lang="en-GB" sz="1400" dirty="0"/>
              <a:t>- 	The EPC that was valid for the time when the property was let</a:t>
            </a:r>
          </a:p>
          <a:p>
            <a:pPr marL="0" indent="0">
              <a:buNone/>
            </a:pPr>
            <a:r>
              <a:rPr lang="en-GB" sz="1400" dirty="0"/>
              <a:t>- 	The tenancy agreement used for letting the property</a:t>
            </a:r>
          </a:p>
          <a:p>
            <a:pPr marL="0" indent="0">
              <a:buNone/>
            </a:pPr>
            <a:r>
              <a:rPr lang="en-GB" sz="1400" dirty="0"/>
              <a:t>-	 Information on energy efficiency improvements made</a:t>
            </a:r>
          </a:p>
          <a:p>
            <a:pPr marL="0" indent="0">
              <a:buNone/>
            </a:pPr>
            <a:r>
              <a:rPr lang="en-GB" sz="1400" dirty="0"/>
              <a:t>- 	Any Energy Advice Report in relation to the property</a:t>
            </a:r>
          </a:p>
          <a:p>
            <a:pPr marL="0" indent="0">
              <a:buNone/>
            </a:pPr>
            <a:r>
              <a:rPr lang="en-GB" sz="1400" dirty="0"/>
              <a:t>- 	Any other relevant document</a:t>
            </a:r>
          </a:p>
        </p:txBody>
      </p:sp>
      <p:sp>
        <p:nvSpPr>
          <p:cNvPr id="4" name="Slide Number Placeholder 3">
            <a:extLst>
              <a:ext uri="{FF2B5EF4-FFF2-40B4-BE49-F238E27FC236}">
                <a16:creationId xmlns:a16="http://schemas.microsoft.com/office/drawing/2014/main" id="{F0092F6D-0C0F-4795-8803-38E332747764}"/>
              </a:ext>
            </a:extLst>
          </p:cNvPr>
          <p:cNvSpPr>
            <a:spLocks noGrp="1"/>
          </p:cNvSpPr>
          <p:nvPr>
            <p:ph type="sldNum" sz="quarter" idx="10"/>
          </p:nvPr>
        </p:nvSpPr>
        <p:spPr/>
        <p:txBody>
          <a:bodyPr/>
          <a:lstStyle/>
          <a:p>
            <a:fld id="{7BA2C872-3B9A-F24E-BD6B-7B38C8C91285}" type="slidenum">
              <a:rPr lang="en-US" smtClean="0"/>
              <a:pPr/>
              <a:t>5</a:t>
            </a:fld>
            <a:endParaRPr lang="en-US" dirty="0"/>
          </a:p>
        </p:txBody>
      </p:sp>
    </p:spTree>
    <p:extLst>
      <p:ext uri="{BB962C8B-B14F-4D97-AF65-F5344CB8AC3E}">
        <p14:creationId xmlns:p14="http://schemas.microsoft.com/office/powerpoint/2010/main" val="229636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25" y="540328"/>
            <a:ext cx="6266058" cy="400966"/>
          </a:xfrm>
        </p:spPr>
        <p:txBody>
          <a:bodyPr/>
          <a:lstStyle/>
          <a:p>
            <a:r>
              <a:rPr lang="en-GB" sz="2400" dirty="0">
                <a:solidFill>
                  <a:srgbClr val="0B0C0C"/>
                </a:solidFill>
                <a:latin typeface="nta"/>
                <a:ea typeface="+mn-ea"/>
                <a:cs typeface="+mn-cs"/>
              </a:rPr>
              <a:t>Breach of the Regulations</a:t>
            </a:r>
            <a:br>
              <a:rPr lang="en-GB" sz="1800" dirty="0">
                <a:solidFill>
                  <a:srgbClr val="0B0C0C"/>
                </a:solidFill>
                <a:latin typeface="nta"/>
                <a:ea typeface="+mn-ea"/>
                <a:cs typeface="+mn-cs"/>
              </a:rPr>
            </a:br>
            <a:br>
              <a:rPr lang="en-US" sz="1800" dirty="0">
                <a:solidFill>
                  <a:srgbClr val="0B0C0C"/>
                </a:solidFill>
                <a:latin typeface="nta"/>
                <a:ea typeface="+mn-ea"/>
                <a:cs typeface="+mn-cs"/>
              </a:rPr>
            </a:br>
            <a:r>
              <a:rPr lang="en-GB" sz="1400" b="0" dirty="0"/>
              <a:t>If a local authority confirms that a property is (or has been) let in breach of the Regulations, they may serve a financial penalty up to 18 months after the breach and/or publish details of the breach for at least 12 months. </a:t>
            </a:r>
            <a:br>
              <a:rPr lang="en-GB" sz="1400" b="0" dirty="0"/>
            </a:br>
            <a:br>
              <a:rPr lang="en-GB" sz="1400" b="0" dirty="0"/>
            </a:br>
            <a:r>
              <a:rPr lang="en-GB" sz="1400" b="0" dirty="0"/>
              <a:t>The maximum penalties amounts apply per property and per breach of the Regulations. They are:</a:t>
            </a:r>
            <a:br>
              <a:rPr lang="en-GB" sz="1400" b="0" dirty="0"/>
            </a:br>
            <a:br>
              <a:rPr lang="en-GB" sz="1400" b="0" dirty="0"/>
            </a:br>
            <a:r>
              <a:rPr lang="en-GB" sz="1400" b="0" dirty="0"/>
              <a:t>up to £2,000 and/or publication penalty for renting out a non-compliant property for less than 3 months</a:t>
            </a:r>
            <a:br>
              <a:rPr lang="en-GB" sz="1400" b="0" dirty="0"/>
            </a:br>
            <a:r>
              <a:rPr lang="en-GB" sz="1400" b="0" dirty="0"/>
              <a:t>up to £4,000 and/or publication penalty for renting out a non-compliant property for 3 months or more</a:t>
            </a:r>
            <a:br>
              <a:rPr lang="en-GB" sz="1400" b="0" dirty="0"/>
            </a:br>
            <a:r>
              <a:rPr lang="en-GB" sz="1400" b="0" dirty="0"/>
              <a:t>up to £1,000 and/or publication for providing false or misleading information on the PRS Exemptions Register</a:t>
            </a:r>
            <a:br>
              <a:rPr lang="en-GB" sz="1400" b="0" dirty="0"/>
            </a:br>
            <a:r>
              <a:rPr lang="en-GB" sz="1400" b="0" dirty="0"/>
              <a:t>up to £2,000 and/or publication for failure to comply with a compliance notice</a:t>
            </a:r>
            <a:br>
              <a:rPr lang="en-GB" sz="1400" b="0" dirty="0"/>
            </a:br>
            <a:r>
              <a:rPr lang="en-GB" sz="1400" b="0" dirty="0"/>
              <a:t>The maximum amount you can be fined per property is £5,000 in total.</a:t>
            </a:r>
            <a:br>
              <a:rPr lang="en-GB" sz="1400" b="0" dirty="0"/>
            </a:br>
            <a:br>
              <a:rPr lang="en-US" dirty="0"/>
            </a:br>
            <a:br>
              <a:rPr lang="en-US" dirty="0"/>
            </a:br>
            <a:br>
              <a:rPr lang="en-US" dirty="0"/>
            </a:br>
            <a:endParaRPr lang="en-US" dirty="0"/>
          </a:p>
        </p:txBody>
      </p:sp>
      <p:sp>
        <p:nvSpPr>
          <p:cNvPr id="3" name="Content Placeholder 2"/>
          <p:cNvSpPr>
            <a:spLocks noGrp="1"/>
          </p:cNvSpPr>
          <p:nvPr>
            <p:ph idx="1"/>
          </p:nvPr>
        </p:nvSpPr>
        <p:spPr>
          <a:xfrm>
            <a:off x="2097741" y="1028700"/>
            <a:ext cx="6400342" cy="3447157"/>
          </a:xfrm>
        </p:spPr>
        <p:txBody>
          <a:bodyPr/>
          <a:lstStyle/>
          <a:p>
            <a:pPr marL="0" indent="0">
              <a:buNone/>
            </a:pPr>
            <a:endParaRPr lang="en-GB" dirty="0"/>
          </a:p>
          <a:p>
            <a:pPr marL="0" indent="0">
              <a:buNone/>
            </a:pPr>
            <a:endParaRPr lang="en-US" b="1" i="1" dirty="0">
              <a:solidFill>
                <a:schemeClr val="accent3">
                  <a:lumMod val="75000"/>
                </a:schemeClr>
              </a:solidFill>
            </a:endParaRPr>
          </a:p>
          <a:p>
            <a:pPr marL="0" indent="0">
              <a:buNone/>
            </a:pPr>
            <a:endParaRPr lang="en-US" b="1" i="1" dirty="0">
              <a:solidFill>
                <a:schemeClr val="accent3">
                  <a:lumMod val="75000"/>
                </a:schemeClr>
              </a:solidFill>
            </a:endParaRPr>
          </a:p>
          <a:p>
            <a:pPr marL="0" indent="0">
              <a:buNone/>
            </a:pPr>
            <a:endParaRPr lang="en-US" b="1" i="1" dirty="0">
              <a:solidFill>
                <a:schemeClr val="accent3">
                  <a:lumMod val="75000"/>
                </a:schemeClr>
              </a:solidFill>
            </a:endParaRPr>
          </a:p>
          <a:p>
            <a:pPr marL="0" indent="0">
              <a:buNone/>
            </a:pPr>
            <a:endParaRPr lang="en-US" b="1" i="1" dirty="0">
              <a:solidFill>
                <a:schemeClr val="accent3">
                  <a:lumMod val="75000"/>
                </a:schemeClr>
              </a:solidFill>
            </a:endParaRPr>
          </a:p>
        </p:txBody>
      </p:sp>
      <p:sp>
        <p:nvSpPr>
          <p:cNvPr id="4" name="Slide Number Placeholder 3">
            <a:extLst>
              <a:ext uri="{FF2B5EF4-FFF2-40B4-BE49-F238E27FC236}">
                <a16:creationId xmlns:a16="http://schemas.microsoft.com/office/drawing/2014/main" id="{8FF58D6B-60AD-214A-808E-B6A7D96ADE65}"/>
              </a:ext>
            </a:extLst>
          </p:cNvPr>
          <p:cNvSpPr>
            <a:spLocks noGrp="1"/>
          </p:cNvSpPr>
          <p:nvPr>
            <p:ph type="sldNum" sz="quarter" idx="10"/>
          </p:nvPr>
        </p:nvSpPr>
        <p:spPr/>
        <p:txBody>
          <a:bodyPr/>
          <a:lstStyle/>
          <a:p>
            <a:fld id="{7BA2C872-3B9A-F24E-BD6B-7B38C8C91285}" type="slidenum">
              <a:rPr lang="en-US" smtClean="0"/>
              <a:pPr/>
              <a:t>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
        <p:nvSpPr>
          <p:cNvPr id="5" name="Rectangle 4">
            <a:extLst>
              <a:ext uri="{FF2B5EF4-FFF2-40B4-BE49-F238E27FC236}">
                <a16:creationId xmlns:a16="http://schemas.microsoft.com/office/drawing/2014/main" id="{E07B28D8-3CB5-4183-94A9-4DA90D9F9279}"/>
              </a:ext>
            </a:extLst>
          </p:cNvPr>
          <p:cNvSpPr/>
          <p:nvPr/>
        </p:nvSpPr>
        <p:spPr>
          <a:xfrm>
            <a:off x="2286000" y="1140589"/>
            <a:ext cx="4572000" cy="369332"/>
          </a:xfrm>
          <a:prstGeom prst="rect">
            <a:avLst/>
          </a:prstGeom>
        </p:spPr>
        <p:txBody>
          <a:bodyPr>
            <a:spAutoFit/>
          </a:bodyPr>
          <a:lstStyle/>
          <a:p>
            <a:endParaRPr lang="en-GB" dirty="0">
              <a:solidFill>
                <a:srgbClr val="0B0C0C"/>
              </a:solidFill>
              <a:latin typeface="nta"/>
            </a:endParaRPr>
          </a:p>
        </p:txBody>
      </p:sp>
    </p:spTree>
    <p:extLst>
      <p:ext uri="{BB962C8B-B14F-4D97-AF65-F5344CB8AC3E}">
        <p14:creationId xmlns:p14="http://schemas.microsoft.com/office/powerpoint/2010/main" val="278724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GB" kern="0" dirty="0"/>
              <a:t>Tenant Fees Act 2019 (TFA)</a:t>
            </a:r>
            <a:endParaRPr lang="en-US" dirty="0"/>
          </a:p>
        </p:txBody>
      </p:sp>
      <p:sp>
        <p:nvSpPr>
          <p:cNvPr id="3" name="Content Placeholder 2"/>
          <p:cNvSpPr>
            <a:spLocks noGrp="1"/>
          </p:cNvSpPr>
          <p:nvPr>
            <p:ph idx="1"/>
          </p:nvPr>
        </p:nvSpPr>
        <p:spPr>
          <a:xfrm>
            <a:off x="2232025" y="1812927"/>
            <a:ext cx="6266058" cy="2454275"/>
          </a:xfrm>
        </p:spPr>
        <p:txBody>
          <a:bodyPr/>
          <a:lstStyle/>
          <a:p>
            <a:pPr marL="283510" indent="-283510">
              <a:buFont typeface="Wingdings" panose="05000000000000000000" pitchFamily="2" charset="2"/>
              <a:buChar char="§"/>
            </a:pPr>
            <a:r>
              <a:rPr lang="en-GB" dirty="0"/>
              <a:t>Came into force on 1 June 2019 </a:t>
            </a:r>
          </a:p>
          <a:p>
            <a:endParaRPr lang="en-GB" dirty="0"/>
          </a:p>
          <a:p>
            <a:pPr marL="283510" indent="-283510">
              <a:buFont typeface="Wingdings" panose="05000000000000000000" pitchFamily="2" charset="2"/>
              <a:buChar char="§"/>
            </a:pPr>
            <a:r>
              <a:rPr lang="en-GB" dirty="0"/>
              <a:t>Applies to all new tenancy agreements</a:t>
            </a:r>
          </a:p>
          <a:p>
            <a:pPr marL="0" indent="0">
              <a:buNone/>
            </a:pPr>
            <a:r>
              <a:rPr lang="en-GB" dirty="0"/>
              <a:t>	an assured shorthold tenancy; or</a:t>
            </a:r>
          </a:p>
          <a:p>
            <a:pPr marL="0" indent="0">
              <a:buNone/>
            </a:pPr>
            <a:r>
              <a:rPr lang="en-GB" dirty="0"/>
              <a:t>	licences to occupy housing.</a:t>
            </a:r>
          </a:p>
          <a:p>
            <a:pPr marL="0" indent="0">
              <a:buNone/>
            </a:pPr>
            <a:endParaRPr lang="en-GB" dirty="0"/>
          </a:p>
          <a:p>
            <a:pPr marL="283510" indent="-283510">
              <a:buFont typeface="Wingdings" panose="05000000000000000000" pitchFamily="2" charset="2"/>
              <a:buChar char="§"/>
            </a:pPr>
            <a:r>
              <a:rPr lang="en-GB" dirty="0"/>
              <a:t>Guidance published on gov.uk</a:t>
            </a:r>
          </a:p>
          <a:p>
            <a:pPr marL="0" indent="0">
              <a:buNone/>
            </a:pPr>
            <a:endParaRPr lang="en-US" b="1" i="1" dirty="0">
              <a:solidFill>
                <a:schemeClr val="tx2">
                  <a:lumMod val="75000"/>
                </a:schemeClr>
              </a:solidFill>
            </a:endParaRPr>
          </a:p>
        </p:txBody>
      </p:sp>
      <p:sp>
        <p:nvSpPr>
          <p:cNvPr id="4" name="Slide Number Placeholder 3">
            <a:extLst>
              <a:ext uri="{FF2B5EF4-FFF2-40B4-BE49-F238E27FC236}">
                <a16:creationId xmlns:a16="http://schemas.microsoft.com/office/drawing/2014/main" id="{7860D98B-6227-4641-BC6E-B9E341DE8CEA}"/>
              </a:ext>
            </a:extLst>
          </p:cNvPr>
          <p:cNvSpPr>
            <a:spLocks noGrp="1"/>
          </p:cNvSpPr>
          <p:nvPr>
            <p:ph type="sldNum" sz="quarter" idx="10"/>
          </p:nvPr>
        </p:nvSpPr>
        <p:spPr/>
        <p:txBody>
          <a:bodyPr/>
          <a:lstStyle/>
          <a:p>
            <a:fld id="{7BA2C872-3B9A-F24E-BD6B-7B38C8C91285}" type="slidenum">
              <a:rPr lang="en-US" smtClean="0"/>
              <a:pPr/>
              <a:t>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932536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8114A-FA17-4DDD-AFD5-3F463954D0F5}"/>
              </a:ext>
            </a:extLst>
          </p:cNvPr>
          <p:cNvSpPr>
            <a:spLocks noGrp="1"/>
          </p:cNvSpPr>
          <p:nvPr>
            <p:ph type="title"/>
          </p:nvPr>
        </p:nvSpPr>
        <p:spPr>
          <a:xfrm>
            <a:off x="2232025" y="667644"/>
            <a:ext cx="6266058" cy="562762"/>
          </a:xfrm>
        </p:spPr>
        <p:txBody>
          <a:bodyPr/>
          <a:lstStyle/>
          <a:p>
            <a:r>
              <a:rPr lang="en-GB" dirty="0"/>
              <a:t> TFA - ‘Permitted Payments’ allowed</a:t>
            </a:r>
          </a:p>
        </p:txBody>
      </p:sp>
      <p:sp>
        <p:nvSpPr>
          <p:cNvPr id="3" name="Content Placeholder 2">
            <a:extLst>
              <a:ext uri="{FF2B5EF4-FFF2-40B4-BE49-F238E27FC236}">
                <a16:creationId xmlns:a16="http://schemas.microsoft.com/office/drawing/2014/main" id="{4EAB3941-1764-4C2B-9D7F-BD79A2DF7C64}"/>
              </a:ext>
            </a:extLst>
          </p:cNvPr>
          <p:cNvSpPr>
            <a:spLocks noGrp="1"/>
          </p:cNvSpPr>
          <p:nvPr>
            <p:ph idx="1"/>
          </p:nvPr>
        </p:nvSpPr>
        <p:spPr>
          <a:xfrm>
            <a:off x="1956547" y="1156448"/>
            <a:ext cx="6541536" cy="3319410"/>
          </a:xfrm>
        </p:spPr>
        <p:txBody>
          <a:bodyPr/>
          <a:lstStyle/>
          <a:p>
            <a:endParaRPr lang="en-GB" sz="1400" dirty="0"/>
          </a:p>
          <a:p>
            <a:r>
              <a:rPr lang="en-GB" sz="1400" dirty="0"/>
              <a:t>a) The Rent;</a:t>
            </a:r>
          </a:p>
          <a:p>
            <a:r>
              <a:rPr lang="en-GB" sz="1400" dirty="0"/>
              <a:t>b) Refundable Tenancy Deposit - capped at ≤ 5 weeks’ rent;</a:t>
            </a:r>
          </a:p>
          <a:p>
            <a:r>
              <a:rPr lang="en-GB" sz="1400" dirty="0"/>
              <a:t>c) Refundable holding deposit (to reserve a property) capped at 1 week’s rent;</a:t>
            </a:r>
          </a:p>
          <a:p>
            <a:r>
              <a:rPr lang="en-GB" sz="1400" dirty="0"/>
              <a:t>d) Payments to change the tenancy when requested by the tenant, capped at</a:t>
            </a:r>
          </a:p>
          <a:p>
            <a:r>
              <a:rPr lang="en-GB" sz="1400" dirty="0"/>
              <a:t>£50, or reasonable costs incurred if higher;</a:t>
            </a:r>
          </a:p>
          <a:p>
            <a:r>
              <a:rPr lang="en-GB" sz="1400" dirty="0"/>
              <a:t>e) Payments associated with early termination of the tenancy, when requested</a:t>
            </a:r>
          </a:p>
          <a:p>
            <a:r>
              <a:rPr lang="en-GB" sz="1400" dirty="0"/>
              <a:t>by the tenant;</a:t>
            </a:r>
          </a:p>
          <a:p>
            <a:r>
              <a:rPr lang="en-GB" sz="1400" dirty="0"/>
              <a:t>f) A default fee for replacement of a lost key/security device or for a late</a:t>
            </a:r>
          </a:p>
          <a:p>
            <a:r>
              <a:rPr lang="en-GB" sz="1400" dirty="0"/>
              <a:t>payment of rent, where required under a tenancy agreement; and</a:t>
            </a:r>
          </a:p>
          <a:p>
            <a:r>
              <a:rPr lang="en-GB" sz="1400" dirty="0"/>
              <a:t>g) Payments in respect of utilities, IT services, TV licence and council tax.</a:t>
            </a:r>
          </a:p>
        </p:txBody>
      </p:sp>
      <p:sp>
        <p:nvSpPr>
          <p:cNvPr id="4" name="Slide Number Placeholder 3">
            <a:extLst>
              <a:ext uri="{FF2B5EF4-FFF2-40B4-BE49-F238E27FC236}">
                <a16:creationId xmlns:a16="http://schemas.microsoft.com/office/drawing/2014/main" id="{CEA585DA-419D-4072-BF97-E9F9FE4B35D0}"/>
              </a:ext>
            </a:extLst>
          </p:cNvPr>
          <p:cNvSpPr>
            <a:spLocks noGrp="1"/>
          </p:cNvSpPr>
          <p:nvPr>
            <p:ph type="sldNum" sz="quarter" idx="10"/>
          </p:nvPr>
        </p:nvSpPr>
        <p:spPr/>
        <p:txBody>
          <a:bodyPr/>
          <a:lstStyle/>
          <a:p>
            <a:fld id="{7BA2C872-3B9A-F24E-BD6B-7B38C8C91285}" type="slidenum">
              <a:rPr lang="en-US" smtClean="0"/>
              <a:pPr/>
              <a:t>8</a:t>
            </a:fld>
            <a:endParaRPr lang="en-US" dirty="0"/>
          </a:p>
        </p:txBody>
      </p:sp>
    </p:spTree>
    <p:extLst>
      <p:ext uri="{BB962C8B-B14F-4D97-AF65-F5344CB8AC3E}">
        <p14:creationId xmlns:p14="http://schemas.microsoft.com/office/powerpoint/2010/main" val="200811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E9C7CB-D284-BC4F-BBC1-7155633309BF}"/>
              </a:ext>
            </a:extLst>
          </p:cNvPr>
          <p:cNvSpPr>
            <a:spLocks noGrp="1"/>
          </p:cNvSpPr>
          <p:nvPr>
            <p:ph type="title"/>
          </p:nvPr>
        </p:nvSpPr>
        <p:spPr/>
        <p:txBody>
          <a:bodyPr/>
          <a:lstStyle/>
          <a:p>
            <a:r>
              <a:rPr lang="en-GB" sz="2400" kern="0" dirty="0">
                <a:cs typeface="+mj-cs"/>
              </a:rPr>
              <a:t>TFA 2019 – What is a Prohibited Payment?</a:t>
            </a:r>
            <a:br>
              <a:rPr lang="en-GB" kern="0" dirty="0"/>
            </a:br>
            <a:endParaRPr lang="en-US" dirty="0"/>
          </a:p>
        </p:txBody>
      </p:sp>
      <p:sp>
        <p:nvSpPr>
          <p:cNvPr id="5" name="Content Placeholder 4">
            <a:extLst>
              <a:ext uri="{FF2B5EF4-FFF2-40B4-BE49-F238E27FC236}">
                <a16:creationId xmlns:a16="http://schemas.microsoft.com/office/drawing/2014/main" id="{DA7B4EA5-AB70-364D-821F-75FE5F7DCD35}"/>
              </a:ext>
            </a:extLst>
          </p:cNvPr>
          <p:cNvSpPr>
            <a:spLocks noGrp="1"/>
          </p:cNvSpPr>
          <p:nvPr>
            <p:ph idx="1"/>
          </p:nvPr>
        </p:nvSpPr>
        <p:spPr>
          <a:xfrm>
            <a:off x="2232025" y="1573306"/>
            <a:ext cx="6266058" cy="3065929"/>
          </a:xfrm>
        </p:spPr>
        <p:txBody>
          <a:bodyPr/>
          <a:lstStyle/>
          <a:p>
            <a:r>
              <a:rPr lang="en-GB" dirty="0"/>
              <a:t>Charging for a Guarantee Form</a:t>
            </a:r>
          </a:p>
          <a:p>
            <a:r>
              <a:rPr lang="en-GB" dirty="0"/>
              <a:t>Credit checks</a:t>
            </a:r>
          </a:p>
          <a:p>
            <a:r>
              <a:rPr lang="en-GB" dirty="0"/>
              <a:t>Inventories</a:t>
            </a:r>
          </a:p>
          <a:p>
            <a:r>
              <a:rPr lang="en-GB" dirty="0"/>
              <a:t>Cleaning services</a:t>
            </a:r>
          </a:p>
          <a:p>
            <a:r>
              <a:rPr lang="en-GB" dirty="0"/>
              <a:t>Referencing</a:t>
            </a:r>
          </a:p>
          <a:p>
            <a:r>
              <a:rPr lang="en-GB" dirty="0"/>
              <a:t>Professional cleaning</a:t>
            </a:r>
          </a:p>
          <a:p>
            <a:r>
              <a:rPr lang="en-GB" dirty="0"/>
              <a:t>Admin charges</a:t>
            </a:r>
          </a:p>
          <a:p>
            <a:r>
              <a:rPr lang="en-GB" dirty="0"/>
              <a:t>Requirements to have specific insurance providers</a:t>
            </a:r>
          </a:p>
          <a:p>
            <a:r>
              <a:rPr lang="en-GB" dirty="0"/>
              <a:t>Gardening services</a:t>
            </a:r>
            <a:endParaRPr lang="en-US" dirty="0"/>
          </a:p>
        </p:txBody>
      </p:sp>
      <p:sp>
        <p:nvSpPr>
          <p:cNvPr id="6" name="Slide Number Placeholder 5">
            <a:extLst>
              <a:ext uri="{FF2B5EF4-FFF2-40B4-BE49-F238E27FC236}">
                <a16:creationId xmlns:a16="http://schemas.microsoft.com/office/drawing/2014/main" id="{70A8C469-1190-234A-8EA8-F29AD7482E0A}"/>
              </a:ext>
            </a:extLst>
          </p:cNvPr>
          <p:cNvSpPr>
            <a:spLocks noGrp="1"/>
          </p:cNvSpPr>
          <p:nvPr>
            <p:ph type="sldNum" sz="quarter" idx="10"/>
          </p:nvPr>
        </p:nvSpPr>
        <p:spPr/>
        <p:txBody>
          <a:bodyPr/>
          <a:lstStyle/>
          <a:p>
            <a:fld id="{7BA2C872-3B9A-F24E-BD6B-7B38C8C91285}" type="slidenum">
              <a:rPr lang="en-US" smtClean="0"/>
              <a:pPr/>
              <a:t>9</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5184" y="4296582"/>
            <a:ext cx="835206" cy="465453"/>
          </a:xfrm>
          <a:prstGeom prst="rect">
            <a:avLst/>
          </a:prstGeom>
        </p:spPr>
      </p:pic>
    </p:spTree>
    <p:extLst>
      <p:ext uri="{BB962C8B-B14F-4D97-AF65-F5344CB8AC3E}">
        <p14:creationId xmlns:p14="http://schemas.microsoft.com/office/powerpoint/2010/main" val="1653233391"/>
      </p:ext>
    </p:extLst>
  </p:cSld>
  <p:clrMapOvr>
    <a:masterClrMapping/>
  </p:clrMapOvr>
</p:sld>
</file>

<file path=ppt/theme/theme1.xml><?xml version="1.0" encoding="utf-8"?>
<a:theme xmlns:a="http://schemas.openxmlformats.org/drawingml/2006/main" name="Office Theme">
  <a:themeElements>
    <a:clrScheme name="WC-CF">
      <a:dk1>
        <a:srgbClr val="212121"/>
      </a:dk1>
      <a:lt1>
        <a:srgbClr val="FFFFFF"/>
      </a:lt1>
      <a:dk2>
        <a:srgbClr val="E50051"/>
      </a:dk2>
      <a:lt2>
        <a:srgbClr val="EAEAEA"/>
      </a:lt2>
      <a:accent1>
        <a:srgbClr val="009ECE"/>
      </a:accent1>
      <a:accent2>
        <a:srgbClr val="F08700"/>
      </a:accent2>
      <a:accent3>
        <a:srgbClr val="04ABA9"/>
      </a:accent3>
      <a:accent4>
        <a:srgbClr val="8064A2"/>
      </a:accent4>
      <a:accent5>
        <a:srgbClr val="9C9D9C"/>
      </a:accent5>
      <a:accent6>
        <a:srgbClr val="D7AF00"/>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TotalTime>
  <Words>904</Words>
  <Application>Microsoft Office PowerPoint</Application>
  <PresentationFormat>On-screen Show (16:9)</PresentationFormat>
  <Paragraphs>103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nta</vt:lpstr>
      <vt:lpstr>Wingdings</vt:lpstr>
      <vt:lpstr>Office Theme</vt:lpstr>
      <vt:lpstr>EPCs &amp; Tenant Fees Act 2019</vt:lpstr>
      <vt:lpstr>   Minimum Energy Efficiency Standards Regs.  </vt:lpstr>
      <vt:lpstr>Energy Performance Certificates or EPCs </vt:lpstr>
      <vt:lpstr>Working Together to Combat Climate Change </vt:lpstr>
      <vt:lpstr>Enforcement Action - Compliance Notices </vt:lpstr>
      <vt:lpstr>Breach of the Regulations  If a local authority confirms that a property is (or has been) let in breach of the Regulations, they may serve a financial penalty up to 18 months after the breach and/or publish details of the breach for at least 12 months.   The maximum penalties amounts apply per property and per breach of the Regulations. They are:  up to £2,000 and/or publication penalty for renting out a non-compliant property for less than 3 months up to £4,000 and/or publication penalty for renting out a non-compliant property for 3 months or more up to £1,000 and/or publication for providing false or misleading information on the PRS Exemptions Register up to £2,000 and/or publication for failure to comply with a compliance notice The maximum amount you can be fined per property is £5,000 in total.    </vt:lpstr>
      <vt:lpstr> Tenant Fees Act 2019 (TFA)</vt:lpstr>
      <vt:lpstr> TFA - ‘Permitted Payments’ allowed</vt:lpstr>
      <vt:lpstr>TFA 2019 – What is a Prohibited Payment? </vt:lpstr>
      <vt:lpstr>Tenant Fees Act 2019 (continued) </vt:lpstr>
      <vt:lpstr>    TFA - Penalties</vt:lpstr>
      <vt:lpstr>Further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c:creator>
  <cp:lastModifiedBy>Julia Morris</cp:lastModifiedBy>
  <cp:revision>29</cp:revision>
  <cp:lastPrinted>2019-07-08T17:33:40Z</cp:lastPrinted>
  <dcterms:created xsi:type="dcterms:W3CDTF">2018-01-17T16:43:19Z</dcterms:created>
  <dcterms:modified xsi:type="dcterms:W3CDTF">2021-02-17T08:53:57Z</dcterms:modified>
</cp:coreProperties>
</file>