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1" r:id="rId5"/>
    <p:sldId id="275" r:id="rId6"/>
    <p:sldId id="272" r:id="rId7"/>
    <p:sldId id="276" r:id="rId8"/>
    <p:sldId id="263" r:id="rId9"/>
    <p:sldId id="277" r:id="rId10"/>
    <p:sldId id="278" r:id="rId11"/>
    <p:sldId id="279" r:id="rId12"/>
    <p:sldId id="280" r:id="rId13"/>
    <p:sldId id="282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4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DE3B28-7C59-4B95-9804-B11AAF988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FB39C-F901-415F-B01C-B4098B638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80710-BD5F-4186-85B8-AB44C8E93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4D6F62-79FF-454A-841C-9D89B467A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1965-5547-43BD-B941-4B93062C5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976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380A-6AD1-43DF-B6B7-A324194BD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D43890-0AAC-4BE9-8DEF-E4D67D2C7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D8FE45-C887-4813-9815-C12F5EA32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82D4A-B8E8-4D1C-BBA4-A539EE988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16B79-6DAF-4AB8-9974-4CEBDE6D2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57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C469BA5-E5FE-4D99-B641-63A858FA62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8F58FA-4977-4A7D-BC6F-B1F3FDC5D6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57742-2E82-4A84-8C6D-889B54129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6A4D2-685D-4350-8647-CD280B88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0E43C-0EFF-474E-91DD-13D80BC57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026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9F98-05A9-427D-B3B7-588B28E0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E19B1-A4A8-4317-9FC7-6EA7B17215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818C8F-8C0B-4215-B192-8F4AD75B0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B4599-6A78-4F9A-9D6C-CE40DC961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ED384-8203-4A81-8D0A-7B5238AF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338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0B264-C7A9-4016-BD90-ECCF2CBA2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6A3C6C-ECD8-4E1C-9F62-F50DF8DBC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273D97-B737-4278-B8C2-7FD1F195D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2DC38-81FD-47BE-A2F1-76A33C644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5C7E4-33BB-4343-A48E-93747E678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8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A1651-3934-425A-8D79-2B029F8D0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4E915C-DE69-40AE-A25F-85D0B00C18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CD0F04-F003-40CD-8E92-51A19A926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21E00-3600-49C9-829F-893112F18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586676-F746-439B-AE77-1EE62A57F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A54A2-0E2A-405B-9165-FC53982FF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344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B3114D-7B14-4BEA-9D79-89112C2F00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9E04F-F837-40B5-B9CD-6A12CD378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982F13-773F-49DB-B656-7D9CC6427D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A62832-956C-4866-9F4E-C7AAFCFC67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B9941F-B423-42E0-A709-CC104B01A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5DB09B-F76A-4995-92F5-2B16BC99B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FD1385-C6C4-4E6A-9894-2B7EFC1B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33A5C-5FCA-4591-A2AD-2A232B714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839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0877F-FDD3-43A5-98BE-C350D912D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896DA-5B8C-48C5-B214-FB7A97C23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7FCF4-97C3-4748-B88E-7BCC862F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E532AC-57F9-484C-88D0-A5815B68D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66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E0D584-BAAC-4577-A1D7-CA1B864E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CF66EF-2AD6-4F53-877E-5EFF4326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3224F5-F0A8-4C4E-BA34-4940C256F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57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DDD1D-11E1-44FB-957D-1F0004043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DE73F-38FC-4830-A751-1992AE602A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A118B-E414-42E6-88EE-13B8300940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70AC6A-7104-4C07-8282-47540F9BE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02F471-F7FB-407C-ABDF-5720E6892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6D571-4E11-4411-B813-D6544F49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56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7A9AA-6DC5-46F1-8A20-8FBF4C140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454C9C-2BF7-4434-9832-C233FDEA3F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68CCC9-B4D2-400A-840C-3FCA39E12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CCCBF-FEFD-4885-BFC0-D42C2EE27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CD69DD-C0ED-4F6E-ADB1-6537CE1D2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96103A-98B9-451C-8647-DC74A0B5B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713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C80521-A762-4DB4-B183-E6518573F8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D8D197-15D6-440E-A4DD-62A8871BAD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579B26-D707-4731-9847-4BD67B330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FBED9-CB83-4C06-8F78-EB2D7BB4043C}" type="datetimeFigureOut">
              <a:rPr lang="en-GB" smtClean="0"/>
              <a:t>02/11/2020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013FF8-004A-4C92-96A7-0C00A43411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08726-80FD-467B-A7DD-1C6E3615C3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00834-0FD5-44EE-8A65-B114CF3E3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6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heetproject.org.uk/" TargetMode="External"/><Relationship Id="rId2" Type="http://schemas.openxmlformats.org/officeDocument/2006/relationships/hyperlink" Target="mailto:tom@theheetproject.org.uk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ervicestore@wf-services.co.uk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id="{1FB90EFB-E9C9-45E5-A090-4C70EB97FD8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855913" y="3141663"/>
            <a:ext cx="6400800" cy="3384550"/>
          </a:xfrm>
        </p:spPr>
        <p:txBody>
          <a:bodyPr/>
          <a:lstStyle/>
          <a:p>
            <a:pPr eaLnBrk="1" hangingPunct="1"/>
            <a:r>
              <a:rPr lang="en-GB" altLang="en-US" b="1"/>
              <a:t>Home Energy Efficiency Training</a:t>
            </a:r>
          </a:p>
          <a:p>
            <a:pPr eaLnBrk="1" hangingPunct="1"/>
            <a:endParaRPr lang="en-GB" altLang="en-US" b="1"/>
          </a:p>
          <a:p>
            <a:pPr eaLnBrk="1" hangingPunct="1"/>
            <a:endParaRPr lang="en-GB" altLang="en-US" b="1"/>
          </a:p>
          <a:p>
            <a:pPr eaLnBrk="1" hangingPunct="1"/>
            <a:r>
              <a:rPr lang="en-GB" altLang="en-US" sz="2000" b="1"/>
              <a:t>Our Mission Is To</a:t>
            </a:r>
          </a:p>
          <a:p>
            <a:pPr eaLnBrk="1" hangingPunct="1"/>
            <a:endParaRPr lang="en-GB" altLang="en-US" sz="1400" b="1"/>
          </a:p>
          <a:p>
            <a:pPr eaLnBrk="1" hangingPunct="1"/>
            <a:r>
              <a:rPr lang="en-GB" altLang="en-US" sz="1600" b="1"/>
              <a:t>“Work with the community to make the homes of local people safe and healthy with affordable fuel bills and low carbon emissions”</a:t>
            </a:r>
          </a:p>
        </p:txBody>
      </p:sp>
      <p:pic>
        <p:nvPicPr>
          <p:cNvPr id="4099" name="Picture 6">
            <a:extLst>
              <a:ext uri="{FF2B5EF4-FFF2-40B4-BE49-F238E27FC236}">
                <a16:creationId xmlns:a16="http://schemas.microsoft.com/office/drawing/2014/main" id="{88448170-9909-4D00-A84C-C95543AD3B5C}"/>
              </a:ext>
            </a:extLst>
          </p:cNvPr>
          <p:cNvPicPr>
            <a:picLocks noGrp="1" noChangeAspect="1" noChangeArrowheads="1"/>
          </p:cNvPicPr>
          <p:nvPr>
            <p:ph type="ctr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13263" y="404814"/>
            <a:ext cx="3003550" cy="2801937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2C8FC-B7F0-4E18-A4AA-AC158AFE3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80B9FE-E5F7-4F1C-8312-7BA43C59FCE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Who is it for?</a:t>
            </a:r>
            <a:br>
              <a:rPr lang="en-GB" b="1" dirty="0"/>
            </a:br>
            <a:endParaRPr lang="en-GB" b="1" dirty="0"/>
          </a:p>
          <a:p>
            <a:r>
              <a:rPr lang="en-GB" dirty="0"/>
              <a:t>Waltham Forest residents that are low-income, vulnerable or have a long-term health problem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4E9E92-CFB9-4F0B-AC1D-252E94D913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/>
              <a:t>What is on offer?</a:t>
            </a:r>
            <a:br>
              <a:rPr lang="en-GB" dirty="0"/>
            </a:br>
            <a:endParaRPr lang="en-GB" dirty="0"/>
          </a:p>
          <a:p>
            <a:r>
              <a:rPr lang="en-GB" dirty="0"/>
              <a:t>Small measures – draught proofing, radiator panels, LED lights.</a:t>
            </a:r>
          </a:p>
          <a:p>
            <a:r>
              <a:rPr lang="en-GB" dirty="0"/>
              <a:t>Tariffs – support to lower fuel bills through switching and discounts.</a:t>
            </a:r>
          </a:p>
          <a:p>
            <a:r>
              <a:rPr lang="en-GB" dirty="0"/>
              <a:t>Fuel debt – support with debt</a:t>
            </a:r>
          </a:p>
          <a:p>
            <a:r>
              <a:rPr lang="en-GB" dirty="0"/>
              <a:t>Advice – on energy saving behaviours and tackling condensation.</a:t>
            </a:r>
          </a:p>
          <a:p>
            <a:r>
              <a:rPr lang="en-GB" dirty="0"/>
              <a:t>Match funding – where there is a shortfall in fuds from ECO.</a:t>
            </a:r>
          </a:p>
        </p:txBody>
      </p:sp>
    </p:spTree>
    <p:extLst>
      <p:ext uri="{BB962C8B-B14F-4D97-AF65-F5344CB8AC3E}">
        <p14:creationId xmlns:p14="http://schemas.microsoft.com/office/powerpoint/2010/main" val="40714140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BEDF3-6503-4F9E-99F7-F1E87884C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Contact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74BF16D-17DA-47D0-B2DC-BC89351C4C8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Tom Ruxton – Co-Ordinator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tom@theheetproject.org.uk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020 8520 1900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3"/>
              </a:rPr>
              <a:t>www.theheetproject.org.uk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c/o Trinity URC, 58 Orford Road, London E17 9QL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05122C91-E808-4AA0-90CA-23B4EF8CD18C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61668" y="2259648"/>
            <a:ext cx="3734663" cy="3483292"/>
          </a:xfrm>
          <a:noFill/>
        </p:spPr>
      </p:pic>
    </p:spTree>
    <p:extLst>
      <p:ext uri="{BB962C8B-B14F-4D97-AF65-F5344CB8AC3E}">
        <p14:creationId xmlns:p14="http://schemas.microsoft.com/office/powerpoint/2010/main" val="430091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9ED86-F904-4F5E-A651-B0F08F599F2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GB" b="1" dirty="0"/>
              <a:t>Landlord’s Obligations around Energy Efficiency and Why it Matters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336875-FB98-456A-9910-0790E979DFF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OBLIGATIONS</a:t>
            </a:r>
          </a:p>
          <a:p>
            <a:endParaRPr lang="en-GB" dirty="0"/>
          </a:p>
          <a:p>
            <a:r>
              <a:rPr lang="en-GB" dirty="0"/>
              <a:t>Tenant’s right to request improvements</a:t>
            </a:r>
            <a:br>
              <a:rPr lang="en-GB" dirty="0"/>
            </a:br>
            <a:endParaRPr lang="en-GB" dirty="0"/>
          </a:p>
          <a:p>
            <a:r>
              <a:rPr lang="en-GB" dirty="0"/>
              <a:t>Minimum Energy Efficiency Standards</a:t>
            </a:r>
            <a:br>
              <a:rPr lang="en-GB" dirty="0"/>
            </a:br>
            <a:endParaRPr lang="en-GB" dirty="0"/>
          </a:p>
          <a:p>
            <a:r>
              <a:rPr lang="en-GB" dirty="0"/>
              <a:t>Housing Health &amp; Safety Rating System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8D16E-75A7-4C5A-8117-8938C2251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WHY IT MATTERS</a:t>
            </a:r>
          </a:p>
          <a:p>
            <a:endParaRPr lang="en-GB" dirty="0"/>
          </a:p>
          <a:p>
            <a:r>
              <a:rPr lang="en-GB" dirty="0"/>
              <a:t>Climate Change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Health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Affordability</a:t>
            </a:r>
          </a:p>
        </p:txBody>
      </p:sp>
    </p:spTree>
    <p:extLst>
      <p:ext uri="{BB962C8B-B14F-4D97-AF65-F5344CB8AC3E}">
        <p14:creationId xmlns:p14="http://schemas.microsoft.com/office/powerpoint/2010/main" val="887392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01F4-309B-455E-98B5-DDF33EED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Climate 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D9957-483C-4B38-A646-E5BEC6B9BC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40% of carbon emissions in Waltham Forest come from homes</a:t>
            </a:r>
            <a:br>
              <a:rPr lang="en-GB" dirty="0"/>
            </a:br>
            <a:r>
              <a:rPr lang="en-GB" dirty="0"/>
              <a:t>- Most emissions relate to heat loss.</a:t>
            </a:r>
            <a:br>
              <a:rPr lang="en-GB" dirty="0"/>
            </a:br>
            <a:r>
              <a:rPr lang="en-GB" dirty="0"/>
              <a:t>- Need to insulate</a:t>
            </a:r>
          </a:p>
          <a:p>
            <a:endParaRPr lang="en-GB" dirty="0"/>
          </a:p>
          <a:p>
            <a:r>
              <a:rPr lang="en-GB" dirty="0"/>
              <a:t>Climate Commission - All homes in the borough have an EPC of C or above by 2030</a:t>
            </a:r>
          </a:p>
        </p:txBody>
      </p:sp>
    </p:spTree>
    <p:extLst>
      <p:ext uri="{BB962C8B-B14F-4D97-AF65-F5344CB8AC3E}">
        <p14:creationId xmlns:p14="http://schemas.microsoft.com/office/powerpoint/2010/main" val="818926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5BD2878-049A-4FC1-8B25-847CA1D2C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Health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27FA4C-0852-4FAF-B24E-CE9ED310048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“Cold Homes are a bigger killer in UK than road accidents, alcohol or drug abuse” – NEA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approximately 120 premature deaths each year in Waltham Forest that can be attributed to cold homes</a:t>
            </a:r>
          </a:p>
        </p:txBody>
      </p:sp>
      <p:pic>
        <p:nvPicPr>
          <p:cNvPr id="8" name="Content Placeholder 9">
            <a:extLst>
              <a:ext uri="{FF2B5EF4-FFF2-40B4-BE49-F238E27FC236}">
                <a16:creationId xmlns:a16="http://schemas.microsoft.com/office/drawing/2014/main" id="{2B43D289-A771-47D7-BE5B-3B16B7E564A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75671" y="2260600"/>
            <a:ext cx="5391007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325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61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/>
              <a:t>Respiratory Health</a:t>
            </a:r>
            <a:br>
              <a:rPr lang="en-GB" b="1" dirty="0"/>
            </a:br>
            <a:r>
              <a:rPr lang="en-GB" b="1" dirty="0"/>
              <a:t>Condensation and Mould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508" y="1740901"/>
            <a:ext cx="5181600" cy="4692547"/>
          </a:xfrm>
        </p:spPr>
        <p:txBody>
          <a:bodyPr/>
          <a:lstStyle/>
          <a:p>
            <a:r>
              <a:rPr lang="en-GB" dirty="0"/>
              <a:t>3% of English homes (604,000 homes)have a severe condensation problem.</a:t>
            </a:r>
          </a:p>
          <a:p>
            <a:r>
              <a:rPr lang="en-GB" dirty="0"/>
              <a:t>8% of households living in relative poverty have a severe condensation problem.</a:t>
            </a:r>
            <a:br>
              <a:rPr lang="en-GB" dirty="0"/>
            </a:br>
            <a:br>
              <a:rPr lang="en-GB" dirty="0"/>
            </a:br>
            <a:r>
              <a:rPr lang="en-GB" dirty="0"/>
              <a:t>- 15% in private rented</a:t>
            </a:r>
            <a:br>
              <a:rPr lang="en-GB" dirty="0"/>
            </a:br>
            <a:r>
              <a:rPr lang="en-GB" dirty="0"/>
              <a:t>- 9% in social rented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2108" y="1716985"/>
            <a:ext cx="5491692" cy="4459978"/>
          </a:xfrm>
        </p:spPr>
      </p:pic>
    </p:spTree>
    <p:extLst>
      <p:ext uri="{BB962C8B-B14F-4D97-AF65-F5344CB8AC3E}">
        <p14:creationId xmlns:p14="http://schemas.microsoft.com/office/powerpoint/2010/main" val="169928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C33B3-2541-4343-899D-0072DD861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Affordability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49C1A4-73A8-42DF-881C-7E697219C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If you are low-income and live in a home that is energy inefficient you are likely to be spending 10 – 15% of your income on fuel.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They will struggle to pay for other essentials such as food</a:t>
            </a:r>
            <a:br>
              <a:rPr lang="en-GB" dirty="0"/>
            </a:br>
            <a:br>
              <a:rPr lang="en-GB" dirty="0"/>
            </a:br>
            <a:endParaRPr lang="en-GB" dirty="0"/>
          </a:p>
          <a:p>
            <a:r>
              <a:rPr lang="en-GB" dirty="0"/>
              <a:t>More likely to fall behind with rent.</a:t>
            </a:r>
          </a:p>
        </p:txBody>
      </p:sp>
    </p:spTree>
    <p:extLst>
      <p:ext uri="{BB962C8B-B14F-4D97-AF65-F5344CB8AC3E}">
        <p14:creationId xmlns:p14="http://schemas.microsoft.com/office/powerpoint/2010/main" val="3228090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966FE-2C3C-43A4-A92A-E5310EC59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Warm Homes Fund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18109F-A5ED-4A13-8727-5BD4E9C7A5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Who is it for?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Waltham Forest residents living in homes without central heating (electric fires, storage heaters or gas fires).</a:t>
            </a:r>
          </a:p>
          <a:p>
            <a:r>
              <a:rPr lang="en-GB" dirty="0"/>
              <a:t>Tenant must be low-income or have a long-term health condition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6B0179F-31C0-4D3C-85E4-3332E53E91C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What is on offer?</a:t>
            </a:r>
            <a:br>
              <a:rPr lang="en-GB" b="1" dirty="0"/>
            </a:br>
            <a:endParaRPr lang="en-GB" b="1" dirty="0"/>
          </a:p>
          <a:p>
            <a:r>
              <a:rPr lang="en-GB" dirty="0"/>
              <a:t>Free gas connection if there isn’t one.</a:t>
            </a:r>
          </a:p>
          <a:p>
            <a:r>
              <a:rPr lang="en-GB" dirty="0"/>
              <a:t>Installation of new central heating system</a:t>
            </a:r>
          </a:p>
          <a:p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6456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F9966-B7AD-46AA-A2B0-DE60301B4B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Green Homes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BE1F5A-2FFE-4680-A412-0EB295D173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Who is it for?</a:t>
            </a:r>
            <a:br>
              <a:rPr lang="en-GB" dirty="0"/>
            </a:br>
            <a:endParaRPr lang="en-GB" dirty="0"/>
          </a:p>
          <a:p>
            <a:r>
              <a:rPr lang="en-GB" dirty="0"/>
              <a:t>Any tenant living in an E, F or G rated property.</a:t>
            </a:r>
          </a:p>
          <a:p>
            <a:r>
              <a:rPr lang="en-GB" dirty="0"/>
              <a:t>Any tenant that has a household  income below £30,000/year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CAD00C-DFA1-4A84-8C2D-D1756368B79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What is on offer?</a:t>
            </a:r>
            <a:br>
              <a:rPr lang="en-GB" dirty="0"/>
            </a:br>
            <a:endParaRPr lang="en-GB" dirty="0"/>
          </a:p>
          <a:p>
            <a:r>
              <a:rPr lang="en-GB" dirty="0"/>
              <a:t>Grant of up to £5,000 but landlord has to contribute 1/3</a:t>
            </a:r>
            <a:r>
              <a:rPr lang="en-GB" baseline="30000" dirty="0"/>
              <a:t>rd</a:t>
            </a:r>
            <a:r>
              <a:rPr lang="en-GB" dirty="0"/>
              <a:t> towards cost of works.</a:t>
            </a:r>
          </a:p>
          <a:p>
            <a:r>
              <a:rPr lang="en-GB" dirty="0"/>
              <a:t>Insulation measures – loft, wall, flat roof or underfloor insulation.</a:t>
            </a:r>
          </a:p>
          <a:p>
            <a:r>
              <a:rPr lang="en-GB" dirty="0"/>
              <a:t>Heat pump or solar thermal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0DF7BA-77AB-4A93-9FFB-0B6939E608EC}"/>
              </a:ext>
            </a:extLst>
          </p:cNvPr>
          <p:cNvSpPr txBox="1"/>
          <p:nvPr/>
        </p:nvSpPr>
        <p:spPr>
          <a:xfrm>
            <a:off x="838200" y="4830882"/>
            <a:ext cx="4943061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/>
              <a:t>Please contact </a:t>
            </a:r>
            <a:r>
              <a:rPr lang="en-GB" sz="2800" b="1" dirty="0" err="1"/>
              <a:t>ServiceStore</a:t>
            </a:r>
            <a:r>
              <a:rPr lang="en-GB" sz="2800" b="1" dirty="0"/>
              <a:t>:</a:t>
            </a:r>
            <a:endParaRPr lang="en-GB" sz="2800" b="1" dirty="0">
              <a:hlinkClick r:id="rId2"/>
            </a:endParaRPr>
          </a:p>
          <a:p>
            <a:r>
              <a:rPr lang="en-GB" sz="2800" dirty="0"/>
              <a:t>0208 496 5525</a:t>
            </a:r>
            <a:endParaRPr lang="en-GB" sz="2800" u="sng" dirty="0">
              <a:hlinkClick r:id="rId2"/>
            </a:endParaRPr>
          </a:p>
          <a:p>
            <a:r>
              <a:rPr lang="en-GB" sz="2800" u="sng" dirty="0">
                <a:hlinkClick r:id="rId2"/>
              </a:rPr>
              <a:t>servicestore@wf-services.co.uk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07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196F-C579-42DF-8348-EE1F62D2F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/>
              <a:t>Energy Company Obligation (ECO)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2805A-2B55-4AEE-A81E-35F22E45D6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Who is it for?</a:t>
            </a:r>
            <a:br>
              <a:rPr lang="en-GB" dirty="0"/>
            </a:br>
            <a:endParaRPr lang="en-GB" dirty="0"/>
          </a:p>
          <a:p>
            <a:r>
              <a:rPr lang="en-GB" dirty="0"/>
              <a:t>Tenants that are in receipt of benefits or have a long-term health condition.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6E3187-C336-45D9-8694-2F7A8065329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What is on offer?</a:t>
            </a:r>
            <a:br>
              <a:rPr lang="en-GB" dirty="0"/>
            </a:br>
            <a:endParaRPr lang="en-GB" dirty="0"/>
          </a:p>
          <a:p>
            <a:r>
              <a:rPr lang="en-GB" dirty="0"/>
              <a:t>Eco funding is available for a wide number of insulation and heating measures but funds available are not always for high.</a:t>
            </a:r>
          </a:p>
          <a:p>
            <a:r>
              <a:rPr lang="en-GB" dirty="0"/>
              <a:t>Useful for loft insulation, cavity wall insulation and boiler replacements.</a:t>
            </a:r>
          </a:p>
        </p:txBody>
      </p:sp>
    </p:spTree>
    <p:extLst>
      <p:ext uri="{BB962C8B-B14F-4D97-AF65-F5344CB8AC3E}">
        <p14:creationId xmlns:p14="http://schemas.microsoft.com/office/powerpoint/2010/main" val="183951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7C7107DFC8C04F997992E557B45372" ma:contentTypeVersion="13" ma:contentTypeDescription="Create a new document." ma:contentTypeScope="" ma:versionID="ea3493dd8f2dfee710cfe4a7e0f7d4fa">
  <xsd:schema xmlns:xsd="http://www.w3.org/2001/XMLSchema" xmlns:xs="http://www.w3.org/2001/XMLSchema" xmlns:p="http://schemas.microsoft.com/office/2006/metadata/properties" xmlns:ns3="d244e0f1-da12-4cb9-8bee-b6f9ad684b09" xmlns:ns4="b65ecae9-5dc3-4b11-bbe0-7b6bb1ff1487" targetNamespace="http://schemas.microsoft.com/office/2006/metadata/properties" ma:root="true" ma:fieldsID="dcbf72be81d65142df90ec3e4047580f" ns3:_="" ns4:_="">
    <xsd:import namespace="d244e0f1-da12-4cb9-8bee-b6f9ad684b09"/>
    <xsd:import namespace="b65ecae9-5dc3-4b11-bbe0-7b6bb1ff1487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44e0f1-da12-4cb9-8bee-b6f9ad684b0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5ecae9-5dc3-4b11-bbe0-7b6bb1ff14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45B753-076C-4CE1-99E9-BCBAEE7C6C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44e0f1-da12-4cb9-8bee-b6f9ad684b09"/>
    <ds:schemaRef ds:uri="b65ecae9-5dc3-4b11-bbe0-7b6bb1ff148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D9FBAD5-9F19-4E6B-8E40-A0D6293E32A0}">
  <ds:schemaRefs>
    <ds:schemaRef ds:uri="http://purl.org/dc/elements/1.1/"/>
    <ds:schemaRef ds:uri="http://schemas.microsoft.com/office/2006/documentManagement/types"/>
    <ds:schemaRef ds:uri="http://www.w3.org/XML/1998/namespace"/>
    <ds:schemaRef ds:uri="d244e0f1-da12-4cb9-8bee-b6f9ad684b0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b65ecae9-5dc3-4b11-bbe0-7b6bb1ff1487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0FD9B8B3-8D0B-4302-80E7-6BA36FE8858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583</Words>
  <Application>Microsoft Office PowerPoint</Application>
  <PresentationFormat>Widescreen</PresentationFormat>
  <Paragraphs>76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Landlord’s Obligations around Energy Efficiency and Why it Matters</vt:lpstr>
      <vt:lpstr>Climate Change</vt:lpstr>
      <vt:lpstr>Health</vt:lpstr>
      <vt:lpstr>Respiratory Health Condensation and Mould</vt:lpstr>
      <vt:lpstr>Affordability</vt:lpstr>
      <vt:lpstr>Warm Homes Fund</vt:lpstr>
      <vt:lpstr>Green Homes Grant</vt:lpstr>
      <vt:lpstr>Energy Company Obligation (ECO)</vt:lpstr>
      <vt:lpstr>HEET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Jenny Hall</cp:lastModifiedBy>
  <cp:revision>12</cp:revision>
  <dcterms:created xsi:type="dcterms:W3CDTF">2020-10-12T13:28:18Z</dcterms:created>
  <dcterms:modified xsi:type="dcterms:W3CDTF">2020-11-02T10:10:01Z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0x010100767C7107DFC8C04F997992E557B45372</vt:lpwstr>
  </property>
</Properties>
</file>