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283" r:id="rId4"/>
    <p:sldId id="279" r:id="rId5"/>
    <p:sldId id="284" r:id="rId6"/>
    <p:sldId id="285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3B28-7C59-4B95-9804-B11AAF988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FB39C-F901-415F-B01C-B4098B638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80710-BD5F-4186-85B8-AB44C8E9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D6F62-79FF-454A-841C-9D89B467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1965-5547-43BD-B941-4B93062C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7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380A-6AD1-43DF-B6B7-A324194B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43890-0AAC-4BE9-8DEF-E4D67D2C7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8FE45-C887-4813-9815-C12F5EA3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82D4A-B8E8-4D1C-BBA4-A539EE98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6B79-6DAF-4AB8-9974-4CEBDE6D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7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69BA5-E5FE-4D99-B641-63A858FA6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F58FA-4977-4A7D-BC6F-B1F3FDC5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57742-2E82-4A84-8C6D-889B5412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6A4D2-685D-4350-8647-CD280B88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E43C-0EFF-474E-91DD-13D80BC5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9F98-05A9-427D-B3B7-588B28E0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19B1-A4A8-4317-9FC7-6EA7B1721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8C8F-8C0B-4215-B192-8F4AD75B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4599-6A78-4F9A-9D6C-CE40DC96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D384-8203-4A81-8D0A-7B5238AF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3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0B264-C7A9-4016-BD90-ECCF2CBA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3C6C-ECD8-4E1C-9F62-F50DF8DBC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73D97-B737-4278-B8C2-7FD1F195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2DC38-81FD-47BE-A2F1-76A33C64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C7E4-33BB-4343-A48E-93747E67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1651-3934-425A-8D79-2B029F8D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915C-DE69-40AE-A25F-85D0B00C1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D0F04-F003-40CD-8E92-51A19A926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21E00-3600-49C9-829F-893112F1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86676-F746-439B-AE77-1EE62A57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54A2-0E2A-405B-9165-FC53982F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4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114D-7B14-4BEA-9D79-89112C2F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9E04F-F837-40B5-B9CD-6A12CD378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82F13-773F-49DB-B656-7D9CC642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62832-956C-4866-9F4E-C7AAFCFC6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B9941F-B423-42E0-A709-CC104B01A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DB09B-F76A-4995-92F5-2B16BC99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D1385-C6C4-4E6A-9894-2B7EFC1B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33A5C-5FCA-4591-A2AD-2A232B71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877F-FDD3-43A5-98BE-C350D912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896DA-5B8C-48C5-B214-FB7A97C2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7FCF4-97C3-4748-B88E-7BCC862F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532AC-57F9-484C-88D0-A5815B68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6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0D584-BAAC-4577-A1D7-CA1B864E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F66EF-2AD6-4F53-877E-5EFF4326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224F5-F0A8-4C4E-BA34-4940C256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5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DD1D-11E1-44FB-957D-1F0004043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E73F-38FC-4830-A751-1992AE60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A118B-E414-42E6-88EE-13B830094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0AC6A-7104-4C07-8282-47540F9B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2F471-F7FB-407C-ABDF-5720E689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6D571-4E11-4411-B813-D6544F49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56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A9AA-6DC5-46F1-8A20-8FBF4C14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54C9C-2BF7-4434-9832-C233FDEA3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8CCC9-B4D2-400A-840C-3FCA39E12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CCCBF-FEFD-4885-BFC0-D42C2EE2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D69DD-C0ED-4F6E-ADB1-6537CE1D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6103A-98B9-451C-8647-DC74A0B5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80521-A762-4DB4-B183-E6518573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8D197-15D6-440E-A4DD-62A8871BA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79B26-D707-4731-9847-4BD67B330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ED9-CB83-4C06-8F78-EB2D7BB4043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3FF8-004A-4C92-96A7-0C00A4341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08726-80FD-467B-A7DD-1C6E3615C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heetproject.org.uk/" TargetMode="External"/><Relationship Id="rId2" Type="http://schemas.openxmlformats.org/officeDocument/2006/relationships/hyperlink" Target="mailto:tom@theheetproject.org.u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FB90EFB-E9C9-45E5-A090-4C70EB97FD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5913" y="3141663"/>
            <a:ext cx="6400800" cy="3384550"/>
          </a:xfrm>
        </p:spPr>
        <p:txBody>
          <a:bodyPr/>
          <a:lstStyle/>
          <a:p>
            <a:pPr eaLnBrk="1" hangingPunct="1"/>
            <a:r>
              <a:rPr lang="en-GB" altLang="en-US" b="1"/>
              <a:t>Home Energy Efficiency Training</a:t>
            </a:r>
          </a:p>
          <a:p>
            <a:pPr eaLnBrk="1" hangingPunct="1"/>
            <a:endParaRPr lang="en-GB" altLang="en-US" b="1"/>
          </a:p>
          <a:p>
            <a:pPr eaLnBrk="1" hangingPunct="1"/>
            <a:endParaRPr lang="en-GB" altLang="en-US" b="1"/>
          </a:p>
          <a:p>
            <a:pPr eaLnBrk="1" hangingPunct="1"/>
            <a:r>
              <a:rPr lang="en-GB" altLang="en-US" sz="2000" b="1"/>
              <a:t>Our Mission Is To</a:t>
            </a:r>
          </a:p>
          <a:p>
            <a:pPr eaLnBrk="1" hangingPunct="1"/>
            <a:endParaRPr lang="en-GB" altLang="en-US" sz="1400" b="1"/>
          </a:p>
          <a:p>
            <a:pPr eaLnBrk="1" hangingPunct="1"/>
            <a:r>
              <a:rPr lang="en-GB" altLang="en-US" sz="1600" b="1"/>
              <a:t>“Work with the community to make the homes of local people safe and healthy with affordable fuel bills and low carbon emissions”</a:t>
            </a: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88448170-9909-4D00-A84C-C95543AD3B5C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3263" y="404814"/>
            <a:ext cx="3003550" cy="280193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66FE-2C3C-43A4-A92A-E5310EC5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Warm Homes Fund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8109F-A5ED-4A13-8727-5BD4E9C7A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481069"/>
            <a:ext cx="5181600" cy="46958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Who is it for?</a:t>
            </a:r>
          </a:p>
          <a:p>
            <a:r>
              <a:rPr lang="en-GB" dirty="0"/>
              <a:t>Waltham Forest residents living in homes without central heating (electric fires, storage heaters or gas fires).</a:t>
            </a:r>
          </a:p>
          <a:p>
            <a:r>
              <a:rPr lang="en-GB" dirty="0"/>
              <a:t>Tenant must be low-income or have a long-term health condition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What is on offer?</a:t>
            </a:r>
          </a:p>
          <a:p>
            <a:r>
              <a:rPr lang="en-GB" dirty="0"/>
              <a:t>Free gas connection if there isn’t one.</a:t>
            </a:r>
          </a:p>
          <a:p>
            <a:r>
              <a:rPr lang="en-GB" dirty="0"/>
              <a:t>Installation of new central heating system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B0179F-31C0-4D3C-85E4-3332E53E9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481069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Advantages</a:t>
            </a:r>
          </a:p>
          <a:p>
            <a:r>
              <a:rPr lang="en-GB" dirty="0"/>
              <a:t>Gas central heating is typically three times cheaper than electric heaters.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Tenant more able to afford warmth. Fewer complaints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If home is warm condensation is less likely to be a problem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8CF96-2B16-49B2-8D91-BDB6FFD6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692" y="4839709"/>
            <a:ext cx="1785108" cy="133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9966-B7AD-46AA-A2B0-DE60301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Green Homes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1F5A-2FFE-4680-A412-0EB295D17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Voucher Scheme</a:t>
            </a:r>
            <a:br>
              <a:rPr lang="en-GB" dirty="0"/>
            </a:br>
            <a:endParaRPr lang="en-GB" dirty="0"/>
          </a:p>
          <a:p>
            <a:r>
              <a:rPr lang="en-GB" dirty="0"/>
              <a:t>Anybody can apply – no eligibility criteria.</a:t>
            </a:r>
          </a:p>
          <a:p>
            <a:r>
              <a:rPr lang="en-GB" dirty="0"/>
              <a:t>Landlord needs to find own </a:t>
            </a:r>
            <a:r>
              <a:rPr lang="en-GB" dirty="0" err="1"/>
              <a:t>TrustMark</a:t>
            </a:r>
            <a:r>
              <a:rPr lang="en-GB" dirty="0"/>
              <a:t> accredited installer to provide quote.</a:t>
            </a:r>
          </a:p>
          <a:p>
            <a:r>
              <a:rPr lang="en-GB" dirty="0"/>
              <a:t>Installer is paid on completion of work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AD00C-DFA1-4A84-8C2D-D1756368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Local Authority Scheme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GB" dirty="0"/>
          </a:p>
          <a:p>
            <a:r>
              <a:rPr lang="en-GB" dirty="0"/>
              <a:t>Scheme managed by Local Authority (Service Store)</a:t>
            </a:r>
          </a:p>
          <a:p>
            <a:r>
              <a:rPr lang="en-GB" dirty="0"/>
              <a:t>Surveys carried out by HEET</a:t>
            </a:r>
          </a:p>
          <a:p>
            <a:r>
              <a:rPr lang="en-GB" dirty="0"/>
              <a:t>Eligibility criteria applies</a:t>
            </a:r>
          </a:p>
          <a:p>
            <a:r>
              <a:rPr lang="en-GB" dirty="0"/>
              <a:t>Support given to tenant and landlord to find installer and have measures fitted.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D34779-E3F8-430E-9F17-BAB218C61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765" y="2349742"/>
            <a:ext cx="3143250" cy="83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F54684-9EAE-4E44-8544-05584315F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41854" y="2218313"/>
            <a:ext cx="1039398" cy="969629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F71630-0429-43F1-BBC8-EE4121CB96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95" y="4998312"/>
            <a:ext cx="2315610" cy="149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0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9966-B7AD-46AA-A2B0-DE60301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r>
              <a:rPr lang="en-GB" b="1" dirty="0"/>
              <a:t>Green Homes Grant</a:t>
            </a:r>
            <a:br>
              <a:rPr lang="en-GB" b="1" dirty="0"/>
            </a:br>
            <a:r>
              <a:rPr lang="en-GB" b="1" dirty="0"/>
              <a:t>Local Authority Scheme Eligibility</a:t>
            </a:r>
            <a:br>
              <a:rPr lang="en-GB" b="1" dirty="0"/>
            </a:br>
            <a:br>
              <a:rPr lang="en-GB" b="1" dirty="0"/>
            </a:br>
            <a:endParaRPr lang="en-GB" sz="31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1F5A-2FFE-4680-A412-0EB295D17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/>
              <a:t>Eligibility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EPC</a:t>
            </a:r>
            <a:r>
              <a:rPr lang="en-GB" dirty="0"/>
              <a:t> – Energy rating on property must be E, F or G (from April may include some D rated properties).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Licence</a:t>
            </a:r>
            <a:r>
              <a:rPr lang="en-GB" dirty="0"/>
              <a:t> – Property must be licenced and there mustn’t be any ongoing disputes with licencing team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Income</a:t>
            </a:r>
            <a:r>
              <a:rPr lang="en-GB" dirty="0"/>
              <a:t> – Occupant must be either in receipt of income/disability benefits or have an annual household income below £30,000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AD00C-DFA1-4A84-8C2D-D1756368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690688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/>
              <a:t>Match Funding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dirty="0"/>
              <a:t>Individual measures cannot be match funded by an OFGEM approved scheme: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dirty="0"/>
              <a:t>Energy Company Obligation (ECO)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dirty="0"/>
              <a:t>Renewable Heat Incentive (RHI)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dirty="0"/>
              <a:t>State Aid – landlord cannot have received state aid of  €200,000 or more over the last 3 years.   </a:t>
            </a:r>
          </a:p>
          <a:p>
            <a:pPr marL="0" indent="0"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spcBef>
                <a:spcPts val="0"/>
              </a:spcBef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1907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9966-B7AD-46AA-A2B0-DE60301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Green Homes Grant</a:t>
            </a:r>
            <a:br>
              <a:rPr lang="en-GB" b="1" dirty="0"/>
            </a:br>
            <a:br>
              <a:rPr lang="en-GB" b="1" dirty="0"/>
            </a:br>
            <a:r>
              <a:rPr lang="en-GB" sz="3100" dirty="0">
                <a:latin typeface="+mn-lt"/>
              </a:rPr>
              <a:t>Grants of up to £5,000 are available to landlords. Landlord has to contribute 1/3</a:t>
            </a:r>
            <a:r>
              <a:rPr lang="en-GB" sz="3100" baseline="30000" dirty="0">
                <a:latin typeface="+mn-lt"/>
              </a:rPr>
              <a:t>rd</a:t>
            </a:r>
            <a:r>
              <a:rPr lang="en-GB" sz="3100" dirty="0">
                <a:latin typeface="+mn-lt"/>
              </a:rPr>
              <a:t> towards cost of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1F5A-2FFE-4680-A412-0EB295D17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262947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Primary Measures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Insulation measures </a:t>
            </a:r>
            <a:r>
              <a:rPr lang="en-GB" dirty="0"/>
              <a:t>– loft, wall, flat roof, underfloor insulation, room in roof insulation.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Renewable heating </a:t>
            </a:r>
            <a:r>
              <a:rPr lang="en-GB" dirty="0"/>
              <a:t>- Heat pump solar thermal or biomass boiler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AD00C-DFA1-4A84-8C2D-D1756368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217" y="2262947"/>
            <a:ext cx="518160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/>
              <a:t>Secondary Measures</a:t>
            </a:r>
          </a:p>
          <a:p>
            <a:pPr marL="0" indent="0"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Windows &amp; doors </a:t>
            </a:r>
            <a:r>
              <a:rPr lang="en-GB" dirty="0"/>
              <a:t>– draught proofing, upgrading single glazed windows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Heating controls </a:t>
            </a:r>
            <a:r>
              <a:rPr lang="en-GB" dirty="0"/>
              <a:t>– appliance thermostats, smart controls, zone controls</a:t>
            </a:r>
          </a:p>
        </p:txBody>
      </p:sp>
    </p:spTree>
    <p:extLst>
      <p:ext uri="{BB962C8B-B14F-4D97-AF65-F5344CB8AC3E}">
        <p14:creationId xmlns:p14="http://schemas.microsoft.com/office/powerpoint/2010/main" val="12545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EDF3-6503-4F9E-99F7-F1E87884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4BF16D-17DA-47D0-B2DC-BC89351C4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0965" y="3076920"/>
            <a:ext cx="5257800" cy="43216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Email through website: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https://walthamforestservicestore.co.uk/contact-us/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Phone: 020 8496 5525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4CDD0D0-6089-496C-B700-A7B94FE649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186343" cy="1116358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AC7EF961-4283-4B97-A3B1-95CC70D7B791}"/>
              </a:ext>
            </a:extLst>
          </p:cNvPr>
          <p:cNvSpPr txBox="1">
            <a:spLocks/>
          </p:cNvSpPr>
          <p:nvPr/>
        </p:nvSpPr>
        <p:spPr>
          <a:xfrm>
            <a:off x="6357730" y="3076919"/>
            <a:ext cx="5257800" cy="432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1713B9-D5D2-45D8-90DD-276713AFF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020" y="1690688"/>
            <a:ext cx="2315610" cy="1494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51EB341-87A5-475D-8A83-793AD3F1882E}"/>
              </a:ext>
            </a:extLst>
          </p:cNvPr>
          <p:cNvSpPr/>
          <p:nvPr/>
        </p:nvSpPr>
        <p:spPr>
          <a:xfrm>
            <a:off x="6357730" y="34290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https://www.gov.uk/guidance/apply-for-the-green-homes-grant-scheme</a:t>
            </a:r>
          </a:p>
        </p:txBody>
      </p:sp>
    </p:spTree>
    <p:extLst>
      <p:ext uri="{BB962C8B-B14F-4D97-AF65-F5344CB8AC3E}">
        <p14:creationId xmlns:p14="http://schemas.microsoft.com/office/powerpoint/2010/main" val="352626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EDF3-6503-4F9E-99F7-F1E87884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4BF16D-17DA-47D0-B2DC-BC89351C4C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Tom Ruxton – Co-Ordinator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tom@theheetproject.org.uk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020 8520 1900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www.theheetproject.org.uk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c/o Trinity URC, 58 Orford Road, London E17 9QL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5122C91-E808-4AA0-90CA-23B4EF8CD18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1668" y="2259648"/>
            <a:ext cx="3734663" cy="3483292"/>
          </a:xfrm>
          <a:noFill/>
        </p:spPr>
      </p:pic>
    </p:spTree>
    <p:extLst>
      <p:ext uri="{BB962C8B-B14F-4D97-AF65-F5344CB8AC3E}">
        <p14:creationId xmlns:p14="http://schemas.microsoft.com/office/powerpoint/2010/main" val="43009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461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Warm Homes Fund</vt:lpstr>
      <vt:lpstr>Green Homes Grant</vt:lpstr>
      <vt:lpstr> Green Homes Grant Local Authority Scheme Eligibility  </vt:lpstr>
      <vt:lpstr>Green Homes Grant  Grants of up to £5,000 are available to landlords. Landlord has to contribute 1/3rd towards cost of works</vt:lpstr>
      <vt:lpstr>Contact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Julia Morris</cp:lastModifiedBy>
  <cp:revision>19</cp:revision>
  <dcterms:created xsi:type="dcterms:W3CDTF">2020-10-12T13:28:18Z</dcterms:created>
  <dcterms:modified xsi:type="dcterms:W3CDTF">2021-02-17T09:37:47Z</dcterms:modified>
</cp:coreProperties>
</file>