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6" r:id="rId9"/>
    <p:sldId id="267" r:id="rId10"/>
    <p:sldId id="268" r:id="rId11"/>
    <p:sldId id="270" r:id="rId12"/>
    <p:sldId id="269"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9F29B-97F6-4013-843C-B78FD226AA07}" v="2" dt="2021-02-16T13:56:39.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B9DF-B2F5-45D5-8E89-42D306EF39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7D1D7A-258F-4C27-B9A5-A34CC0EEE2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EF356B-A2A2-426D-A4EC-DB4327916CCB}"/>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5" name="Footer Placeholder 4">
            <a:extLst>
              <a:ext uri="{FF2B5EF4-FFF2-40B4-BE49-F238E27FC236}">
                <a16:creationId xmlns:a16="http://schemas.microsoft.com/office/drawing/2014/main" id="{36EB5723-D979-4A6D-8CA6-610BBD8455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53AEE3-5981-4AC9-A4CA-405573D538E9}"/>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226413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D284-7BE0-4D2D-A02F-CFDF336FE9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149DB8-CFA2-48EA-99EA-D89F91398D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244ABB-A0D2-435A-BB75-831000529888}"/>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5" name="Footer Placeholder 4">
            <a:extLst>
              <a:ext uri="{FF2B5EF4-FFF2-40B4-BE49-F238E27FC236}">
                <a16:creationId xmlns:a16="http://schemas.microsoft.com/office/drawing/2014/main" id="{E5AABC9C-CCF8-4AE8-9C1F-0F8CCF4FC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FCA4AB-48D8-447E-AD2D-BF7429A05E75}"/>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148832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3AB15-8B79-44AB-A29C-27B3AEDA5F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3EA8EC-C741-42AC-8E11-803A33EBD3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862149-3F6A-4941-A857-F69483FB80B5}"/>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5" name="Footer Placeholder 4">
            <a:extLst>
              <a:ext uri="{FF2B5EF4-FFF2-40B4-BE49-F238E27FC236}">
                <a16:creationId xmlns:a16="http://schemas.microsoft.com/office/drawing/2014/main" id="{1CD56F42-DE54-4CAC-A087-0D1C6534E7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0CA522-32F9-40C5-96C0-70698A38D8D2}"/>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141489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CB2FE-938C-4CB3-A641-E8A5E17EF4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95E8C9-71CE-4064-898A-57D95ECA03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4302B9-508A-46EC-BCDD-D7A6B34566E0}"/>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5" name="Footer Placeholder 4">
            <a:extLst>
              <a:ext uri="{FF2B5EF4-FFF2-40B4-BE49-F238E27FC236}">
                <a16:creationId xmlns:a16="http://schemas.microsoft.com/office/drawing/2014/main" id="{C549F3CF-ACBE-47B7-89B6-9EDAB3F43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1684E5-6AA9-4CF1-BA72-92D72920C48F}"/>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211963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5B25-864A-4C51-8BE7-5AE564E07A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3E37AE-AAC6-41CE-84EE-3B08F3B9D9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E7C134-42DE-4264-8F70-CD842597FFB8}"/>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5" name="Footer Placeholder 4">
            <a:extLst>
              <a:ext uri="{FF2B5EF4-FFF2-40B4-BE49-F238E27FC236}">
                <a16:creationId xmlns:a16="http://schemas.microsoft.com/office/drawing/2014/main" id="{2F246336-402F-4E19-A61D-03B0E45E9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EC213D-28F0-47D9-9F39-CE498E7C8207}"/>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387692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0DF85-AE5E-4F72-89CA-721FD9BAED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724000-F8E1-4697-B8A6-27B8AE81DC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ED03DC-47F9-486C-9FC9-7FA3400425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82D2D0-0A20-464B-95C3-48F499FB482E}"/>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6" name="Footer Placeholder 5">
            <a:extLst>
              <a:ext uri="{FF2B5EF4-FFF2-40B4-BE49-F238E27FC236}">
                <a16:creationId xmlns:a16="http://schemas.microsoft.com/office/drawing/2014/main" id="{BE2EC65D-2752-4DE0-A0B4-5077EC6741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6EA88F-6562-489D-960A-AF2EC3209D25}"/>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368381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15F5-72E7-406B-BDE2-F213162A4B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EF6701-538B-4FC6-B862-1599F88132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F90F85-7D6A-4068-84B0-6C8BFA1643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14D835-BD2A-44FF-9595-98FBB471C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1B188-19E7-4F5A-82B0-3F5AF6BE0D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81EE60-90A8-41D0-BBF6-3B746E954527}"/>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8" name="Footer Placeholder 7">
            <a:extLst>
              <a:ext uri="{FF2B5EF4-FFF2-40B4-BE49-F238E27FC236}">
                <a16:creationId xmlns:a16="http://schemas.microsoft.com/office/drawing/2014/main" id="{345D5DB1-4954-4F14-A266-EEE9503C9D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4AEC1B-3A13-4480-B227-99153C1EE1F2}"/>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141406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ADCD-916E-4614-B8D2-41191A43DE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F7D6E3-FABA-4E41-A61F-50BCBBB6BCC4}"/>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4" name="Footer Placeholder 3">
            <a:extLst>
              <a:ext uri="{FF2B5EF4-FFF2-40B4-BE49-F238E27FC236}">
                <a16:creationId xmlns:a16="http://schemas.microsoft.com/office/drawing/2014/main" id="{CC7A63CB-675D-44A8-A4A2-BC82F0444B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D23E666-B2A7-4B0D-A388-03C0779FA3E1}"/>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319315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322F79-3831-47A9-BE99-70C7645DA06B}"/>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3" name="Footer Placeholder 2">
            <a:extLst>
              <a:ext uri="{FF2B5EF4-FFF2-40B4-BE49-F238E27FC236}">
                <a16:creationId xmlns:a16="http://schemas.microsoft.com/office/drawing/2014/main" id="{C3679E5D-679C-4F75-A9B7-415853D83F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79E9A0-D3A5-4CB8-B7B5-908A6EBFD1D8}"/>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186509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97EE-B71D-4F1C-80F0-17E92844F0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06D0C0-9FAF-45CD-AAE6-2BDB248313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415A7C-12AE-43EE-9859-33C384D9C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770CEE-7D12-4AC8-87F9-9946DB5B70FD}"/>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6" name="Footer Placeholder 5">
            <a:extLst>
              <a:ext uri="{FF2B5EF4-FFF2-40B4-BE49-F238E27FC236}">
                <a16:creationId xmlns:a16="http://schemas.microsoft.com/office/drawing/2014/main" id="{22609523-40B4-4DEE-A156-6606C536D0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0500E8-75BB-4C54-8DD3-EF833BBF9626}"/>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58793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9B745-E402-402B-ADA1-940CD3ED3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30B7AD-0B5F-45AB-9C4E-BBCC65485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4B181D-9431-478C-B684-45EF8DB823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D27F8-BD61-4FD3-8C08-C629DE3C08A7}"/>
              </a:ext>
            </a:extLst>
          </p:cNvPr>
          <p:cNvSpPr>
            <a:spLocks noGrp="1"/>
          </p:cNvSpPr>
          <p:nvPr>
            <p:ph type="dt" sz="half" idx="10"/>
          </p:nvPr>
        </p:nvSpPr>
        <p:spPr/>
        <p:txBody>
          <a:bodyPr/>
          <a:lstStyle/>
          <a:p>
            <a:fld id="{F8EB2E93-E32E-4082-AFFF-174C9B66330D}" type="datetimeFigureOut">
              <a:rPr lang="en-GB" smtClean="0"/>
              <a:t>16/02/2021</a:t>
            </a:fld>
            <a:endParaRPr lang="en-GB"/>
          </a:p>
        </p:txBody>
      </p:sp>
      <p:sp>
        <p:nvSpPr>
          <p:cNvPr id="6" name="Footer Placeholder 5">
            <a:extLst>
              <a:ext uri="{FF2B5EF4-FFF2-40B4-BE49-F238E27FC236}">
                <a16:creationId xmlns:a16="http://schemas.microsoft.com/office/drawing/2014/main" id="{4B72D935-C07D-41E8-B62C-FD0449028F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D20EF9-8726-42C1-9232-FA4658901D4D}"/>
              </a:ext>
            </a:extLst>
          </p:cNvPr>
          <p:cNvSpPr>
            <a:spLocks noGrp="1"/>
          </p:cNvSpPr>
          <p:nvPr>
            <p:ph type="sldNum" sz="quarter" idx="12"/>
          </p:nvPr>
        </p:nvSpPr>
        <p:spPr/>
        <p:txBody>
          <a:bodyPr/>
          <a:lstStyle/>
          <a:p>
            <a:fld id="{F4A85BD3-5AFD-4962-808B-67AB60FB17A6}" type="slidenum">
              <a:rPr lang="en-GB" smtClean="0"/>
              <a:t>‹#›</a:t>
            </a:fld>
            <a:endParaRPr lang="en-GB"/>
          </a:p>
        </p:txBody>
      </p:sp>
    </p:spTree>
    <p:extLst>
      <p:ext uri="{BB962C8B-B14F-4D97-AF65-F5344CB8AC3E}">
        <p14:creationId xmlns:p14="http://schemas.microsoft.com/office/powerpoint/2010/main" val="352363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96915D-C0E0-452D-B9EC-305C61FA5D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8896F4-4542-4881-BAA3-EF133BF1F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60A42B-CA2D-45A6-A477-675A6640E3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B2E93-E32E-4082-AFFF-174C9B66330D}" type="datetimeFigureOut">
              <a:rPr lang="en-GB" smtClean="0"/>
              <a:t>16/02/2021</a:t>
            </a:fld>
            <a:endParaRPr lang="en-GB"/>
          </a:p>
        </p:txBody>
      </p:sp>
      <p:sp>
        <p:nvSpPr>
          <p:cNvPr id="5" name="Footer Placeholder 4">
            <a:extLst>
              <a:ext uri="{FF2B5EF4-FFF2-40B4-BE49-F238E27FC236}">
                <a16:creationId xmlns:a16="http://schemas.microsoft.com/office/drawing/2014/main" id="{4E403382-304E-4907-9F8F-0FA094C93A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A61EB0-A824-4824-A6B2-9380A9E7C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85BD3-5AFD-4962-808B-67AB60FB17A6}" type="slidenum">
              <a:rPr lang="en-GB" smtClean="0"/>
              <a:t>‹#›</a:t>
            </a:fld>
            <a:endParaRPr lang="en-GB"/>
          </a:p>
        </p:txBody>
      </p:sp>
    </p:spTree>
    <p:extLst>
      <p:ext uri="{BB962C8B-B14F-4D97-AF65-F5344CB8AC3E}">
        <p14:creationId xmlns:p14="http://schemas.microsoft.com/office/powerpoint/2010/main" val="282974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2A39E1-1A0E-4E56-B2C4-D848921DC405}"/>
              </a:ext>
            </a:extLst>
          </p:cNvPr>
          <p:cNvSpPr>
            <a:spLocks noGrp="1"/>
          </p:cNvSpPr>
          <p:nvPr>
            <p:ph type="ctrTitle"/>
          </p:nvPr>
        </p:nvSpPr>
        <p:spPr>
          <a:xfrm>
            <a:off x="838200" y="585216"/>
            <a:ext cx="10515600" cy="1325563"/>
          </a:xfrm>
        </p:spPr>
        <p:txBody>
          <a:bodyPr vert="horz" lIns="91440" tIns="45720" rIns="91440" bIns="45720" rtlCol="0" anchor="ctr">
            <a:normAutofit/>
          </a:bodyPr>
          <a:lstStyle/>
          <a:p>
            <a:pPr algn="l"/>
            <a:r>
              <a:rPr lang="en-US" sz="4400" b="1" dirty="0">
                <a:solidFill>
                  <a:schemeClr val="bg1"/>
                </a:solidFill>
              </a:rPr>
              <a:t>The current situation with warrants and eviction</a:t>
            </a:r>
          </a:p>
        </p:txBody>
      </p:sp>
      <p:pic>
        <p:nvPicPr>
          <p:cNvPr id="1026" name="Picture 2">
            <a:extLst>
              <a:ext uri="{FF2B5EF4-FFF2-40B4-BE49-F238E27FC236}">
                <a16:creationId xmlns:a16="http://schemas.microsoft.com/office/drawing/2014/main" id="{84D07B76-6461-42AB-860A-6A1F1045B2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90" r="-2" b="-2"/>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41325EC-00E4-4E7D-96C0-56227D5233FC}"/>
              </a:ext>
            </a:extLst>
          </p:cNvPr>
          <p:cNvSpPr>
            <a:spLocks noGrp="1"/>
          </p:cNvSpPr>
          <p:nvPr>
            <p:ph type="subTitle" idx="1"/>
          </p:nvPr>
        </p:nvSpPr>
        <p:spPr>
          <a:xfrm>
            <a:off x="6822831" y="2516777"/>
            <a:ext cx="4527921" cy="3660185"/>
          </a:xfrm>
        </p:spPr>
        <p:txBody>
          <a:bodyPr vert="horz" lIns="91440" tIns="45720" rIns="91440" bIns="45720" rtlCol="0" anchor="ctr">
            <a:normAutofit fontScale="92500" lnSpcReduction="10000"/>
          </a:bodyPr>
          <a:lstStyle/>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algn="l"/>
            <a:r>
              <a:rPr lang="en-US" sz="4800" b="1" dirty="0"/>
              <a:t>Ben Reeve-Lewis</a:t>
            </a:r>
          </a:p>
          <a:p>
            <a:pPr indent="-228600" algn="l">
              <a:buFont typeface="Arial" panose="020B0604020202020204" pitchFamily="34" charset="0"/>
              <a:buChar char="•"/>
            </a:pPr>
            <a:endParaRPr lang="en-US" sz="1200" b="1" dirty="0"/>
          </a:p>
        </p:txBody>
      </p:sp>
    </p:spTree>
    <p:extLst>
      <p:ext uri="{BB962C8B-B14F-4D97-AF65-F5344CB8AC3E}">
        <p14:creationId xmlns:p14="http://schemas.microsoft.com/office/powerpoint/2010/main" val="3534764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EC97C3-A807-4F56-9858-8FC6E5DE7995}"/>
              </a:ext>
            </a:extLst>
          </p:cNvPr>
          <p:cNvSpPr>
            <a:spLocks noGrp="1"/>
          </p:cNvSpPr>
          <p:nvPr>
            <p:ph type="title"/>
          </p:nvPr>
        </p:nvSpPr>
        <p:spPr>
          <a:xfrm>
            <a:off x="1523984" y="1054121"/>
            <a:ext cx="9465131" cy="1184111"/>
          </a:xfrm>
        </p:spPr>
        <p:txBody>
          <a:bodyPr>
            <a:normAutofit/>
          </a:bodyPr>
          <a:lstStyle/>
          <a:p>
            <a:r>
              <a:rPr lang="en-GB" b="1"/>
              <a:t>Gas safety checks</a:t>
            </a:r>
          </a:p>
        </p:txBody>
      </p:sp>
      <p:sp>
        <p:nvSpPr>
          <p:cNvPr id="3" name="Content Placeholder 2">
            <a:extLst>
              <a:ext uri="{FF2B5EF4-FFF2-40B4-BE49-F238E27FC236}">
                <a16:creationId xmlns:a16="http://schemas.microsoft.com/office/drawing/2014/main" id="{3442EDE8-3ACE-4E51-9850-BF9833F554EE}"/>
              </a:ext>
            </a:extLst>
          </p:cNvPr>
          <p:cNvSpPr>
            <a:spLocks noGrp="1"/>
          </p:cNvSpPr>
          <p:nvPr>
            <p:ph idx="1"/>
          </p:nvPr>
        </p:nvSpPr>
        <p:spPr>
          <a:xfrm>
            <a:off x="1524000" y="2399099"/>
            <a:ext cx="9465564" cy="3400969"/>
          </a:xfrm>
        </p:spPr>
        <p:txBody>
          <a:bodyPr>
            <a:normAutofit/>
          </a:bodyPr>
          <a:lstStyle/>
          <a:p>
            <a:r>
              <a:rPr lang="en-US" sz="2400" b="0" i="0">
                <a:effectLst/>
                <a:latin typeface="Arial" panose="020B0604020202020204" pitchFamily="34" charset="0"/>
              </a:rPr>
              <a:t>The Gas Safe Register (GSR) guidance currently states that GSR inspections will take place following social distancing guidelines.</a:t>
            </a:r>
          </a:p>
          <a:p>
            <a:r>
              <a:rPr lang="en-US" sz="2400" b="0" i="0">
                <a:effectLst/>
                <a:latin typeface="Arial" panose="020B0604020202020204" pitchFamily="34" charset="0"/>
              </a:rPr>
              <a:t>The revised non statutory guidance for landlords and tenants advises that if the tenant is self-isolating, the gas safety check may be postponed until it is safe to carry it out, unless there is a direct risk to the tenant or their household.</a:t>
            </a:r>
          </a:p>
          <a:p>
            <a:endParaRPr lang="en-GB" sz="2400"/>
          </a:p>
        </p:txBody>
      </p:sp>
    </p:spTree>
    <p:extLst>
      <p:ext uri="{BB962C8B-B14F-4D97-AF65-F5344CB8AC3E}">
        <p14:creationId xmlns:p14="http://schemas.microsoft.com/office/powerpoint/2010/main" val="277475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C5C662-2CE6-4178-B9B9-D082CBA3B201}"/>
              </a:ext>
            </a:extLst>
          </p:cNvPr>
          <p:cNvSpPr>
            <a:spLocks noGrp="1"/>
          </p:cNvSpPr>
          <p:nvPr>
            <p:ph type="title"/>
          </p:nvPr>
        </p:nvSpPr>
        <p:spPr>
          <a:xfrm>
            <a:off x="1523984" y="1054121"/>
            <a:ext cx="9465131" cy="1184111"/>
          </a:xfrm>
        </p:spPr>
        <p:txBody>
          <a:bodyPr>
            <a:normAutofit/>
          </a:bodyPr>
          <a:lstStyle/>
          <a:p>
            <a:r>
              <a:rPr lang="en-GB" b="1"/>
              <a:t>A new trend</a:t>
            </a:r>
          </a:p>
        </p:txBody>
      </p:sp>
      <p:sp>
        <p:nvSpPr>
          <p:cNvPr id="3" name="Content Placeholder 2">
            <a:extLst>
              <a:ext uri="{FF2B5EF4-FFF2-40B4-BE49-F238E27FC236}">
                <a16:creationId xmlns:a16="http://schemas.microsoft.com/office/drawing/2014/main" id="{CB3C28AD-676E-4669-80E5-83B41771246F}"/>
              </a:ext>
            </a:extLst>
          </p:cNvPr>
          <p:cNvSpPr>
            <a:spLocks noGrp="1"/>
          </p:cNvSpPr>
          <p:nvPr>
            <p:ph idx="1"/>
          </p:nvPr>
        </p:nvSpPr>
        <p:spPr>
          <a:xfrm>
            <a:off x="1524000" y="2399099"/>
            <a:ext cx="9465564" cy="3400969"/>
          </a:xfrm>
        </p:spPr>
        <p:txBody>
          <a:bodyPr>
            <a:normAutofit/>
          </a:bodyPr>
          <a:lstStyle/>
          <a:p>
            <a:r>
              <a:rPr lang="en-GB" sz="2400"/>
              <a:t>The CAB and some law centres are reporting that the biggest increase in enquiries they are seeing at the moment is approaches from tenants asking advice on how to end their tenancies early because they cannot afford the rents due to loss of income brought about by job loss or furloughing.</a:t>
            </a:r>
          </a:p>
          <a:p>
            <a:r>
              <a:rPr lang="en-GB" sz="2400"/>
              <a:t>Landlords facing all the problems we have talked about tonight might want to look to the possibility of providing funds for their tenants to relocate as a cost conscious alternative to a government that has no plans to address the rent arrears crisis</a:t>
            </a:r>
          </a:p>
        </p:txBody>
      </p:sp>
    </p:spTree>
    <p:extLst>
      <p:ext uri="{BB962C8B-B14F-4D97-AF65-F5344CB8AC3E}">
        <p14:creationId xmlns:p14="http://schemas.microsoft.com/office/powerpoint/2010/main" val="219631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16A98FAC-DAE4-4907-A55E-941CD1F2CE63}"/>
              </a:ext>
            </a:extLst>
          </p:cNvPr>
          <p:cNvSpPr>
            <a:spLocks noGrp="1"/>
          </p:cNvSpPr>
          <p:nvPr>
            <p:ph type="title"/>
          </p:nvPr>
        </p:nvSpPr>
        <p:spPr>
          <a:xfrm>
            <a:off x="1998875" y="1302871"/>
            <a:ext cx="8188026" cy="2044650"/>
          </a:xfrm>
        </p:spPr>
        <p:txBody>
          <a:bodyPr anchor="b">
            <a:normAutofit/>
          </a:bodyPr>
          <a:lstStyle/>
          <a:p>
            <a:pPr algn="ctr"/>
            <a:r>
              <a:rPr lang="en-GB" sz="4800" b="1"/>
              <a:t>Protection from Eviction Act 1977</a:t>
            </a:r>
          </a:p>
        </p:txBody>
      </p:sp>
      <p:sp>
        <p:nvSpPr>
          <p:cNvPr id="3" name="Content Placeholder 2">
            <a:extLst>
              <a:ext uri="{FF2B5EF4-FFF2-40B4-BE49-F238E27FC236}">
                <a16:creationId xmlns:a16="http://schemas.microsoft.com/office/drawing/2014/main" id="{AD184C10-1510-4F85-BB5F-40B538B461B1}"/>
              </a:ext>
            </a:extLst>
          </p:cNvPr>
          <p:cNvSpPr>
            <a:spLocks noGrp="1"/>
          </p:cNvSpPr>
          <p:nvPr>
            <p:ph idx="1"/>
          </p:nvPr>
        </p:nvSpPr>
        <p:spPr>
          <a:xfrm>
            <a:off x="1993641" y="3519236"/>
            <a:ext cx="8192843" cy="2057046"/>
          </a:xfrm>
        </p:spPr>
        <p:txBody>
          <a:bodyPr anchor="t">
            <a:normAutofit/>
          </a:bodyPr>
          <a:lstStyle/>
          <a:p>
            <a:pPr algn="ctr"/>
            <a:r>
              <a:rPr lang="en-GB" sz="1300"/>
              <a:t>Despite the rising level of rent arrears and stay on execution of warrants, the PFEA remains unchanged and it is still a criminal offence to evict renters without following due process.</a:t>
            </a:r>
          </a:p>
          <a:p>
            <a:pPr algn="ctr"/>
            <a:r>
              <a:rPr lang="en-GB" sz="1300"/>
              <a:t>In other words, without obtaining a possession order and a warrant from the court..</a:t>
            </a:r>
          </a:p>
          <a:p>
            <a:pPr algn="ctr"/>
            <a:r>
              <a:rPr lang="en-GB" sz="1300"/>
              <a:t>Illegal eviction can affect perpetrators in 3 ways:-</a:t>
            </a:r>
          </a:p>
          <a:p>
            <a:pPr marL="514350" indent="-514350" algn="ctr">
              <a:buFont typeface="+mj-lt"/>
              <a:buAutoNum type="arabicPeriod"/>
            </a:pPr>
            <a:r>
              <a:rPr lang="en-GB" sz="1300"/>
              <a:t>Criminal prosecution by local authority.</a:t>
            </a:r>
          </a:p>
          <a:p>
            <a:pPr marL="514350" indent="-514350" algn="ctr">
              <a:buFont typeface="+mj-lt"/>
              <a:buAutoNum type="arabicPeriod"/>
            </a:pPr>
            <a:r>
              <a:rPr lang="en-GB" sz="1300"/>
              <a:t>Civil damages brought by tenants,</a:t>
            </a:r>
          </a:p>
          <a:p>
            <a:pPr marL="514350" indent="-514350" algn="ctr">
              <a:buFont typeface="+mj-lt"/>
              <a:buAutoNum type="arabicPeriod"/>
            </a:pPr>
            <a:r>
              <a:rPr lang="en-GB" sz="1300"/>
              <a:t>Rent Repayment Orders, amounting to paying back 12 month’s worth of rent</a:t>
            </a:r>
          </a:p>
        </p:txBody>
      </p:sp>
    </p:spTree>
    <p:extLst>
      <p:ext uri="{BB962C8B-B14F-4D97-AF65-F5344CB8AC3E}">
        <p14:creationId xmlns:p14="http://schemas.microsoft.com/office/powerpoint/2010/main" val="326640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A9248E-D148-4E3A-85B8-5408F7576B23}"/>
              </a:ext>
            </a:extLst>
          </p:cNvPr>
          <p:cNvSpPr>
            <a:spLocks noGrp="1"/>
          </p:cNvSpPr>
          <p:nvPr>
            <p:ph type="title"/>
          </p:nvPr>
        </p:nvSpPr>
        <p:spPr>
          <a:xfrm>
            <a:off x="1523984" y="1054121"/>
            <a:ext cx="9465131" cy="1184111"/>
          </a:xfrm>
        </p:spPr>
        <p:txBody>
          <a:bodyPr>
            <a:normAutofit/>
          </a:bodyPr>
          <a:lstStyle/>
          <a:p>
            <a:r>
              <a:rPr lang="en-GB" b="1"/>
              <a:t>Rent Repayment Orders</a:t>
            </a:r>
          </a:p>
        </p:txBody>
      </p:sp>
      <p:sp>
        <p:nvSpPr>
          <p:cNvPr id="3" name="Content Placeholder 2">
            <a:extLst>
              <a:ext uri="{FF2B5EF4-FFF2-40B4-BE49-F238E27FC236}">
                <a16:creationId xmlns:a16="http://schemas.microsoft.com/office/drawing/2014/main" id="{04D390BD-925C-4BE0-8F4C-CBBA38D65100}"/>
              </a:ext>
            </a:extLst>
          </p:cNvPr>
          <p:cNvSpPr>
            <a:spLocks noGrp="1"/>
          </p:cNvSpPr>
          <p:nvPr>
            <p:ph idx="1"/>
          </p:nvPr>
        </p:nvSpPr>
        <p:spPr>
          <a:xfrm>
            <a:off x="1524000" y="2399099"/>
            <a:ext cx="9465564" cy="3400969"/>
          </a:xfrm>
        </p:spPr>
        <p:txBody>
          <a:bodyPr>
            <a:normAutofit/>
          </a:bodyPr>
          <a:lstStyle/>
          <a:p>
            <a:r>
              <a:rPr lang="en-GB" sz="2400"/>
              <a:t>RROs can be claimed for failing to licence and harassment and illegal eviction, among others.</a:t>
            </a:r>
          </a:p>
          <a:p>
            <a:r>
              <a:rPr lang="en-GB" sz="2400"/>
              <a:t>Vadamalayan v. Stewart (June 2020) confirmed that when tribunal make awards they are no longer to discount landlord’s reasonable expenses, such as mortgage payments or penalties paid to the local authority.</a:t>
            </a:r>
          </a:p>
          <a:p>
            <a:r>
              <a:rPr lang="en-GB" sz="2400"/>
              <a:t>Therefore, an RRO for £15,000 is more likely to be made at £15,000 with no deductions.</a:t>
            </a:r>
          </a:p>
        </p:txBody>
      </p:sp>
    </p:spTree>
    <p:extLst>
      <p:ext uri="{BB962C8B-B14F-4D97-AF65-F5344CB8AC3E}">
        <p14:creationId xmlns:p14="http://schemas.microsoft.com/office/powerpoint/2010/main" val="1352034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A39E1-1A0E-4E56-B2C4-D848921DC405}"/>
              </a:ext>
            </a:extLst>
          </p:cNvPr>
          <p:cNvSpPr>
            <a:spLocks noGrp="1"/>
          </p:cNvSpPr>
          <p:nvPr>
            <p:ph type="ctrTitle"/>
          </p:nvPr>
        </p:nvSpPr>
        <p:spPr>
          <a:xfrm>
            <a:off x="838200" y="585216"/>
            <a:ext cx="10515600" cy="1325563"/>
          </a:xfrm>
        </p:spPr>
        <p:txBody>
          <a:bodyPr vert="horz" lIns="91440" tIns="45720" rIns="91440" bIns="45720" rtlCol="0" anchor="ctr">
            <a:normAutofit fontScale="90000"/>
          </a:bodyPr>
          <a:lstStyle/>
          <a:p>
            <a:r>
              <a:rPr lang="en-US" sz="5400" b="1" dirty="0">
                <a:solidFill>
                  <a:srgbClr val="002060"/>
                </a:solidFill>
              </a:rPr>
              <a:t>                     Any questions? </a:t>
            </a:r>
            <a:r>
              <a:rPr lang="en-US" sz="5400" b="1" dirty="0">
                <a:solidFill>
                  <a:schemeClr val="bg1"/>
                </a:solidFill>
              </a:rPr>
              <a:t>with warrants </a:t>
            </a:r>
            <a:r>
              <a:rPr lang="en-US" sz="4400" b="1" dirty="0">
                <a:solidFill>
                  <a:schemeClr val="bg1"/>
                </a:solidFill>
              </a:rPr>
              <a:t>and eviction</a:t>
            </a:r>
          </a:p>
        </p:txBody>
      </p:sp>
      <p:pic>
        <p:nvPicPr>
          <p:cNvPr id="1026" name="Picture 2">
            <a:extLst>
              <a:ext uri="{FF2B5EF4-FFF2-40B4-BE49-F238E27FC236}">
                <a16:creationId xmlns:a16="http://schemas.microsoft.com/office/drawing/2014/main" id="{84D07B76-6461-42AB-860A-6A1F1045B2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90" r="-2" b="-2"/>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41325EC-00E4-4E7D-96C0-56227D5233FC}"/>
              </a:ext>
            </a:extLst>
          </p:cNvPr>
          <p:cNvSpPr>
            <a:spLocks noGrp="1"/>
          </p:cNvSpPr>
          <p:nvPr>
            <p:ph type="subTitle" idx="1"/>
          </p:nvPr>
        </p:nvSpPr>
        <p:spPr>
          <a:xfrm>
            <a:off x="6822831" y="2516777"/>
            <a:ext cx="4527921" cy="3660185"/>
          </a:xfrm>
        </p:spPr>
        <p:txBody>
          <a:bodyPr vert="horz" lIns="91440" tIns="45720" rIns="91440" bIns="45720" rtlCol="0" anchor="ctr">
            <a:normAutofit fontScale="92500" lnSpcReduction="10000"/>
          </a:bodyPr>
          <a:lstStyle/>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indent="-228600" algn="l">
              <a:buFont typeface="Arial" panose="020B0604020202020204" pitchFamily="34" charset="0"/>
              <a:buChar char="•"/>
            </a:pPr>
            <a:endParaRPr lang="en-US" sz="1200" b="1" dirty="0"/>
          </a:p>
          <a:p>
            <a:pPr algn="l"/>
            <a:r>
              <a:rPr lang="en-US" sz="4800" b="1" dirty="0"/>
              <a:t>Ben Reeve-Lewis</a:t>
            </a:r>
          </a:p>
          <a:p>
            <a:pPr indent="-228600" algn="l">
              <a:buFont typeface="Arial" panose="020B0604020202020204" pitchFamily="34" charset="0"/>
              <a:buChar char="•"/>
            </a:pPr>
            <a:endParaRPr lang="en-US" sz="1200" b="1" dirty="0"/>
          </a:p>
        </p:txBody>
      </p:sp>
    </p:spTree>
    <p:extLst>
      <p:ext uri="{BB962C8B-B14F-4D97-AF65-F5344CB8AC3E}">
        <p14:creationId xmlns:p14="http://schemas.microsoft.com/office/powerpoint/2010/main" val="362568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5698E12-A4E5-464A-8C87-7D8D9D79F698}"/>
              </a:ext>
            </a:extLst>
          </p:cNvPr>
          <p:cNvPicPr/>
          <p:nvPr/>
        </p:nvPicPr>
        <p:blipFill rotWithShape="1">
          <a:blip r:embed="rId2"/>
          <a:srcRect l="-332" t="30148" r="28705" b="5419"/>
          <a:stretch/>
        </p:blipFill>
        <p:spPr bwMode="auto">
          <a:xfrm>
            <a:off x="643467" y="669994"/>
            <a:ext cx="10905066" cy="5518010"/>
          </a:xfrm>
          <a:prstGeom prst="rect">
            <a:avLst/>
          </a:prstGeom>
          <a:ln>
            <a:noFill/>
          </a:ln>
          <a:extLst>
            <a:ext uri="{53640926-AAD7-44D8-BBD7-CCE9431645EC}">
              <a14:shadowObscured xmlns:a14="http://schemas.microsoft.com/office/drawing/2010/main"/>
            </a:ext>
          </a:extLst>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20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5CC2B3F2-DD9F-4678-85EE-325FAD40E16F}"/>
              </a:ext>
            </a:extLst>
          </p:cNvPr>
          <p:cNvSpPr>
            <a:spLocks noGrp="1"/>
          </p:cNvSpPr>
          <p:nvPr>
            <p:ph type="title"/>
          </p:nvPr>
        </p:nvSpPr>
        <p:spPr>
          <a:xfrm>
            <a:off x="1998875" y="1302871"/>
            <a:ext cx="8188026" cy="2044650"/>
          </a:xfrm>
        </p:spPr>
        <p:txBody>
          <a:bodyPr anchor="b">
            <a:normAutofit/>
          </a:bodyPr>
          <a:lstStyle/>
          <a:p>
            <a:pPr algn="ctr"/>
            <a:r>
              <a:rPr lang="en-GB" sz="4800" b="1"/>
              <a:t>Current situation with possession and warrants</a:t>
            </a:r>
          </a:p>
        </p:txBody>
      </p:sp>
      <p:sp>
        <p:nvSpPr>
          <p:cNvPr id="3" name="Content Placeholder 2">
            <a:extLst>
              <a:ext uri="{FF2B5EF4-FFF2-40B4-BE49-F238E27FC236}">
                <a16:creationId xmlns:a16="http://schemas.microsoft.com/office/drawing/2014/main" id="{CEDC95FC-1BD0-495C-9264-49A46F0E871D}"/>
              </a:ext>
            </a:extLst>
          </p:cNvPr>
          <p:cNvSpPr>
            <a:spLocks noGrp="1"/>
          </p:cNvSpPr>
          <p:nvPr>
            <p:ph idx="1"/>
          </p:nvPr>
        </p:nvSpPr>
        <p:spPr>
          <a:xfrm>
            <a:off x="1993641" y="3519236"/>
            <a:ext cx="8192843" cy="2057046"/>
          </a:xfrm>
        </p:spPr>
        <p:txBody>
          <a:bodyPr anchor="t">
            <a:normAutofit/>
          </a:bodyPr>
          <a:lstStyle/>
          <a:p>
            <a:pPr algn="ctr"/>
            <a:r>
              <a:rPr lang="en-GB" sz="1800"/>
              <a:t>Possession procedures can go through and warrants as well.</a:t>
            </a:r>
          </a:p>
          <a:p>
            <a:pPr algn="ctr"/>
            <a:r>
              <a:rPr lang="en-GB" sz="1800"/>
              <a:t>Warrants would only be executed where there were 6 months arrears</a:t>
            </a:r>
          </a:p>
          <a:p>
            <a:pPr algn="ctr"/>
            <a:r>
              <a:rPr lang="en-GB" sz="1800"/>
              <a:t>The provision for discounting arrears accruing since March was lifted.</a:t>
            </a:r>
          </a:p>
          <a:p>
            <a:pPr algn="ctr"/>
            <a:r>
              <a:rPr lang="en-GB" sz="1800"/>
              <a:t>The same provisions have now been extended to 31</a:t>
            </a:r>
            <a:r>
              <a:rPr lang="en-GB" sz="1800" baseline="30000"/>
              <a:t>st</a:t>
            </a:r>
            <a:r>
              <a:rPr lang="en-GB" sz="1800"/>
              <a:t> March, in line with Wales and business rentals.</a:t>
            </a:r>
          </a:p>
        </p:txBody>
      </p:sp>
    </p:spTree>
    <p:extLst>
      <p:ext uri="{BB962C8B-B14F-4D97-AF65-F5344CB8AC3E}">
        <p14:creationId xmlns:p14="http://schemas.microsoft.com/office/powerpoint/2010/main" val="38401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0989FE-4B67-462E-A2A5-0C2163454858}"/>
              </a:ext>
            </a:extLst>
          </p:cNvPr>
          <p:cNvSpPr>
            <a:spLocks noGrp="1"/>
          </p:cNvSpPr>
          <p:nvPr>
            <p:ph type="title"/>
          </p:nvPr>
        </p:nvSpPr>
        <p:spPr>
          <a:xfrm>
            <a:off x="1191965" y="1084729"/>
            <a:ext cx="9994378" cy="2254026"/>
          </a:xfrm>
        </p:spPr>
        <p:txBody>
          <a:bodyPr anchor="b">
            <a:normAutofit/>
          </a:bodyPr>
          <a:lstStyle/>
          <a:p>
            <a:r>
              <a:rPr lang="en-US" sz="4800" b="1" i="0">
                <a:effectLst/>
                <a:latin typeface="Slack-Lato"/>
              </a:rPr>
              <a:t>Nemeth v Hungary ECHR App. No. 73303/14</a:t>
            </a:r>
            <a:endParaRPr lang="en-GB" sz="4800" b="1"/>
          </a:p>
        </p:txBody>
      </p:sp>
      <p:sp>
        <p:nvSpPr>
          <p:cNvPr id="3" name="Content Placeholder 2">
            <a:extLst>
              <a:ext uri="{FF2B5EF4-FFF2-40B4-BE49-F238E27FC236}">
                <a16:creationId xmlns:a16="http://schemas.microsoft.com/office/drawing/2014/main" id="{E3070F54-080E-45E4-BEDC-4896C505F251}"/>
              </a:ext>
            </a:extLst>
          </p:cNvPr>
          <p:cNvSpPr>
            <a:spLocks noGrp="1"/>
          </p:cNvSpPr>
          <p:nvPr>
            <p:ph idx="1"/>
          </p:nvPr>
        </p:nvSpPr>
        <p:spPr>
          <a:xfrm>
            <a:off x="1191965" y="3514855"/>
            <a:ext cx="9994378" cy="2258415"/>
          </a:xfrm>
        </p:spPr>
        <p:txBody>
          <a:bodyPr anchor="t">
            <a:normAutofit/>
          </a:bodyPr>
          <a:lstStyle/>
          <a:p>
            <a:r>
              <a:rPr lang="en-US" sz="1800">
                <a:latin typeface="Slack-Lato"/>
              </a:rPr>
              <a:t>A</a:t>
            </a:r>
            <a:r>
              <a:rPr lang="en-US" sz="1800" b="0" i="0">
                <a:effectLst/>
                <a:latin typeface="Slack-Lato"/>
              </a:rPr>
              <a:t> moratorium on private sector evictions of just over 2 years was instituted in response to economic collapse in Hungary. </a:t>
            </a:r>
          </a:p>
          <a:p>
            <a:r>
              <a:rPr lang="en-US" sz="1800">
                <a:latin typeface="Slack-Lato"/>
              </a:rPr>
              <a:t>The landlord challenged this on the basis that it breached his article 1 rights to enjoyment of property</a:t>
            </a:r>
            <a:endParaRPr lang="en-US" sz="1800" b="0" i="0">
              <a:effectLst/>
              <a:latin typeface="Slack-Lato"/>
            </a:endParaRPr>
          </a:p>
          <a:p>
            <a:r>
              <a:rPr lang="en-US" sz="1800">
                <a:latin typeface="Slack-Lato"/>
              </a:rPr>
              <a:t>The European court decided that t</a:t>
            </a:r>
            <a:r>
              <a:rPr lang="en-US" sz="1800" b="0" i="0">
                <a:effectLst/>
                <a:latin typeface="Slack-Lato"/>
              </a:rPr>
              <a:t>he moratorium did not affect the landlord’s ownership of the property, it merely delayed him from taking possession.</a:t>
            </a:r>
          </a:p>
          <a:p>
            <a:r>
              <a:rPr lang="en-US" sz="1800">
                <a:latin typeface="Slack-Lato"/>
              </a:rPr>
              <a:t>The 2 year moratorium is therefore lawful.</a:t>
            </a:r>
            <a:endParaRPr lang="en-US" sz="1800" b="0" i="0">
              <a:effectLst/>
              <a:latin typeface="Slack-Lato"/>
            </a:endParaRPr>
          </a:p>
          <a:p>
            <a:endParaRPr lang="en-GB" sz="1800"/>
          </a:p>
        </p:txBody>
      </p:sp>
    </p:spTree>
    <p:extLst>
      <p:ext uri="{BB962C8B-B14F-4D97-AF65-F5344CB8AC3E}">
        <p14:creationId xmlns:p14="http://schemas.microsoft.com/office/powerpoint/2010/main" val="199112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7465CB2-E160-4D8E-B8B3-B7AFCAFC5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F79C704-FD27-4BBA-A751-4A80EDB173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1A8FFABF-F1A6-4C80-A0A6-29F3162FE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4C1E4B-EA97-41D4-855C-680107905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9FB018C7-C1F3-4EBF-AFFE-A44388ED68E1}"/>
              </a:ext>
            </a:extLst>
          </p:cNvPr>
          <p:cNvSpPr>
            <a:spLocks noGrp="1"/>
          </p:cNvSpPr>
          <p:nvPr>
            <p:ph type="title"/>
          </p:nvPr>
        </p:nvSpPr>
        <p:spPr>
          <a:xfrm>
            <a:off x="1357793" y="1468583"/>
            <a:ext cx="4074820" cy="3900512"/>
          </a:xfrm>
        </p:spPr>
        <p:txBody>
          <a:bodyPr anchor="t">
            <a:normAutofit/>
          </a:bodyPr>
          <a:lstStyle/>
          <a:p>
            <a:r>
              <a:rPr lang="en-GB" sz="4800" b="1"/>
              <a:t>Notice periods</a:t>
            </a:r>
          </a:p>
        </p:txBody>
      </p:sp>
      <p:sp>
        <p:nvSpPr>
          <p:cNvPr id="3" name="Content Placeholder 2">
            <a:extLst>
              <a:ext uri="{FF2B5EF4-FFF2-40B4-BE49-F238E27FC236}">
                <a16:creationId xmlns:a16="http://schemas.microsoft.com/office/drawing/2014/main" id="{36E91717-9FE2-4CAE-A3C9-7F8834E1D034}"/>
              </a:ext>
            </a:extLst>
          </p:cNvPr>
          <p:cNvSpPr>
            <a:spLocks noGrp="1"/>
          </p:cNvSpPr>
          <p:nvPr>
            <p:ph idx="1"/>
          </p:nvPr>
        </p:nvSpPr>
        <p:spPr>
          <a:xfrm>
            <a:off x="5794563" y="1468583"/>
            <a:ext cx="5025928" cy="3911679"/>
          </a:xfrm>
        </p:spPr>
        <p:txBody>
          <a:bodyPr anchor="b">
            <a:normAutofit/>
          </a:bodyPr>
          <a:lstStyle/>
          <a:p>
            <a:r>
              <a:rPr lang="en-US" sz="1800" b="0" i="0">
                <a:effectLst/>
                <a:latin typeface="Arial" panose="020B0604020202020204" pitchFamily="34" charset="0"/>
              </a:rPr>
              <a:t>For notices served between </a:t>
            </a:r>
            <a:r>
              <a:rPr lang="en-US" sz="1800" b="1" i="0">
                <a:effectLst/>
                <a:latin typeface="Arial" panose="020B0604020202020204" pitchFamily="34" charset="0"/>
              </a:rPr>
              <a:t>29 August 2020 and 31 March 2021 </a:t>
            </a:r>
            <a:r>
              <a:rPr lang="en-US" sz="1800" b="0" i="0">
                <a:effectLst/>
                <a:latin typeface="Arial" panose="020B0604020202020204" pitchFamily="34" charset="0"/>
              </a:rPr>
              <a:t>inclusive of, the minimum notice period is </a:t>
            </a:r>
            <a:r>
              <a:rPr lang="en-US" sz="1800" b="1" i="0">
                <a:effectLst/>
                <a:latin typeface="Arial" panose="020B0604020202020204" pitchFamily="34" charset="0"/>
              </a:rPr>
              <a:t>six months</a:t>
            </a:r>
            <a:endParaRPr lang="en-GB" sz="1800"/>
          </a:p>
          <a:p>
            <a:r>
              <a:rPr lang="en-GB" sz="1800"/>
              <a:t>Section 8 notices are also six months duration unless the claim is for rent arrears of more than 6 months, in which case the notice period is 1 month</a:t>
            </a:r>
          </a:p>
          <a:p>
            <a:r>
              <a:rPr lang="en-US" sz="1800" b="0" i="0">
                <a:effectLst/>
                <a:latin typeface="Arial" panose="020B0604020202020204" pitchFamily="34" charset="0"/>
              </a:rPr>
              <a:t>Possession orders made under the s.21 procedure for assured shorthold tenancies are subject to the eviction ban even if there are rent arrears at the time the possession order was made, or if arrears have accrued since.</a:t>
            </a:r>
            <a:endParaRPr lang="en-GB" sz="1800"/>
          </a:p>
        </p:txBody>
      </p:sp>
    </p:spTree>
    <p:extLst>
      <p:ext uri="{BB962C8B-B14F-4D97-AF65-F5344CB8AC3E}">
        <p14:creationId xmlns:p14="http://schemas.microsoft.com/office/powerpoint/2010/main" val="112246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81639190-82C7-441B-83B6-7314F52AF512}"/>
              </a:ext>
            </a:extLst>
          </p:cNvPr>
          <p:cNvSpPr>
            <a:spLocks noGrp="1"/>
          </p:cNvSpPr>
          <p:nvPr>
            <p:ph type="title"/>
          </p:nvPr>
        </p:nvSpPr>
        <p:spPr>
          <a:xfrm>
            <a:off x="1998875" y="1302871"/>
            <a:ext cx="8188026" cy="2044650"/>
          </a:xfrm>
        </p:spPr>
        <p:txBody>
          <a:bodyPr anchor="b">
            <a:normAutofit/>
          </a:bodyPr>
          <a:lstStyle/>
          <a:p>
            <a:pPr algn="ctr"/>
            <a:r>
              <a:rPr lang="en-US" sz="3700" b="1" i="0">
                <a:effectLst/>
                <a:latin typeface="FontSite Sans Light"/>
              </a:rPr>
              <a:t>Rules for reactivating claims for possession made before 3 August 2020</a:t>
            </a:r>
            <a:br>
              <a:rPr lang="en-US" sz="3700" b="0" i="0">
                <a:effectLst/>
                <a:latin typeface="FontSite Sans Light"/>
              </a:rPr>
            </a:br>
            <a:endParaRPr lang="en-GB" sz="3700"/>
          </a:p>
        </p:txBody>
      </p:sp>
      <p:sp>
        <p:nvSpPr>
          <p:cNvPr id="3" name="Content Placeholder 2">
            <a:extLst>
              <a:ext uri="{FF2B5EF4-FFF2-40B4-BE49-F238E27FC236}">
                <a16:creationId xmlns:a16="http://schemas.microsoft.com/office/drawing/2014/main" id="{1399692D-B78E-4181-B858-63ABC57BC9E7}"/>
              </a:ext>
            </a:extLst>
          </p:cNvPr>
          <p:cNvSpPr>
            <a:spLocks noGrp="1"/>
          </p:cNvSpPr>
          <p:nvPr>
            <p:ph idx="1"/>
          </p:nvPr>
        </p:nvSpPr>
        <p:spPr>
          <a:xfrm>
            <a:off x="1993641" y="3519236"/>
            <a:ext cx="8192843" cy="2057046"/>
          </a:xfrm>
        </p:spPr>
        <p:txBody>
          <a:bodyPr anchor="t">
            <a:normAutofit/>
          </a:bodyPr>
          <a:lstStyle/>
          <a:p>
            <a:pPr algn="ctr"/>
            <a:r>
              <a:rPr lang="en-US" sz="1500" b="0" i="0">
                <a:effectLst/>
                <a:latin typeface="Arial" panose="020B0604020202020204" pitchFamily="34" charset="0"/>
              </a:rPr>
              <a:t>These rules apply to possession claims:</a:t>
            </a:r>
          </a:p>
          <a:p>
            <a:pPr algn="ctr">
              <a:buFont typeface="Arial" panose="020B0604020202020204" pitchFamily="34" charset="0"/>
              <a:buChar char="•"/>
            </a:pPr>
            <a:r>
              <a:rPr lang="en-US" sz="1500" b="0" i="0">
                <a:effectLst/>
                <a:latin typeface="Arial" panose="020B0604020202020204" pitchFamily="34" charset="0"/>
              </a:rPr>
              <a:t>brought before 3 August 2020</a:t>
            </a:r>
          </a:p>
          <a:p>
            <a:pPr algn="ctr">
              <a:buFont typeface="Arial" panose="020B0604020202020204" pitchFamily="34" charset="0"/>
              <a:buChar char="•"/>
            </a:pPr>
            <a:r>
              <a:rPr lang="en-US" sz="1500" b="0" i="0">
                <a:effectLst/>
                <a:latin typeface="Arial" panose="020B0604020202020204" pitchFamily="34" charset="0"/>
              </a:rPr>
              <a:t>where no possession order was made before 27 March 2020</a:t>
            </a:r>
          </a:p>
          <a:p>
            <a:pPr algn="ctr"/>
            <a:r>
              <a:rPr lang="en-US" sz="1500" b="0" i="0">
                <a:effectLst/>
                <a:latin typeface="Arial" panose="020B0604020202020204" pitchFamily="34" charset="0"/>
              </a:rPr>
              <a:t>The claimant must serve a </a:t>
            </a:r>
            <a:r>
              <a:rPr lang="en-US" sz="1500" b="1" i="0">
                <a:effectLst/>
                <a:latin typeface="Arial" panose="020B0604020202020204" pitchFamily="34" charset="0"/>
              </a:rPr>
              <a:t>reactivation notice</a:t>
            </a:r>
            <a:r>
              <a:rPr lang="en-US" sz="1500" b="0" i="0">
                <a:effectLst/>
                <a:latin typeface="Arial" panose="020B0604020202020204" pitchFamily="34" charset="0"/>
              </a:rPr>
              <a:t> on the court confirming that they wish the case to be listed, relisted, heard or referred to a judge</a:t>
            </a:r>
          </a:p>
          <a:p>
            <a:pPr algn="ctr"/>
            <a:r>
              <a:rPr lang="en-US" sz="1500" b="0" i="0">
                <a:effectLst/>
                <a:latin typeface="Arial" panose="020B0604020202020204" pitchFamily="34" charset="0"/>
              </a:rPr>
              <a:t>Landlords who obtained a possession order or a warrant of possession before 27 March 2020 do not need to use a reactivation notice.</a:t>
            </a:r>
            <a:endParaRPr lang="en-GB" sz="1500"/>
          </a:p>
        </p:txBody>
      </p:sp>
    </p:spTree>
    <p:extLst>
      <p:ext uri="{BB962C8B-B14F-4D97-AF65-F5344CB8AC3E}">
        <p14:creationId xmlns:p14="http://schemas.microsoft.com/office/powerpoint/2010/main" val="329381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C7465CB2-E160-4D8E-B8B3-B7AFCAFC5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1">
            <a:extLst>
              <a:ext uri="{FF2B5EF4-FFF2-40B4-BE49-F238E27FC236}">
                <a16:creationId xmlns:a16="http://schemas.microsoft.com/office/drawing/2014/main" id="{BF79C704-FD27-4BBA-A751-4A80EDB173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1" name="Rectangle 13">
            <a:extLst>
              <a:ext uri="{FF2B5EF4-FFF2-40B4-BE49-F238E27FC236}">
                <a16:creationId xmlns:a16="http://schemas.microsoft.com/office/drawing/2014/main" id="{1A8FFABF-F1A6-4C80-A0A6-29F3162FE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5">
            <a:extLst>
              <a:ext uri="{FF2B5EF4-FFF2-40B4-BE49-F238E27FC236}">
                <a16:creationId xmlns:a16="http://schemas.microsoft.com/office/drawing/2014/main" id="{ED4C1E4B-EA97-41D4-855C-680107905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6F2BFB09-2204-4CD5-8909-9F9ABD3F8EA7}"/>
              </a:ext>
            </a:extLst>
          </p:cNvPr>
          <p:cNvSpPr>
            <a:spLocks noGrp="1"/>
          </p:cNvSpPr>
          <p:nvPr>
            <p:ph type="title"/>
          </p:nvPr>
        </p:nvSpPr>
        <p:spPr>
          <a:xfrm>
            <a:off x="1357793" y="1468583"/>
            <a:ext cx="4074820" cy="3900512"/>
          </a:xfrm>
        </p:spPr>
        <p:txBody>
          <a:bodyPr anchor="t">
            <a:normAutofit/>
          </a:bodyPr>
          <a:lstStyle/>
          <a:p>
            <a:r>
              <a:rPr lang="en-GB" sz="4800" b="1"/>
              <a:t>Reactivation notices</a:t>
            </a:r>
          </a:p>
        </p:txBody>
      </p:sp>
      <p:sp>
        <p:nvSpPr>
          <p:cNvPr id="3" name="Content Placeholder 2">
            <a:extLst>
              <a:ext uri="{FF2B5EF4-FFF2-40B4-BE49-F238E27FC236}">
                <a16:creationId xmlns:a16="http://schemas.microsoft.com/office/drawing/2014/main" id="{ED68B974-BF43-4C22-8227-ED1003D8998E}"/>
              </a:ext>
            </a:extLst>
          </p:cNvPr>
          <p:cNvSpPr>
            <a:spLocks noGrp="1"/>
          </p:cNvSpPr>
          <p:nvPr>
            <p:ph idx="1"/>
          </p:nvPr>
        </p:nvSpPr>
        <p:spPr>
          <a:xfrm>
            <a:off x="5794563" y="1468583"/>
            <a:ext cx="5025928" cy="3911679"/>
          </a:xfrm>
        </p:spPr>
        <p:txBody>
          <a:bodyPr anchor="b">
            <a:normAutofit/>
          </a:bodyPr>
          <a:lstStyle/>
          <a:p>
            <a:pPr>
              <a:buFont typeface="Arial" panose="020B0604020202020204" pitchFamily="34" charset="0"/>
              <a:buChar char="•"/>
            </a:pPr>
            <a:r>
              <a:rPr lang="en-US" sz="1500" b="0" i="0">
                <a:effectLst/>
                <a:latin typeface="Arial" panose="020B0604020202020204" pitchFamily="34" charset="0"/>
              </a:rPr>
              <a:t>set out what the claimant knows about the effect of the Covid-19 pandemic on the defendant and their dependants</a:t>
            </a:r>
          </a:p>
          <a:p>
            <a:pPr>
              <a:buFont typeface="Arial" panose="020B0604020202020204" pitchFamily="34" charset="0"/>
              <a:buChar char="•"/>
            </a:pPr>
            <a:r>
              <a:rPr lang="en-US" sz="1500" b="0" i="0">
                <a:effectLst/>
                <a:latin typeface="Arial" panose="020B0604020202020204" pitchFamily="34" charset="0"/>
              </a:rPr>
              <a:t>be accompanied by an updated rent account for the previous two years if the claim is based on rent arrears</a:t>
            </a:r>
          </a:p>
          <a:p>
            <a:r>
              <a:rPr lang="en-US" sz="1500" b="0" i="0">
                <a:effectLst/>
                <a:latin typeface="Arial" panose="020B0604020202020204" pitchFamily="34" charset="0"/>
              </a:rPr>
              <a:t>The reactivation notice must be served:</a:t>
            </a:r>
          </a:p>
          <a:p>
            <a:pPr>
              <a:buFont typeface="Arial" panose="020B0604020202020204" pitchFamily="34" charset="0"/>
              <a:buChar char="•"/>
            </a:pPr>
            <a:r>
              <a:rPr lang="en-US" sz="1500" b="0" i="0">
                <a:effectLst/>
                <a:latin typeface="Arial" panose="020B0604020202020204" pitchFamily="34" charset="0"/>
              </a:rPr>
              <a:t>if a trial date was set, no less than 42 days before the hearing, or</a:t>
            </a:r>
          </a:p>
          <a:p>
            <a:pPr>
              <a:buFont typeface="Arial" panose="020B0604020202020204" pitchFamily="34" charset="0"/>
              <a:buChar char="•"/>
            </a:pPr>
            <a:r>
              <a:rPr lang="en-US" sz="1500" b="0" i="0">
                <a:effectLst/>
                <a:latin typeface="Arial" panose="020B0604020202020204" pitchFamily="34" charset="0"/>
              </a:rPr>
              <a:t>in any case, before 4pm on 30 April 2021</a:t>
            </a:r>
          </a:p>
          <a:p>
            <a:r>
              <a:rPr lang="en-US" sz="1500" b="0" i="0">
                <a:effectLst/>
                <a:latin typeface="Arial" panose="020B0604020202020204" pitchFamily="34" charset="0"/>
              </a:rPr>
              <a:t>If a claimant misses the deadlines for serving a reactivation notice, the court will stay the claim. The claimant will need to apply to have the stay lifted.</a:t>
            </a:r>
          </a:p>
          <a:p>
            <a:endParaRPr lang="en-GB" sz="1500"/>
          </a:p>
        </p:txBody>
      </p:sp>
    </p:spTree>
    <p:extLst>
      <p:ext uri="{BB962C8B-B14F-4D97-AF65-F5344CB8AC3E}">
        <p14:creationId xmlns:p14="http://schemas.microsoft.com/office/powerpoint/2010/main" val="3225235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AA8054-9B29-40C6-AE1E-2851484B5EAB}"/>
              </a:ext>
            </a:extLst>
          </p:cNvPr>
          <p:cNvSpPr>
            <a:spLocks noGrp="1"/>
          </p:cNvSpPr>
          <p:nvPr>
            <p:ph type="title"/>
          </p:nvPr>
        </p:nvSpPr>
        <p:spPr>
          <a:xfrm>
            <a:off x="1191965" y="1084729"/>
            <a:ext cx="9994378" cy="2254026"/>
          </a:xfrm>
        </p:spPr>
        <p:txBody>
          <a:bodyPr anchor="b">
            <a:normAutofit/>
          </a:bodyPr>
          <a:lstStyle/>
          <a:p>
            <a:r>
              <a:rPr lang="en-GB" sz="4800" b="1"/>
              <a:t>Repairs and maintenance</a:t>
            </a:r>
          </a:p>
        </p:txBody>
      </p:sp>
      <p:sp>
        <p:nvSpPr>
          <p:cNvPr id="3" name="Content Placeholder 2">
            <a:extLst>
              <a:ext uri="{FF2B5EF4-FFF2-40B4-BE49-F238E27FC236}">
                <a16:creationId xmlns:a16="http://schemas.microsoft.com/office/drawing/2014/main" id="{BECBF31E-3CF0-4515-8E54-74026B9D2F62}"/>
              </a:ext>
            </a:extLst>
          </p:cNvPr>
          <p:cNvSpPr>
            <a:spLocks noGrp="1"/>
          </p:cNvSpPr>
          <p:nvPr>
            <p:ph idx="1"/>
          </p:nvPr>
        </p:nvSpPr>
        <p:spPr>
          <a:xfrm>
            <a:off x="1191965" y="3514855"/>
            <a:ext cx="9994378" cy="2258415"/>
          </a:xfrm>
        </p:spPr>
        <p:txBody>
          <a:bodyPr anchor="t">
            <a:normAutofit/>
          </a:bodyPr>
          <a:lstStyle/>
          <a:p>
            <a:r>
              <a:rPr lang="en-US" sz="1800" b="0" i="0">
                <a:effectLst/>
                <a:latin typeface="Arial" panose="020B0604020202020204" pitchFamily="34" charset="0"/>
              </a:rPr>
              <a:t>During the coronavirus pandemic, the statutory repairing obligations remain unchanged. Works and inspections should be carried out in line with the current public health advice.</a:t>
            </a:r>
          </a:p>
          <a:p>
            <a:r>
              <a:rPr lang="en-US" sz="1800" b="0" i="0">
                <a:effectLst/>
                <a:latin typeface="Arial" panose="020B0604020202020204" pitchFamily="34" charset="0"/>
              </a:rPr>
              <a:t>The revised non-statutory guidance for landlords and tenants contains the latest advice on how landlords can meet their repairing obligations safely during the Covid-19 pandemic, including where the tenant is self-isolating. The guidance changes regularly.</a:t>
            </a:r>
          </a:p>
          <a:p>
            <a:endParaRPr lang="en-GB" sz="1800"/>
          </a:p>
        </p:txBody>
      </p:sp>
    </p:spTree>
    <p:extLst>
      <p:ext uri="{BB962C8B-B14F-4D97-AF65-F5344CB8AC3E}">
        <p14:creationId xmlns:p14="http://schemas.microsoft.com/office/powerpoint/2010/main" val="253510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4DAA4-98D0-44C3-87C0-A819AF7AB3B0}"/>
              </a:ext>
            </a:extLst>
          </p:cNvPr>
          <p:cNvSpPr>
            <a:spLocks noGrp="1"/>
          </p:cNvSpPr>
          <p:nvPr>
            <p:ph type="title"/>
          </p:nvPr>
        </p:nvSpPr>
        <p:spPr>
          <a:xfrm>
            <a:off x="1191965" y="1084729"/>
            <a:ext cx="9994378" cy="2254026"/>
          </a:xfrm>
        </p:spPr>
        <p:txBody>
          <a:bodyPr anchor="b">
            <a:normAutofit/>
          </a:bodyPr>
          <a:lstStyle/>
          <a:p>
            <a:r>
              <a:rPr lang="en-GB" sz="4800" b="1"/>
              <a:t>Local authority enforcement and inspections</a:t>
            </a:r>
          </a:p>
        </p:txBody>
      </p:sp>
      <p:sp>
        <p:nvSpPr>
          <p:cNvPr id="3" name="Content Placeholder 2">
            <a:extLst>
              <a:ext uri="{FF2B5EF4-FFF2-40B4-BE49-F238E27FC236}">
                <a16:creationId xmlns:a16="http://schemas.microsoft.com/office/drawing/2014/main" id="{AA046959-5F94-4C57-8C0D-1A97AEA1B7E0}"/>
              </a:ext>
            </a:extLst>
          </p:cNvPr>
          <p:cNvSpPr>
            <a:spLocks noGrp="1"/>
          </p:cNvSpPr>
          <p:nvPr>
            <p:ph idx="1"/>
          </p:nvPr>
        </p:nvSpPr>
        <p:spPr>
          <a:xfrm>
            <a:off x="1191965" y="3514855"/>
            <a:ext cx="9994378" cy="2258415"/>
          </a:xfrm>
        </p:spPr>
        <p:txBody>
          <a:bodyPr anchor="t">
            <a:normAutofit/>
          </a:bodyPr>
          <a:lstStyle/>
          <a:p>
            <a:r>
              <a:rPr lang="en-US" sz="1800" b="0" i="0">
                <a:effectLst/>
                <a:latin typeface="Arial" panose="020B0604020202020204" pitchFamily="34" charset="0"/>
              </a:rPr>
              <a:t>The local authorities’ powers and duties in relation to enforcement of housing standards remain unchanged during the coronavirus pandemic.</a:t>
            </a:r>
          </a:p>
          <a:p>
            <a:r>
              <a:rPr lang="en-US" sz="1800" b="0" i="0">
                <a:effectLst/>
                <a:latin typeface="Arial" panose="020B0604020202020204" pitchFamily="34" charset="0"/>
              </a:rPr>
              <a:t>The non-statutory guidance for local authorities advises on how enforcement interventions can be safely carried out during the Covid-19 pandemic, including where the tenant is self-isolating</a:t>
            </a:r>
          </a:p>
          <a:p>
            <a:endParaRPr lang="en-GB" sz="1800"/>
          </a:p>
        </p:txBody>
      </p:sp>
    </p:spTree>
    <p:extLst>
      <p:ext uri="{BB962C8B-B14F-4D97-AF65-F5344CB8AC3E}">
        <p14:creationId xmlns:p14="http://schemas.microsoft.com/office/powerpoint/2010/main" val="1615946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TotalTime>
  <Words>897</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FontSite Sans Light</vt:lpstr>
      <vt:lpstr>Slack-Lato</vt:lpstr>
      <vt:lpstr>Office Theme</vt:lpstr>
      <vt:lpstr>The current situation with warrants and eviction</vt:lpstr>
      <vt:lpstr>PowerPoint Presentation</vt:lpstr>
      <vt:lpstr>Current situation with possession and warrants</vt:lpstr>
      <vt:lpstr>Nemeth v Hungary ECHR App. No. 73303/14</vt:lpstr>
      <vt:lpstr>Notice periods</vt:lpstr>
      <vt:lpstr>Rules for reactivating claims for possession made before 3 August 2020 </vt:lpstr>
      <vt:lpstr>Reactivation notices</vt:lpstr>
      <vt:lpstr>Repairs and maintenance</vt:lpstr>
      <vt:lpstr>Local authority enforcement and inspections</vt:lpstr>
      <vt:lpstr>Gas safety checks</vt:lpstr>
      <vt:lpstr>A new trend</vt:lpstr>
      <vt:lpstr>Protection from Eviction Act 1977</vt:lpstr>
      <vt:lpstr>Rent Repayment Orders</vt:lpstr>
      <vt:lpstr>                     Any questions? with warrants and eviction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Possession proceedings post Lockdown</dc:title>
  <dc:creator>Ben Reeve-Lewis</dc:creator>
  <cp:lastModifiedBy>Julia Morris</cp:lastModifiedBy>
  <cp:revision>3</cp:revision>
  <dcterms:created xsi:type="dcterms:W3CDTF">2020-07-15T14:15:12Z</dcterms:created>
  <dcterms:modified xsi:type="dcterms:W3CDTF">2021-02-16T15:37:43Z</dcterms:modified>
</cp:coreProperties>
</file>