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69" r:id="rId5"/>
    <p:sldId id="268" r:id="rId6"/>
    <p:sldId id="278" r:id="rId7"/>
    <p:sldId id="277" r:id="rId8"/>
    <p:sldId id="279" r:id="rId9"/>
    <p:sldId id="280" r:id="rId10"/>
    <p:sldId id="281" r:id="rId11"/>
    <p:sldId id="282" r:id="rId12"/>
    <p:sldId id="285" r:id="rId13"/>
    <p:sldId id="283" r:id="rId14"/>
    <p:sldId id="284" r:id="rId15"/>
    <p:sldId id="271" r:id="rId16"/>
    <p:sldId id="272" r:id="rId17"/>
    <p:sldId id="273" r:id="rId18"/>
    <p:sldId id="275" r:id="rId19"/>
  </p:sldIdLst>
  <p:sldSz cx="18288000" cy="10287000"/>
  <p:notesSz cx="6797675" cy="9926638"/>
  <p:embeddedFontLst>
    <p:embeddedFont>
      <p:font typeface="Adobe Caslon Pro" panose="0205050205050A020403"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Lloyd" initials="JL" lastIdx="4" clrIdx="0">
    <p:extLst>
      <p:ext uri="{19B8F6BF-5375-455C-9EA6-DF929625EA0E}">
        <p15:presenceInfo xmlns:p15="http://schemas.microsoft.com/office/powerpoint/2012/main" userId="S::Jonathan.Lloyd@walthamforest.gov.uk::dce2aaf8-8717-43fe-8945-0eecde305949" providerId="AD"/>
      </p:ext>
    </p:extLst>
  </p:cmAuthor>
  <p:cmAuthor id="2" name="Toby Stone" initials="TS" lastIdx="1" clrIdx="1">
    <p:extLst>
      <p:ext uri="{19B8F6BF-5375-455C-9EA6-DF929625EA0E}">
        <p15:presenceInfo xmlns:p15="http://schemas.microsoft.com/office/powerpoint/2012/main" userId="S::Toby.Stone@walthamforest.gov.uk::e30f97ce-d38d-49dd-99fa-6e4b110b9feb" providerId="AD"/>
      </p:ext>
    </p:extLst>
  </p:cmAuthor>
  <p:cmAuthor id="3" name="Caroline Murphy" initials="CM" lastIdx="2" clrIdx="2">
    <p:extLst>
      <p:ext uri="{19B8F6BF-5375-455C-9EA6-DF929625EA0E}">
        <p15:presenceInfo xmlns:p15="http://schemas.microsoft.com/office/powerpoint/2012/main" userId="S::Caroline.Murphy@walthamforest.gov.uk::7ca0d2de-a7be-4d06-97b3-b209d0db47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6EB0"/>
    <a:srgbClr val="6BA8DC"/>
    <a:srgbClr val="94B760"/>
    <a:srgbClr val="D77E98"/>
    <a:srgbClr val="DC651C"/>
    <a:srgbClr val="798588"/>
    <a:srgbClr val="9D8267"/>
    <a:srgbClr val="F0ECE5"/>
    <a:srgbClr val="7CCCC3"/>
    <a:srgbClr val="C8B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7"/>
  </p:normalViewPr>
  <p:slideViewPr>
    <p:cSldViewPr snapToGrid="0">
      <p:cViewPr varScale="1">
        <p:scale>
          <a:sx n="54" d="100"/>
          <a:sy n="54" d="100"/>
        </p:scale>
        <p:origin x="754" y="1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orris" userId="2df72207-b5db-4e6a-a15e-9c94da833dae" providerId="ADAL" clId="{08481E1B-2555-483A-93C9-E42D1A39DAA0}"/>
    <pc:docChg chg="modSld">
      <pc:chgData name="Julia Morris" userId="2df72207-b5db-4e6a-a15e-9c94da833dae" providerId="ADAL" clId="{08481E1B-2555-483A-93C9-E42D1A39DAA0}" dt="2021-02-18T09:40:04.247" v="0" actId="20577"/>
      <pc:docMkLst>
        <pc:docMk/>
      </pc:docMkLst>
      <pc:sldChg chg="modSp mod">
        <pc:chgData name="Julia Morris" userId="2df72207-b5db-4e6a-a15e-9c94da833dae" providerId="ADAL" clId="{08481E1B-2555-483A-93C9-E42D1A39DAA0}" dt="2021-02-18T09:40:04.247" v="0" actId="20577"/>
        <pc:sldMkLst>
          <pc:docMk/>
          <pc:sldMk cId="1354304559" sldId="282"/>
        </pc:sldMkLst>
        <pc:spChg chg="mod">
          <ac:chgData name="Julia Morris" userId="2df72207-b5db-4e6a-a15e-9c94da833dae" providerId="ADAL" clId="{08481E1B-2555-483A-93C9-E42D1A39DAA0}" dt="2021-02-18T09:40:04.247" v="0" actId="20577"/>
          <ac:spMkLst>
            <pc:docMk/>
            <pc:sldMk cId="1354304559" sldId="282"/>
            <ac:spMk id="8" creationId="{C0F58854-87DB-4AB1-9A9E-8BA556904E7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586348-D6BA-467E-AC11-EEC874EF313B}" type="datetimeFigureOut">
              <a:rPr lang="en-GB" smtClean="0"/>
              <a:t>17/02/2021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23239C-3641-43F3-BDD4-EECF26D07FDC}" type="slidenum">
              <a:rPr lang="en-GB" smtClean="0"/>
              <a:t>‹#›</a:t>
            </a:fld>
            <a:endParaRPr lang="en-GB"/>
          </a:p>
        </p:txBody>
      </p:sp>
    </p:spTree>
    <p:extLst>
      <p:ext uri="{BB962C8B-B14F-4D97-AF65-F5344CB8AC3E}">
        <p14:creationId xmlns:p14="http://schemas.microsoft.com/office/powerpoint/2010/main" val="91385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lthamforest.gov.uk/content/property-licensing"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mailto:Propertylicensing@walthamforest.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walthamforest.gov.uk/content/property-licensing"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11026D-DAA6-1743-921B-5F8F9A6B63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42863"/>
            <a:ext cx="18288000" cy="10287000"/>
          </a:xfrm>
          <a:prstGeom prst="rect">
            <a:avLst/>
          </a:prstGeom>
        </p:spPr>
      </p:pic>
      <p:sp>
        <p:nvSpPr>
          <p:cNvPr id="8" name="Rectangle 7">
            <a:extLst>
              <a:ext uri="{FF2B5EF4-FFF2-40B4-BE49-F238E27FC236}">
                <a16:creationId xmlns:a16="http://schemas.microsoft.com/office/drawing/2014/main" id="{901D09F2-4D7F-4B31-92EA-CA4358F292A7}"/>
              </a:ext>
            </a:extLst>
          </p:cNvPr>
          <p:cNvSpPr/>
          <p:nvPr/>
        </p:nvSpPr>
        <p:spPr>
          <a:xfrm>
            <a:off x="1227221" y="3583457"/>
            <a:ext cx="6013936" cy="4097275"/>
          </a:xfrm>
          <a:prstGeom prst="rect">
            <a:avLst/>
          </a:prstGeom>
        </p:spPr>
        <p:txBody>
          <a:bodyPr wrap="square">
            <a:spAutoFit/>
          </a:bodyPr>
          <a:lstStyle/>
          <a:p>
            <a:pPr lvl="0" algn="r">
              <a:lnSpc>
                <a:spcPts val="7839"/>
              </a:lnSpc>
            </a:pPr>
            <a:r>
              <a:rPr lang="en-GB" sz="6600" dirty="0">
                <a:solidFill>
                  <a:schemeClr val="bg1"/>
                </a:solidFill>
                <a:latin typeface="Adobe Caslon Pro" panose="0205050205050A020403" pitchFamily="18" charset="77"/>
              </a:rPr>
              <a:t>Private Sector Housing &amp; Licensing- Landlord forum</a:t>
            </a:r>
          </a:p>
        </p:txBody>
      </p:sp>
      <p:pic>
        <p:nvPicPr>
          <p:cNvPr id="12" name="Picture 11">
            <a:extLst>
              <a:ext uri="{FF2B5EF4-FFF2-40B4-BE49-F238E27FC236}">
                <a16:creationId xmlns:a16="http://schemas.microsoft.com/office/drawing/2014/main" id="{88C1EF1D-7B82-094B-968C-32BC7D43A4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455412" y="9110437"/>
            <a:ext cx="1308153" cy="736629"/>
          </a:xfrm>
          <a:prstGeom prst="rect">
            <a:avLst/>
          </a:prstGeom>
        </p:spPr>
      </p:pic>
      <p:sp>
        <p:nvSpPr>
          <p:cNvPr id="6" name="TextBox 6">
            <a:extLst>
              <a:ext uri="{FF2B5EF4-FFF2-40B4-BE49-F238E27FC236}">
                <a16:creationId xmlns:a16="http://schemas.microsoft.com/office/drawing/2014/main" id="{E02B47A4-BA95-BF4B-B4C2-591948C3898F}"/>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chemeClr val="bg1"/>
                </a:solidFill>
                <a:latin typeface="Adobe Caslon Pro" panose="0205050205050A020403" pitchFamily="18" charset="77"/>
              </a:rPr>
              <a:t>Public Service | </a:t>
            </a:r>
            <a:r>
              <a:rPr lang="en-US" sz="2800" dirty="0">
                <a:solidFill>
                  <a:schemeClr val="bg1"/>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424718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7212231" cy="1015663"/>
          </a:xfrm>
          <a:prstGeom prst="rect">
            <a:avLst/>
          </a:prstGeom>
        </p:spPr>
        <p:txBody>
          <a:bodyPr wrap="none">
            <a:spAutoFit/>
          </a:bodyPr>
          <a:lstStyle/>
          <a:p>
            <a:r>
              <a:rPr lang="en-GB" sz="6000" dirty="0">
                <a:solidFill>
                  <a:srgbClr val="7CCCC3"/>
                </a:solidFill>
                <a:latin typeface="Adobe Caslon Pro" panose="0205050205050A020403" pitchFamily="18" charset="77"/>
              </a:rPr>
              <a:t>Joint Licence holders</a:t>
            </a:r>
            <a:r>
              <a:rPr lang="en-GB" sz="6000" dirty="0">
                <a:solidFill>
                  <a:srgbClr val="798588"/>
                </a:solidFill>
                <a:latin typeface="Adobe Caslon Pro" panose="0205050205050A020403" pitchFamily="18" charset="77"/>
              </a:rPr>
              <a:t>.</a:t>
            </a:r>
            <a:endParaRPr lang="en-GB" sz="6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8556188"/>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latin typeface="Adobe Caslon Pro" panose="0205050205050A020403" charset="0"/>
              </a:rPr>
              <a:t>Joint licence holders is an option but not the norm.</a:t>
            </a:r>
          </a:p>
          <a:p>
            <a:pPr marL="571500" indent="-571500">
              <a:buFont typeface="Arial" panose="020B0604020202020204" pitchFamily="34" charset="0"/>
              <a:buChar char="•"/>
            </a:pPr>
            <a:r>
              <a:rPr lang="en-GB" sz="3600" dirty="0">
                <a:latin typeface="Adobe Caslon Pro" panose="0205050205050A020403" charset="0"/>
              </a:rPr>
              <a:t>Not always beneficial – any breach of conditions would result in both parties being prosecuted/fined</a:t>
            </a:r>
          </a:p>
          <a:p>
            <a:pPr marL="571500" indent="-571500">
              <a:buFont typeface="Arial" panose="020B0604020202020204" pitchFamily="34" charset="0"/>
              <a:buChar char="•"/>
            </a:pPr>
            <a:r>
              <a:rPr lang="en-GB" sz="3600" dirty="0">
                <a:latin typeface="Adobe Caslon Pro" panose="0205050205050A020403" charset="0"/>
              </a:rPr>
              <a:t>Housing Act states that the licence holder must be the most appropriate person.  Does not state that this cannot be joint.</a:t>
            </a:r>
          </a:p>
          <a:p>
            <a:pPr marL="571500" indent="-571500">
              <a:buFont typeface="Arial" panose="020B0604020202020204" pitchFamily="34" charset="0"/>
              <a:buChar char="•"/>
            </a:pPr>
            <a:r>
              <a:rPr lang="en-GB" sz="3600" dirty="0">
                <a:latin typeface="Adobe Caslon Pro" panose="0205050205050A020403" charset="0"/>
              </a:rPr>
              <a:t>We would need to consider who the most appropriate person is.</a:t>
            </a:r>
          </a:p>
          <a:p>
            <a:pPr marL="571500" indent="-571500">
              <a:buFont typeface="Arial" panose="020B0604020202020204" pitchFamily="34" charset="0"/>
              <a:buChar char="•"/>
            </a:pPr>
            <a:r>
              <a:rPr lang="en-GB" sz="3600" dirty="0">
                <a:latin typeface="Adobe Caslon Pro" panose="0205050205050A020403" charset="0"/>
              </a:rPr>
              <a:t>Any requests for a joint licence holder needs to be made via email.</a:t>
            </a:r>
          </a:p>
          <a:p>
            <a:pPr marL="571500" indent="-571500">
              <a:buFont typeface="Arial" panose="020B0604020202020204" pitchFamily="34" charset="0"/>
              <a:buChar char="•"/>
            </a:pPr>
            <a:r>
              <a:rPr lang="en-GB" sz="3600" dirty="0">
                <a:latin typeface="Adobe Caslon Pro" panose="0205050205050A020403" charset="0"/>
              </a:rPr>
              <a:t>Wording will be clearer on the website and we are speaking to the developers with regards to the form and other boroughs requirements.</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endParaRPr lang="en-GB" sz="3600" dirty="0"/>
          </a:p>
          <a:p>
            <a:endParaRPr lang="en-GB" sz="3600" dirty="0"/>
          </a:p>
          <a:p>
            <a:endParaRPr lang="en-GB" sz="4000" dirty="0"/>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387702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11076430" cy="1015663"/>
          </a:xfrm>
          <a:prstGeom prst="rect">
            <a:avLst/>
          </a:prstGeom>
        </p:spPr>
        <p:txBody>
          <a:bodyPr wrap="none">
            <a:spAutoFit/>
          </a:bodyPr>
          <a:lstStyle/>
          <a:p>
            <a:r>
              <a:rPr lang="en-GB" sz="6000" dirty="0">
                <a:solidFill>
                  <a:srgbClr val="7CCCC3"/>
                </a:solidFill>
                <a:latin typeface="Adobe Caslon Pro" panose="0205050205050A020403" pitchFamily="18" charset="77"/>
              </a:rPr>
              <a:t>Information for landlords/tenants</a:t>
            </a:r>
            <a:r>
              <a:rPr lang="en-GB" sz="6000" dirty="0">
                <a:solidFill>
                  <a:srgbClr val="798588"/>
                </a:solidFill>
                <a:latin typeface="Adobe Caslon Pro" panose="0205050205050A020403" pitchFamily="18" charset="77"/>
              </a:rPr>
              <a:t>.</a:t>
            </a:r>
            <a:endParaRPr lang="en-GB" sz="6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5232202"/>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latin typeface="Adobe Caslon Pro" panose="0205050205050A020403" charset="0"/>
              </a:rPr>
              <a:t>Reminder that a landlord guide is available on the website and is a really useful document.  There is also one for tenants.</a:t>
            </a:r>
          </a:p>
          <a:p>
            <a:pPr marL="571500" indent="-571500">
              <a:buFont typeface="Arial" panose="020B0604020202020204" pitchFamily="34" charset="0"/>
              <a:buChar char="•"/>
            </a:pPr>
            <a:endParaRPr lang="en-GB" sz="3600" dirty="0">
              <a:latin typeface="Adobe Caslon Pro" panose="0205050205050A020403" charset="0"/>
            </a:endParaRPr>
          </a:p>
          <a:p>
            <a:pPr marL="571500" indent="-571500">
              <a:buFont typeface="Arial" panose="020B0604020202020204" pitchFamily="34" charset="0"/>
              <a:buChar char="•"/>
            </a:pPr>
            <a:r>
              <a:rPr lang="en-GB" sz="3600" dirty="0">
                <a:latin typeface="Adobe Caslon Pro" panose="0205050205050A020403" charset="0"/>
              </a:rPr>
              <a:t>Fire fact sheet will be posted on the website within the next week, to assist with fire requirements depending on property type.</a:t>
            </a:r>
          </a:p>
          <a:p>
            <a:endParaRPr lang="en-GB" sz="3600" dirty="0"/>
          </a:p>
          <a:p>
            <a:endParaRPr lang="en-GB" sz="4000" dirty="0"/>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409194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4324"/>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6379054" cy="1015663"/>
          </a:xfrm>
          <a:prstGeom prst="rect">
            <a:avLst/>
          </a:prstGeom>
        </p:spPr>
        <p:txBody>
          <a:bodyPr wrap="none">
            <a:spAutoFit/>
          </a:bodyPr>
          <a:lstStyle/>
          <a:p>
            <a:r>
              <a:rPr lang="en-GB" sz="6000" dirty="0">
                <a:solidFill>
                  <a:srgbClr val="7CCCC3"/>
                </a:solidFill>
                <a:latin typeface="Adobe Caslon Pro" panose="0205050205050A020403" pitchFamily="18" charset="77"/>
              </a:rPr>
              <a:t>Recent Court Cases</a:t>
            </a: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4062651"/>
          </a:xfrm>
          <a:prstGeom prst="rect">
            <a:avLst/>
          </a:prstGeom>
        </p:spPr>
        <p:txBody>
          <a:bodyPr wrap="square" lIns="0" tIns="0" rIns="0" bIns="0" rtlCol="0" anchor="t">
            <a:spAutoFit/>
          </a:bodyPr>
          <a:lstStyle/>
          <a:p>
            <a:r>
              <a:rPr lang="en-GB" sz="2400" dirty="0">
                <a:latin typeface="Adobe Caslon Pro" panose="0205050205050A020403" charset="0"/>
              </a:rPr>
              <a:t>Mr Bhatti – Leyton High Road, pleaded guilty to 12 charges. Including non- licensing, management regs breaches and failure to provide documents.   </a:t>
            </a:r>
          </a:p>
          <a:p>
            <a:r>
              <a:rPr lang="en-GB" sz="2400" u="sng" dirty="0">
                <a:latin typeface="Adobe Caslon Pro" panose="0205050205050A020403" charset="0"/>
              </a:rPr>
              <a:t>£</a:t>
            </a:r>
            <a:r>
              <a:rPr lang="en-GB" sz="2400" b="1" u="sng" dirty="0">
                <a:latin typeface="Adobe Caslon Pro" panose="0205050205050A020403" charset="0"/>
              </a:rPr>
              <a:t>82,139.51</a:t>
            </a:r>
            <a:r>
              <a:rPr lang="en-GB" sz="2400" b="1" dirty="0">
                <a:latin typeface="Adobe Caslon Pro" panose="0205050205050A020403" charset="0"/>
              </a:rPr>
              <a:t> total financial penalty</a:t>
            </a:r>
            <a:endParaRPr lang="en-GB" sz="2400" dirty="0">
              <a:latin typeface="Adobe Caslon Pro" panose="0205050205050A020403" charset="0"/>
            </a:endParaRPr>
          </a:p>
          <a:p>
            <a:r>
              <a:rPr lang="en-GB" sz="2400" dirty="0">
                <a:latin typeface="Adobe Caslon Pro" panose="0205050205050A020403" charset="0"/>
              </a:rPr>
              <a:t> </a:t>
            </a:r>
          </a:p>
          <a:p>
            <a:r>
              <a:rPr lang="en-GB" sz="2400" dirty="0">
                <a:latin typeface="Adobe Caslon Pro" panose="0205050205050A020403" charset="0"/>
              </a:rPr>
              <a:t>Mr Bhatti was given 6 months to pay in full. Collection order made. </a:t>
            </a:r>
          </a:p>
          <a:p>
            <a:endParaRPr lang="en-GB" sz="2400" dirty="0">
              <a:latin typeface="Adobe Caslon Pro" panose="0205050205050A020403" charset="0"/>
            </a:endParaRPr>
          </a:p>
          <a:p>
            <a:r>
              <a:rPr lang="en-GB" sz="2400" dirty="0">
                <a:latin typeface="Adobe Caslon Pro" panose="0205050205050A020403" charset="0"/>
              </a:rPr>
              <a:t>Properties were extremely poor, with concerns over fire regs, worked in partnership with LFB.</a:t>
            </a:r>
          </a:p>
          <a:p>
            <a:pPr marL="571500" indent="-571500">
              <a:buFont typeface="Arial" panose="020B0604020202020204" pitchFamily="34" charset="0"/>
              <a:buChar char="•"/>
            </a:pPr>
            <a:endParaRPr lang="en-GB" sz="3600" dirty="0">
              <a:solidFill>
                <a:srgbClr val="798588"/>
              </a:solidFill>
              <a:latin typeface="Adobe Caslon Pro" panose="0205050205050A020403" charset="0"/>
            </a:endParaRPr>
          </a:p>
          <a:p>
            <a:pPr marL="571500" indent="-571500">
              <a:buFont typeface="Arial" panose="020B0604020202020204" pitchFamily="34" charset="0"/>
              <a:buChar char="•"/>
            </a:pPr>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pic>
        <p:nvPicPr>
          <p:cNvPr id="2" name="Picture 1">
            <a:extLst>
              <a:ext uri="{FF2B5EF4-FFF2-40B4-BE49-F238E27FC236}">
                <a16:creationId xmlns:a16="http://schemas.microsoft.com/office/drawing/2014/main" id="{4322F282-47A0-42DC-A379-A720AAB0C731}"/>
              </a:ext>
            </a:extLst>
          </p:cNvPr>
          <p:cNvPicPr>
            <a:picLocks noChangeAspect="1"/>
          </p:cNvPicPr>
          <p:nvPr/>
        </p:nvPicPr>
        <p:blipFill>
          <a:blip r:embed="rId4"/>
          <a:stretch>
            <a:fillRect/>
          </a:stretch>
        </p:blipFill>
        <p:spPr>
          <a:xfrm>
            <a:off x="524434" y="4785590"/>
            <a:ext cx="5500688" cy="4157797"/>
          </a:xfrm>
          <a:prstGeom prst="rect">
            <a:avLst/>
          </a:prstGeom>
        </p:spPr>
      </p:pic>
      <p:pic>
        <p:nvPicPr>
          <p:cNvPr id="3" name="Picture 2">
            <a:extLst>
              <a:ext uri="{FF2B5EF4-FFF2-40B4-BE49-F238E27FC236}">
                <a16:creationId xmlns:a16="http://schemas.microsoft.com/office/drawing/2014/main" id="{93CEA8A4-A0A0-45E1-A374-FDF3BFF34039}"/>
              </a:ext>
            </a:extLst>
          </p:cNvPr>
          <p:cNvPicPr>
            <a:picLocks noChangeAspect="1"/>
          </p:cNvPicPr>
          <p:nvPr/>
        </p:nvPicPr>
        <p:blipFill>
          <a:blip r:embed="rId5"/>
          <a:stretch>
            <a:fillRect/>
          </a:stretch>
        </p:blipFill>
        <p:spPr>
          <a:xfrm>
            <a:off x="12430124" y="2486025"/>
            <a:ext cx="4025287" cy="6553199"/>
          </a:xfrm>
          <a:prstGeom prst="rect">
            <a:avLst/>
          </a:prstGeom>
        </p:spPr>
      </p:pic>
    </p:spTree>
    <p:extLst>
      <p:ext uri="{BB962C8B-B14F-4D97-AF65-F5344CB8AC3E}">
        <p14:creationId xmlns:p14="http://schemas.microsoft.com/office/powerpoint/2010/main" val="63665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4324"/>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6379054" cy="1015663"/>
          </a:xfrm>
          <a:prstGeom prst="rect">
            <a:avLst/>
          </a:prstGeom>
        </p:spPr>
        <p:txBody>
          <a:bodyPr wrap="none">
            <a:spAutoFit/>
          </a:bodyPr>
          <a:lstStyle/>
          <a:p>
            <a:r>
              <a:rPr lang="en-GB" sz="6000" dirty="0">
                <a:solidFill>
                  <a:srgbClr val="7CCCC3"/>
                </a:solidFill>
                <a:latin typeface="Adobe Caslon Pro" panose="0205050205050A020403" pitchFamily="18" charset="77"/>
              </a:rPr>
              <a:t>Recent Court Cases</a:t>
            </a: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3693319"/>
          </a:xfrm>
          <a:prstGeom prst="rect">
            <a:avLst/>
          </a:prstGeom>
        </p:spPr>
        <p:txBody>
          <a:bodyPr wrap="square" lIns="0" tIns="0" rIns="0" bIns="0" rtlCol="0" anchor="t">
            <a:spAutoFit/>
          </a:bodyPr>
          <a:lstStyle/>
          <a:p>
            <a:r>
              <a:rPr lang="en-GB" sz="2400" dirty="0">
                <a:latin typeface="Adobe Caslon Pro" panose="0205050205050A020403" charset="0"/>
              </a:rPr>
              <a:t>Mr </a:t>
            </a:r>
            <a:r>
              <a:rPr lang="en-GB" sz="2400" dirty="0" err="1">
                <a:latin typeface="Adobe Caslon Pro" panose="0205050205050A020403" charset="0"/>
              </a:rPr>
              <a:t>Seegolam</a:t>
            </a:r>
            <a:r>
              <a:rPr lang="en-GB" sz="2400" dirty="0">
                <a:latin typeface="Adobe Caslon Pro" panose="0205050205050A020403" charset="0"/>
              </a:rPr>
              <a:t> pleaded guilty to all charges. Including failure to licence HMO properties.  Properties were in severe disrepair as well as being unlicensed.</a:t>
            </a:r>
          </a:p>
          <a:p>
            <a:r>
              <a:rPr lang="en-GB" sz="2400" dirty="0">
                <a:latin typeface="Adobe Caslon Pro" panose="0205050205050A020403" charset="0"/>
              </a:rPr>
              <a:t> </a:t>
            </a:r>
          </a:p>
          <a:p>
            <a:r>
              <a:rPr lang="en-GB" sz="2400" b="1" u="sng" dirty="0">
                <a:latin typeface="Adobe Caslon Pro" panose="0205050205050A020403" charset="0"/>
              </a:rPr>
              <a:t>£63,556</a:t>
            </a:r>
            <a:r>
              <a:rPr lang="en-GB" sz="2400" b="1" dirty="0">
                <a:latin typeface="Adobe Caslon Pro" panose="0205050205050A020403" charset="0"/>
              </a:rPr>
              <a:t> total financial penalty</a:t>
            </a:r>
            <a:endParaRPr lang="en-GB" sz="2400" dirty="0">
              <a:latin typeface="Adobe Caslon Pro" panose="0205050205050A020403" charset="0"/>
            </a:endParaRPr>
          </a:p>
          <a:p>
            <a:r>
              <a:rPr lang="en-GB" sz="2400" dirty="0">
                <a:latin typeface="Adobe Caslon Pro" panose="0205050205050A020403" charset="0"/>
              </a:rPr>
              <a:t> </a:t>
            </a:r>
          </a:p>
          <a:p>
            <a:r>
              <a:rPr lang="en-GB" sz="2400" dirty="0">
                <a:latin typeface="Adobe Caslon Pro" panose="0205050205050A020403" charset="0"/>
              </a:rPr>
              <a:t>Mr </a:t>
            </a:r>
            <a:r>
              <a:rPr lang="en-GB" sz="2400" dirty="0" err="1">
                <a:latin typeface="Adobe Caslon Pro" panose="0205050205050A020403" charset="0"/>
              </a:rPr>
              <a:t>Seegolam</a:t>
            </a:r>
            <a:r>
              <a:rPr lang="en-GB" sz="2400" dirty="0">
                <a:latin typeface="Adobe Caslon Pro" panose="0205050205050A020403" charset="0"/>
              </a:rPr>
              <a:t> was given 3 months to pay in full.</a:t>
            </a:r>
          </a:p>
          <a:p>
            <a:pPr marL="571500" indent="-571500">
              <a:buFont typeface="Arial" panose="020B0604020202020204" pitchFamily="34" charset="0"/>
              <a:buChar char="•"/>
            </a:pPr>
            <a:endParaRPr lang="en-GB" sz="3600" dirty="0">
              <a:solidFill>
                <a:srgbClr val="798588"/>
              </a:solidFill>
              <a:latin typeface="Adobe Caslon Pro" panose="0205050205050A020403" pitchFamily="18" charset="77"/>
            </a:endParaRPr>
          </a:p>
          <a:p>
            <a:pPr marL="571500" indent="-571500">
              <a:buFont typeface="Arial" panose="020B0604020202020204" pitchFamily="34" charset="0"/>
              <a:buChar char="•"/>
            </a:pPr>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pic>
        <p:nvPicPr>
          <p:cNvPr id="4" name="Picture 3">
            <a:extLst>
              <a:ext uri="{FF2B5EF4-FFF2-40B4-BE49-F238E27FC236}">
                <a16:creationId xmlns:a16="http://schemas.microsoft.com/office/drawing/2014/main" id="{443A936F-A01E-41F1-9F50-BD52FAD966D8}"/>
              </a:ext>
            </a:extLst>
          </p:cNvPr>
          <p:cNvPicPr>
            <a:picLocks noChangeAspect="1"/>
          </p:cNvPicPr>
          <p:nvPr/>
        </p:nvPicPr>
        <p:blipFill>
          <a:blip r:embed="rId4"/>
          <a:stretch>
            <a:fillRect/>
          </a:stretch>
        </p:blipFill>
        <p:spPr>
          <a:xfrm>
            <a:off x="9501188" y="2728913"/>
            <a:ext cx="6204978" cy="6172199"/>
          </a:xfrm>
          <a:prstGeom prst="rect">
            <a:avLst/>
          </a:prstGeom>
        </p:spPr>
      </p:pic>
      <p:pic>
        <p:nvPicPr>
          <p:cNvPr id="5" name="Picture 4">
            <a:extLst>
              <a:ext uri="{FF2B5EF4-FFF2-40B4-BE49-F238E27FC236}">
                <a16:creationId xmlns:a16="http://schemas.microsoft.com/office/drawing/2014/main" id="{3579D7BB-EE94-4005-B2D8-C5CB6A0A9794}"/>
              </a:ext>
            </a:extLst>
          </p:cNvPr>
          <p:cNvPicPr>
            <a:picLocks noChangeAspect="1"/>
          </p:cNvPicPr>
          <p:nvPr/>
        </p:nvPicPr>
        <p:blipFill>
          <a:blip r:embed="rId5"/>
          <a:stretch>
            <a:fillRect/>
          </a:stretch>
        </p:blipFill>
        <p:spPr>
          <a:xfrm>
            <a:off x="524434" y="4262249"/>
            <a:ext cx="5376305" cy="4909754"/>
          </a:xfrm>
          <a:prstGeom prst="rect">
            <a:avLst/>
          </a:prstGeom>
        </p:spPr>
      </p:pic>
    </p:spTree>
    <p:extLst>
      <p:ext uri="{BB962C8B-B14F-4D97-AF65-F5344CB8AC3E}">
        <p14:creationId xmlns:p14="http://schemas.microsoft.com/office/powerpoint/2010/main" val="54628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4324"/>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5264903" cy="1015663"/>
          </a:xfrm>
          <a:prstGeom prst="rect">
            <a:avLst/>
          </a:prstGeom>
        </p:spPr>
        <p:txBody>
          <a:bodyPr wrap="none">
            <a:spAutoFit/>
          </a:bodyPr>
          <a:lstStyle/>
          <a:p>
            <a:r>
              <a:rPr lang="en-GB" sz="6000" dirty="0">
                <a:solidFill>
                  <a:srgbClr val="7CCCC3"/>
                </a:solidFill>
                <a:latin typeface="Adobe Caslon Pro" panose="0205050205050A020403" pitchFamily="18" charset="77"/>
              </a:rPr>
              <a:t>Communication</a:t>
            </a: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4801314"/>
          </a:xfrm>
          <a:prstGeom prst="rect">
            <a:avLst/>
          </a:prstGeom>
        </p:spPr>
        <p:txBody>
          <a:bodyPr wrap="square" lIns="0" tIns="0" rIns="0" bIns="0" rtlCol="0" anchor="t">
            <a:spAutoFit/>
          </a:bodyPr>
          <a:lstStyle/>
          <a:p>
            <a:r>
              <a:rPr lang="en-GB" sz="3200" dirty="0">
                <a:latin typeface="Adobe Caslon Pro" panose="0205050205050A020403" charset="0"/>
              </a:rPr>
              <a:t>We will continue to communicate with landlords in a variety of ways including the following:</a:t>
            </a:r>
          </a:p>
          <a:p>
            <a:endParaRPr lang="en-GB" sz="3200" dirty="0">
              <a:latin typeface="Adobe Caslon Pro" panose="0205050205050A020403" charset="0"/>
            </a:endParaRPr>
          </a:p>
          <a:p>
            <a:pPr marL="342900" indent="-342900">
              <a:buFont typeface="Arial" panose="020B0604020202020204" pitchFamily="34" charset="0"/>
              <a:buChar char="•"/>
            </a:pPr>
            <a:r>
              <a:rPr lang="en-GB" sz="3200" dirty="0">
                <a:latin typeface="Adobe Caslon Pro" panose="0205050205050A020403" charset="0"/>
              </a:rPr>
              <a:t>Regular Landlord forums</a:t>
            </a:r>
          </a:p>
          <a:p>
            <a:pPr marL="342900" indent="-342900">
              <a:buFont typeface="Arial" panose="020B0604020202020204" pitchFamily="34" charset="0"/>
              <a:buChar char="•"/>
            </a:pPr>
            <a:r>
              <a:rPr lang="en-GB" sz="3200" dirty="0">
                <a:latin typeface="Adobe Caslon Pro" panose="0205050205050A020403" charset="0"/>
              </a:rPr>
              <a:t>E-newsletter</a:t>
            </a:r>
          </a:p>
          <a:p>
            <a:pPr marL="342900" indent="-342900">
              <a:buFont typeface="Arial" panose="020B0604020202020204" pitchFamily="34" charset="0"/>
              <a:buChar char="•"/>
            </a:pPr>
            <a:r>
              <a:rPr lang="en-GB" sz="3200" dirty="0">
                <a:latin typeface="Adobe Caslon Pro" panose="0205050205050A020403" charset="0"/>
              </a:rPr>
              <a:t>Website – regular updates.</a:t>
            </a:r>
          </a:p>
          <a:p>
            <a:pPr marL="342900" indent="-342900">
              <a:buFont typeface="Arial" panose="020B0604020202020204" pitchFamily="34" charset="0"/>
              <a:buChar char="•"/>
            </a:pPr>
            <a:r>
              <a:rPr lang="en-GB" sz="3200" dirty="0">
                <a:latin typeface="Adobe Caslon Pro" panose="0205050205050A020403" charset="0"/>
              </a:rPr>
              <a:t>Landlords must ensure that they keep up to date of legislation changes via the website/NRLA independent legal advice.</a:t>
            </a:r>
          </a:p>
          <a:p>
            <a:pPr marL="342900" indent="-342900">
              <a:buFont typeface="Arial" panose="020B0604020202020204" pitchFamily="34" charset="0"/>
              <a:buChar char="•"/>
            </a:pPr>
            <a:endParaRPr lang="en-GB" sz="3200" dirty="0">
              <a:latin typeface="Adobe Caslon Pro" panose="0205050205050A020403" charset="0"/>
            </a:endParaRPr>
          </a:p>
          <a:p>
            <a:pPr marL="571500" indent="-5715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234033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14324"/>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3732432" cy="1015663"/>
          </a:xfrm>
          <a:prstGeom prst="rect">
            <a:avLst/>
          </a:prstGeom>
        </p:spPr>
        <p:txBody>
          <a:bodyPr wrap="none">
            <a:spAutoFit/>
          </a:bodyPr>
          <a:lstStyle/>
          <a:p>
            <a:r>
              <a:rPr lang="en-GB" sz="6000" dirty="0">
                <a:solidFill>
                  <a:srgbClr val="7CCCC3"/>
                </a:solidFill>
                <a:latin typeface="Adobe Caslon Pro" panose="0205050205050A020403" pitchFamily="18" charset="77"/>
              </a:rPr>
              <a:t>Contact us.</a:t>
            </a: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7294305"/>
          </a:xfrm>
          <a:prstGeom prst="rect">
            <a:avLst/>
          </a:prstGeom>
        </p:spPr>
        <p:txBody>
          <a:bodyPr wrap="square" lIns="0" tIns="0" rIns="0" bIns="0" rtlCol="0" anchor="t">
            <a:spAutoFit/>
          </a:bodyPr>
          <a:lstStyle/>
          <a:p>
            <a:r>
              <a:rPr lang="en-GB" sz="3600" dirty="0">
                <a:hlinkClick r:id="rId3"/>
              </a:rPr>
              <a:t>https://www.walthamforest.gov.uk/content/property-licensing</a:t>
            </a:r>
            <a:endParaRPr lang="en-GB" sz="3600" dirty="0"/>
          </a:p>
          <a:p>
            <a:endParaRPr lang="en-GB" sz="3600" dirty="0">
              <a:solidFill>
                <a:srgbClr val="798588"/>
              </a:solidFill>
              <a:latin typeface="Adobe Caslon Pro" panose="0205050205050A020403" pitchFamily="18" charset="77"/>
              <a:hlinkClick r:id="rId4"/>
            </a:endParaRPr>
          </a:p>
          <a:p>
            <a:endParaRPr lang="en-GB" sz="3600" dirty="0">
              <a:solidFill>
                <a:srgbClr val="798588"/>
              </a:solidFill>
              <a:latin typeface="Adobe Caslon Pro" panose="0205050205050A020403" pitchFamily="18" charset="77"/>
              <a:hlinkClick r:id="rId4"/>
            </a:endParaRPr>
          </a:p>
          <a:p>
            <a:r>
              <a:rPr lang="en-GB" sz="5400" dirty="0">
                <a:solidFill>
                  <a:srgbClr val="798588"/>
                </a:solidFill>
                <a:latin typeface="Adobe Caslon Pro" panose="0205050205050A020403" pitchFamily="18" charset="77"/>
                <a:hlinkClick r:id="rId4"/>
              </a:rPr>
              <a:t>Propertylicensing@walthamforest.gov.uk</a:t>
            </a:r>
            <a:endParaRPr lang="en-GB" sz="5400" dirty="0">
              <a:solidFill>
                <a:srgbClr val="798588"/>
              </a:solidFill>
              <a:latin typeface="Adobe Caslon Pro" panose="0205050205050A020403" pitchFamily="18" charset="77"/>
            </a:endParaRPr>
          </a:p>
          <a:p>
            <a:endParaRPr lang="en-GB" sz="5400" dirty="0">
              <a:solidFill>
                <a:srgbClr val="798588"/>
              </a:solidFill>
              <a:latin typeface="Adobe Caslon Pro" panose="0205050205050A020403" pitchFamily="18" charset="77"/>
            </a:endParaRPr>
          </a:p>
          <a:p>
            <a:r>
              <a:rPr lang="en-GB" sz="5400" dirty="0">
                <a:solidFill>
                  <a:srgbClr val="798588"/>
                </a:solidFill>
                <a:latin typeface="Adobe Caslon Pro" panose="0205050205050A020403" pitchFamily="18" charset="77"/>
              </a:rPr>
              <a:t>020 8496 4949</a:t>
            </a:r>
          </a:p>
          <a:p>
            <a:endParaRPr lang="en-GB" sz="3600" dirty="0">
              <a:solidFill>
                <a:srgbClr val="798588"/>
              </a:solidFill>
              <a:latin typeface="Adobe Caslon Pro" panose="0205050205050A020403" pitchFamily="18" charset="77"/>
            </a:endParaRPr>
          </a:p>
          <a:p>
            <a:endParaRPr lang="en-GB" sz="3600" dirty="0">
              <a:solidFill>
                <a:srgbClr val="798588"/>
              </a:solidFill>
              <a:latin typeface="Adobe Caslon Pro" panose="0205050205050A020403" pitchFamily="18" charset="77"/>
            </a:endParaRPr>
          </a:p>
          <a:p>
            <a:r>
              <a:rPr lang="en-GB" sz="3600" dirty="0">
                <a:solidFill>
                  <a:srgbClr val="798588"/>
                </a:solidFill>
                <a:latin typeface="Adobe Caslon Pro" panose="0205050205050A020403" pitchFamily="18" charset="77"/>
              </a:rPr>
              <a:t> </a:t>
            </a:r>
          </a:p>
          <a:p>
            <a:pPr marL="571500" indent="-571500">
              <a:buFont typeface="Arial" panose="020B0604020202020204" pitchFamily="34" charset="0"/>
              <a:buChar char="•"/>
            </a:pPr>
            <a:endParaRPr lang="en-GB" sz="3600" dirty="0">
              <a:solidFill>
                <a:srgbClr val="798588"/>
              </a:solidFill>
              <a:latin typeface="Adobe Caslon Pro" panose="0205050205050A020403" pitchFamily="18" charset="77"/>
            </a:endParaRPr>
          </a:p>
          <a:p>
            <a:pPr marL="571500" indent="-571500">
              <a:buFont typeface="Arial" panose="020B0604020202020204" pitchFamily="34" charset="0"/>
              <a:buChar char="•"/>
            </a:pPr>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424046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4633000" cy="1015663"/>
          </a:xfrm>
          <a:prstGeom prst="rect">
            <a:avLst/>
          </a:prstGeom>
        </p:spPr>
        <p:txBody>
          <a:bodyPr wrap="none">
            <a:spAutoFit/>
          </a:bodyPr>
          <a:lstStyle/>
          <a:p>
            <a:r>
              <a:rPr lang="en-GB" sz="6000" dirty="0">
                <a:solidFill>
                  <a:srgbClr val="7CCCC3"/>
                </a:solidFill>
                <a:latin typeface="Adobe Caslon Pro" panose="0205050205050A020403" pitchFamily="18" charset="77"/>
              </a:rPr>
              <a:t>Housekeeping</a:t>
            </a: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6832640"/>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b="1" dirty="0">
                <a:latin typeface="Adobe Caslon Pro" panose="0205050205050A020403" charset="0"/>
                <a:cs typeface="Arial" panose="020B0604020202020204" pitchFamily="34" charset="0"/>
              </a:rPr>
              <a:t>Please put yourself on mute when not speaking. </a:t>
            </a:r>
            <a:r>
              <a:rPr lang="en-GB" sz="3600" dirty="0">
                <a:latin typeface="Adobe Caslon Pro" panose="0205050205050A020403" charset="0"/>
                <a:cs typeface="Arial" panose="020B0604020202020204" pitchFamily="34" charset="0"/>
              </a:rPr>
              <a:t>This will avoid background noise and feedback.</a:t>
            </a:r>
          </a:p>
          <a:p>
            <a:pPr marL="571500" indent="-571500">
              <a:buFont typeface="Arial" panose="020B0604020202020204" pitchFamily="34" charset="0"/>
              <a:buChar char="•"/>
            </a:pPr>
            <a:r>
              <a:rPr lang="en-GB" sz="3600" b="1" dirty="0">
                <a:latin typeface="Adobe Caslon Pro" panose="0205050205050A020403" charset="0"/>
                <a:cs typeface="Arial" panose="020B0604020202020204" pitchFamily="34" charset="0"/>
              </a:rPr>
              <a:t>The meeting is being recorded. </a:t>
            </a:r>
            <a:r>
              <a:rPr lang="en-GB" sz="3600" dirty="0">
                <a:latin typeface="Adobe Caslon Pro" panose="0205050205050A020403" charset="0"/>
                <a:cs typeface="Arial" panose="020B0604020202020204" pitchFamily="34" charset="0"/>
              </a:rPr>
              <a:t>The recording may be made available online.</a:t>
            </a:r>
          </a:p>
          <a:p>
            <a:pPr marL="571500" indent="-571500">
              <a:buFont typeface="Arial" panose="020B0604020202020204" pitchFamily="34" charset="0"/>
              <a:buChar char="•"/>
            </a:pPr>
            <a:r>
              <a:rPr lang="en-GB" sz="3600" b="1" dirty="0">
                <a:latin typeface="Adobe Caslon Pro" panose="0205050205050A020403" charset="0"/>
                <a:cs typeface="Arial" panose="020B0604020202020204" pitchFamily="34" charset="0"/>
              </a:rPr>
              <a:t>If you wish to ask a question in person please use the ‘raise hand’ function.</a:t>
            </a:r>
            <a:r>
              <a:rPr lang="en-GB" sz="3600" i="1" dirty="0">
                <a:solidFill>
                  <a:srgbClr val="3366FF"/>
                </a:solidFill>
                <a:latin typeface="Adobe Caslon Pro" panose="0205050205050A020403" charset="0"/>
                <a:cs typeface="Arial" panose="020B0604020202020204" pitchFamily="34" charset="0"/>
              </a:rPr>
              <a:t> (This is on the right of the tool bar in the centre of your screen). </a:t>
            </a:r>
            <a:r>
              <a:rPr lang="en-GB" sz="3600" dirty="0">
                <a:latin typeface="Adobe Caslon Pro" panose="0205050205050A020403" charset="0"/>
                <a:cs typeface="Arial" panose="020B0604020202020204" pitchFamily="34" charset="0"/>
              </a:rPr>
              <a:t>The Chair will then call on you to unmute, switch on your camera and ask your question in person.</a:t>
            </a:r>
          </a:p>
          <a:p>
            <a:pPr marL="571500" indent="-571500">
              <a:buFont typeface="Arial" panose="020B0604020202020204" pitchFamily="34" charset="0"/>
              <a:buChar char="•"/>
            </a:pPr>
            <a:r>
              <a:rPr lang="en-GB" sz="3600" b="1" dirty="0">
                <a:latin typeface="Adobe Caslon Pro" panose="0205050205050A020403" charset="0"/>
              </a:rPr>
              <a:t>If you wish to ask a question without using your microphone please use the ‘chat’ function.</a:t>
            </a:r>
            <a:r>
              <a:rPr lang="en-GB" sz="3600" i="1" dirty="0">
                <a:solidFill>
                  <a:srgbClr val="3366FF"/>
                </a:solidFill>
                <a:latin typeface="Adobe Caslon Pro" panose="0205050205050A020403" charset="0"/>
              </a:rPr>
              <a:t> (This is on the far right of the tool bar in the centre of your screen). </a:t>
            </a:r>
            <a:r>
              <a:rPr lang="en-GB" sz="3600" dirty="0">
                <a:latin typeface="Adobe Caslon Pro" panose="0205050205050A020403" charset="0"/>
              </a:rPr>
              <a:t>You can type your question there, please note all participants will be able to see the question.   </a:t>
            </a:r>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351583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5161798" cy="1015663"/>
          </a:xfrm>
          <a:prstGeom prst="rect">
            <a:avLst/>
          </a:prstGeom>
        </p:spPr>
        <p:txBody>
          <a:bodyPr wrap="none">
            <a:spAutoFit/>
          </a:bodyPr>
          <a:lstStyle/>
          <a:p>
            <a:r>
              <a:rPr lang="en-GB" sz="6000" dirty="0">
                <a:solidFill>
                  <a:srgbClr val="7CCCC3"/>
                </a:solidFill>
                <a:latin typeface="Adobe Caslon Pro" panose="0205050205050A020403" pitchFamily="18" charset="77"/>
              </a:rPr>
              <a:t>Future Updates</a:t>
            </a:r>
            <a:r>
              <a:rPr lang="en-GB" sz="6000" dirty="0">
                <a:solidFill>
                  <a:srgbClr val="798588"/>
                </a:solidFill>
                <a:latin typeface="Adobe Caslon Pro" panose="0205050205050A020403" pitchFamily="18" charset="77"/>
              </a:rPr>
              <a:t>.</a:t>
            </a:r>
            <a:endParaRPr lang="en-GB" sz="6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4062651"/>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latin typeface="Adobe Caslon Pro" panose="0205050205050A020403" charset="0"/>
              </a:rPr>
              <a:t>All Presentations given tonight will be available on the website within the next few days.</a:t>
            </a:r>
          </a:p>
          <a:p>
            <a:pPr marL="571500" indent="-571500">
              <a:buFont typeface="Arial" panose="020B0604020202020204" pitchFamily="34" charset="0"/>
              <a:buChar char="•"/>
            </a:pPr>
            <a:r>
              <a:rPr lang="en-GB" sz="3600" dirty="0">
                <a:latin typeface="Adobe Caslon Pro" panose="0205050205050A020403" charset="0"/>
              </a:rPr>
              <a:t>The website will be updated regularly over the next few months – it is advisable to check the website for any updates.</a:t>
            </a:r>
          </a:p>
          <a:p>
            <a:pPr marL="571500" indent="-571500">
              <a:buFont typeface="Arial" panose="020B0604020202020204" pitchFamily="34" charset="0"/>
              <a:buChar char="•"/>
            </a:pPr>
            <a:r>
              <a:rPr lang="en-GB" sz="3600" dirty="0">
                <a:latin typeface="Adobe Caslon Pro" panose="0205050205050A020403" charset="0"/>
              </a:rPr>
              <a:t>Newsletters will be sent out with any significant updates.</a:t>
            </a:r>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202896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2787301" cy="1015663"/>
          </a:xfrm>
          <a:prstGeom prst="rect">
            <a:avLst/>
          </a:prstGeom>
        </p:spPr>
        <p:txBody>
          <a:bodyPr wrap="none">
            <a:spAutoFit/>
          </a:bodyPr>
          <a:lstStyle/>
          <a:p>
            <a:r>
              <a:rPr lang="en-GB" sz="6000" dirty="0">
                <a:solidFill>
                  <a:srgbClr val="7CCCC3"/>
                </a:solidFill>
                <a:latin typeface="Adobe Caslon Pro" panose="0205050205050A020403" pitchFamily="18" charset="77"/>
              </a:rPr>
              <a:t>Agenda</a:t>
            </a:r>
            <a:r>
              <a:rPr lang="en-GB" sz="6000" dirty="0">
                <a:solidFill>
                  <a:srgbClr val="798588"/>
                </a:solidFill>
                <a:latin typeface="Adobe Caslon Pro" panose="0205050205050A020403" pitchFamily="18" charset="77"/>
              </a:rPr>
              <a:t>.</a:t>
            </a:r>
            <a:endParaRPr lang="en-GB" sz="6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4616648"/>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latin typeface="Adobe Caslon Pro" panose="0205050205050A020403" charset="0"/>
              </a:rPr>
              <a:t>Licensing update</a:t>
            </a:r>
          </a:p>
          <a:p>
            <a:pPr marL="571500" indent="-571500">
              <a:buFont typeface="Arial" panose="020B0604020202020204" pitchFamily="34" charset="0"/>
              <a:buChar char="•"/>
            </a:pPr>
            <a:r>
              <a:rPr lang="en-GB" sz="3600" dirty="0">
                <a:latin typeface="Adobe Caslon Pro" panose="0205050205050A020403" charset="0"/>
              </a:rPr>
              <a:t>Presentation from Safer Renting – evictions during the pandemic</a:t>
            </a:r>
          </a:p>
          <a:p>
            <a:pPr marL="571500" indent="-571500">
              <a:buFont typeface="Arial" panose="020B0604020202020204" pitchFamily="34" charset="0"/>
              <a:buChar char="•"/>
            </a:pPr>
            <a:r>
              <a:rPr lang="en-GB" sz="3600" dirty="0">
                <a:latin typeface="Adobe Caslon Pro" panose="0205050205050A020403" charset="0"/>
              </a:rPr>
              <a:t>Trading Standards – Tenant Fees Act and MEES.</a:t>
            </a:r>
          </a:p>
          <a:p>
            <a:pPr marL="571500" indent="-571500">
              <a:buFont typeface="Arial" panose="020B0604020202020204" pitchFamily="34" charset="0"/>
              <a:buChar char="•"/>
            </a:pPr>
            <a:r>
              <a:rPr lang="en-GB" sz="3600" dirty="0">
                <a:latin typeface="Adobe Caslon Pro" panose="0205050205050A020403" charset="0"/>
              </a:rPr>
              <a:t>Presentation from HEET – Green Homes Grant</a:t>
            </a:r>
          </a:p>
          <a:p>
            <a:pPr marL="571500" indent="-571500">
              <a:buFont typeface="Arial" panose="020B0604020202020204" pitchFamily="34" charset="0"/>
              <a:buChar char="•"/>
            </a:pPr>
            <a:endParaRPr lang="en-GB" sz="3600" dirty="0">
              <a:latin typeface="Adobe Caslon Pro" panose="0205050205050A020403" charset="0"/>
            </a:endParaRPr>
          </a:p>
          <a:p>
            <a:r>
              <a:rPr lang="en-GB" sz="3600" dirty="0">
                <a:latin typeface="Adobe Caslon Pro" panose="0205050205050A020403" charset="0"/>
              </a:rPr>
              <a:t>There will be time for a brief Q &amp; A after each presentation.</a:t>
            </a:r>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20215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9536906" cy="1015663"/>
          </a:xfrm>
          <a:prstGeom prst="rect">
            <a:avLst/>
          </a:prstGeom>
        </p:spPr>
        <p:txBody>
          <a:bodyPr wrap="none">
            <a:spAutoFit/>
          </a:bodyPr>
          <a:lstStyle/>
          <a:p>
            <a:r>
              <a:rPr lang="en-GB" sz="6000" dirty="0">
                <a:solidFill>
                  <a:srgbClr val="7CCCC3"/>
                </a:solidFill>
                <a:latin typeface="Adobe Caslon Pro" panose="0205050205050A020403" pitchFamily="18" charset="77"/>
              </a:rPr>
              <a:t>Purpose of Licensing briefing</a:t>
            </a:r>
            <a:r>
              <a:rPr lang="en-GB" sz="6000" dirty="0">
                <a:solidFill>
                  <a:srgbClr val="798588"/>
                </a:solidFill>
                <a:latin typeface="Adobe Caslon Pro" panose="0205050205050A020403" pitchFamily="18" charset="77"/>
              </a:rPr>
              <a:t>.</a:t>
            </a:r>
            <a:endParaRPr lang="en-GB" sz="6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6340197"/>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latin typeface="Adobe Caslon Pro" panose="0205050205050A020403" charset="0"/>
              </a:rPr>
              <a:t>Licensing update.</a:t>
            </a:r>
          </a:p>
          <a:p>
            <a:pPr marL="571500" indent="-571500">
              <a:buFont typeface="Arial" panose="020B0604020202020204" pitchFamily="34" charset="0"/>
              <a:buChar char="•"/>
            </a:pPr>
            <a:r>
              <a:rPr lang="en-GB" sz="3600" dirty="0">
                <a:latin typeface="Adobe Caslon Pro" panose="0205050205050A020403" charset="0"/>
              </a:rPr>
              <a:t>Inspections.</a:t>
            </a:r>
          </a:p>
          <a:p>
            <a:pPr marL="571500" indent="-571500">
              <a:buFont typeface="Arial" panose="020B0604020202020204" pitchFamily="34" charset="0"/>
              <a:buChar char="•"/>
            </a:pPr>
            <a:r>
              <a:rPr lang="en-GB" sz="3600" dirty="0">
                <a:latin typeface="Adobe Caslon Pro" panose="0205050205050A020403" charset="0"/>
              </a:rPr>
              <a:t>Licensing Conditions. </a:t>
            </a:r>
          </a:p>
          <a:p>
            <a:pPr marL="571500" indent="-571500">
              <a:buFont typeface="Arial" panose="020B0604020202020204" pitchFamily="34" charset="0"/>
              <a:buChar char="•"/>
            </a:pPr>
            <a:r>
              <a:rPr lang="en-GB" sz="3600" dirty="0">
                <a:latin typeface="Adobe Caslon Pro" panose="0205050205050A020403" charset="0"/>
              </a:rPr>
              <a:t>Joint Licence Holders.</a:t>
            </a:r>
          </a:p>
          <a:p>
            <a:pPr marL="571500" indent="-571500">
              <a:buFont typeface="Arial" panose="020B0604020202020204" pitchFamily="34" charset="0"/>
              <a:buChar char="•"/>
            </a:pPr>
            <a:r>
              <a:rPr lang="en-GB" sz="3600" dirty="0">
                <a:latin typeface="Adobe Caslon Pro" panose="0205050205050A020403" charset="0"/>
              </a:rPr>
              <a:t>Information for Landlords.</a:t>
            </a:r>
          </a:p>
          <a:p>
            <a:pPr marL="571500" indent="-571500">
              <a:buFont typeface="Arial" panose="020B0604020202020204" pitchFamily="34" charset="0"/>
              <a:buChar char="•"/>
            </a:pPr>
            <a:r>
              <a:rPr lang="en-GB" sz="3600" dirty="0">
                <a:latin typeface="Adobe Caslon Pro" panose="0205050205050A020403" charset="0"/>
              </a:rPr>
              <a:t>Recent court cases.</a:t>
            </a:r>
          </a:p>
          <a:p>
            <a:pPr marL="571500" indent="-571500">
              <a:buFont typeface="Arial" panose="020B0604020202020204" pitchFamily="34" charset="0"/>
              <a:buChar char="•"/>
            </a:pPr>
            <a:endParaRPr lang="en-GB" sz="3600" dirty="0"/>
          </a:p>
          <a:p>
            <a:endParaRPr lang="en-GB" sz="3600" dirty="0"/>
          </a:p>
          <a:p>
            <a:endParaRPr lang="en-GB" sz="4000" dirty="0"/>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250985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12921999" cy="1015663"/>
          </a:xfrm>
          <a:prstGeom prst="rect">
            <a:avLst/>
          </a:prstGeom>
        </p:spPr>
        <p:txBody>
          <a:bodyPr wrap="none">
            <a:spAutoFit/>
          </a:bodyPr>
          <a:lstStyle/>
          <a:p>
            <a:r>
              <a:rPr lang="en-GB" sz="6000" dirty="0">
                <a:solidFill>
                  <a:srgbClr val="7CCCC3"/>
                </a:solidFill>
                <a:latin typeface="Adobe Caslon Pro" panose="0205050205050A020403" pitchFamily="18" charset="77"/>
              </a:rPr>
              <a:t>Licensing Update-applications received</a:t>
            </a:r>
            <a:r>
              <a:rPr lang="en-GB" sz="6000" dirty="0">
                <a:solidFill>
                  <a:srgbClr val="798588"/>
                </a:solidFill>
                <a:latin typeface="Adobe Caslon Pro" panose="0205050205050A020403" pitchFamily="18" charset="77"/>
              </a:rPr>
              <a:t>.</a:t>
            </a:r>
            <a:endParaRPr lang="en-GB" sz="6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6894195"/>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latin typeface="Adobe Caslon Pro" panose="0205050205050A020403" charset="0"/>
              </a:rPr>
              <a:t>Additional HMO applications received – 788</a:t>
            </a:r>
          </a:p>
          <a:p>
            <a:pPr marL="571500" indent="-571500">
              <a:buFont typeface="Arial" panose="020B0604020202020204" pitchFamily="34" charset="0"/>
              <a:buChar char="•"/>
            </a:pPr>
            <a:r>
              <a:rPr lang="en-GB" sz="3600" dirty="0">
                <a:latin typeface="Adobe Caslon Pro" panose="0205050205050A020403" charset="0"/>
              </a:rPr>
              <a:t>Selective Licence applications received – 15292</a:t>
            </a:r>
          </a:p>
          <a:p>
            <a:pPr marL="571500" indent="-571500">
              <a:buFont typeface="Arial" panose="020B0604020202020204" pitchFamily="34" charset="0"/>
              <a:buChar char="•"/>
            </a:pPr>
            <a:endParaRPr lang="en-GB" sz="3600" dirty="0">
              <a:latin typeface="Adobe Caslon Pro" panose="0205050205050A020403" charset="0"/>
            </a:endParaRPr>
          </a:p>
          <a:p>
            <a:pPr marL="571500" indent="-571500">
              <a:buFont typeface="Arial" panose="020B0604020202020204" pitchFamily="34" charset="0"/>
              <a:buChar char="•"/>
            </a:pPr>
            <a:r>
              <a:rPr lang="en-GB" sz="3600" dirty="0">
                <a:latin typeface="Adobe Caslon Pro" panose="0205050205050A020403" charset="0"/>
              </a:rPr>
              <a:t>Draft Licences issued (all types) – 5215</a:t>
            </a:r>
          </a:p>
          <a:p>
            <a:pPr marL="571500" indent="-571500">
              <a:buFont typeface="Arial" panose="020B0604020202020204" pitchFamily="34" charset="0"/>
              <a:buChar char="•"/>
            </a:pPr>
            <a:r>
              <a:rPr lang="en-GB" sz="3600" dirty="0">
                <a:latin typeface="Adobe Caslon Pro" panose="0205050205050A020403" charset="0"/>
              </a:rPr>
              <a:t>Final Licences issued (all types) – 4013</a:t>
            </a:r>
          </a:p>
          <a:p>
            <a:pPr marL="571500" indent="-571500">
              <a:buFont typeface="Arial" panose="020B0604020202020204" pitchFamily="34" charset="0"/>
              <a:buChar char="•"/>
            </a:pPr>
            <a:endParaRPr lang="en-GB" sz="3600" dirty="0">
              <a:latin typeface="Adobe Caslon Pro" panose="0205050205050A020403" charset="0"/>
            </a:endParaRPr>
          </a:p>
          <a:p>
            <a:pPr marL="571500" indent="-571500">
              <a:buFont typeface="Arial" panose="020B0604020202020204" pitchFamily="34" charset="0"/>
              <a:buChar char="•"/>
            </a:pPr>
            <a:r>
              <a:rPr lang="en-GB" sz="3600" dirty="0">
                <a:latin typeface="Adobe Caslon Pro" panose="0205050205050A020403" charset="0"/>
              </a:rPr>
              <a:t>All HMO’s are inspected before any licence is issued.</a:t>
            </a:r>
          </a:p>
          <a:p>
            <a:pPr marL="571500" indent="-571500">
              <a:buFont typeface="Arial" panose="020B0604020202020204" pitchFamily="34" charset="0"/>
              <a:buChar char="•"/>
            </a:pPr>
            <a:endParaRPr lang="en-GB" sz="3600" dirty="0"/>
          </a:p>
          <a:p>
            <a:endParaRPr lang="en-GB" sz="3600" dirty="0"/>
          </a:p>
          <a:p>
            <a:endParaRPr lang="en-GB" sz="4000" dirty="0"/>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261322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3899786" cy="1015663"/>
          </a:xfrm>
          <a:prstGeom prst="rect">
            <a:avLst/>
          </a:prstGeom>
        </p:spPr>
        <p:txBody>
          <a:bodyPr wrap="none">
            <a:spAutoFit/>
          </a:bodyPr>
          <a:lstStyle/>
          <a:p>
            <a:r>
              <a:rPr lang="en-GB" sz="6000" dirty="0">
                <a:solidFill>
                  <a:srgbClr val="7CCCC3"/>
                </a:solidFill>
                <a:latin typeface="Adobe Caslon Pro" panose="0205050205050A020403" pitchFamily="18" charset="77"/>
              </a:rPr>
              <a:t>Inspections</a:t>
            </a:r>
            <a:r>
              <a:rPr lang="en-GB" sz="6000" dirty="0">
                <a:solidFill>
                  <a:srgbClr val="798588"/>
                </a:solidFill>
                <a:latin typeface="Adobe Caslon Pro" panose="0205050205050A020403" pitchFamily="18" charset="77"/>
              </a:rPr>
              <a:t>.</a:t>
            </a:r>
            <a:endParaRPr lang="en-GB" sz="6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9664184"/>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latin typeface="Adobe Caslon Pro" panose="0205050205050A020403" charset="0"/>
              </a:rPr>
              <a:t>Due to the lockdown inspections have been suspended.  We continue to visit in emergencies.</a:t>
            </a:r>
          </a:p>
          <a:p>
            <a:pPr marL="571500" indent="-571500">
              <a:buFont typeface="Arial" panose="020B0604020202020204" pitchFamily="34" charset="0"/>
              <a:buChar char="•"/>
            </a:pPr>
            <a:r>
              <a:rPr lang="en-GB" sz="3600" dirty="0">
                <a:latin typeface="Adobe Caslon Pro" panose="0205050205050A020403" charset="0"/>
              </a:rPr>
              <a:t>This has led to a delay in processing HMO applications which need to be inspected before the licence has been issued.</a:t>
            </a:r>
          </a:p>
          <a:p>
            <a:pPr marL="571500" indent="-571500">
              <a:buFont typeface="Arial" panose="020B0604020202020204" pitchFamily="34" charset="0"/>
              <a:buChar char="•"/>
            </a:pPr>
            <a:r>
              <a:rPr lang="en-GB" sz="3600" dirty="0">
                <a:latin typeface="Adobe Caslon Pro" panose="0205050205050A020403" charset="0"/>
              </a:rPr>
              <a:t>A decision on when standard inspections can start again will be made when the roadmap out of the lockdown is announced in the 22</a:t>
            </a:r>
            <a:r>
              <a:rPr lang="en-GB" sz="3600" baseline="30000" dirty="0">
                <a:latin typeface="Adobe Caslon Pro" panose="0205050205050A020403" charset="0"/>
              </a:rPr>
              <a:t>nd</a:t>
            </a:r>
            <a:r>
              <a:rPr lang="en-GB" sz="3600" dirty="0">
                <a:latin typeface="Adobe Caslon Pro" panose="0205050205050A020403" charset="0"/>
              </a:rPr>
              <a:t> February.</a:t>
            </a:r>
          </a:p>
          <a:p>
            <a:pPr marL="571500" indent="-571500">
              <a:buFont typeface="Arial" panose="020B0604020202020204" pitchFamily="34" charset="0"/>
              <a:buChar char="•"/>
            </a:pPr>
            <a:r>
              <a:rPr lang="en-GB" sz="3600" dirty="0">
                <a:latin typeface="Adobe Caslon Pro" panose="0205050205050A020403" charset="0"/>
              </a:rPr>
              <a:t>We have still continued to support tenants/landlords by completing virtual inspections where  possible and viewing photographs, some visits still going ahead.</a:t>
            </a:r>
          </a:p>
          <a:p>
            <a:pPr marL="571500" indent="-571500">
              <a:buFont typeface="Arial" panose="020B0604020202020204" pitchFamily="34" charset="0"/>
              <a:buChar char="•"/>
            </a:pPr>
            <a:r>
              <a:rPr lang="en-GB" sz="3600" dirty="0">
                <a:latin typeface="Adobe Caslon Pro" panose="0205050205050A020403" charset="0"/>
              </a:rPr>
              <a:t>Officers wear PPE during the visit and will ask standard set of questions at the door with regards to symptoms or is self isolating/shielding.</a:t>
            </a:r>
          </a:p>
          <a:p>
            <a:pPr marL="571500" indent="-571500">
              <a:buFont typeface="Arial" panose="020B0604020202020204" pitchFamily="34" charset="0"/>
              <a:buChar char="•"/>
            </a:pPr>
            <a:r>
              <a:rPr lang="en-GB" sz="3600" dirty="0">
                <a:latin typeface="Adobe Caslon Pro" panose="0205050205050A020403" charset="0"/>
              </a:rPr>
              <a:t>Over 1000 inspections since April 2020 despite the three lockdowns.</a:t>
            </a:r>
          </a:p>
          <a:p>
            <a:endParaRPr lang="en-GB" sz="3600" dirty="0"/>
          </a:p>
          <a:p>
            <a:endParaRPr lang="en-GB" sz="3600" dirty="0"/>
          </a:p>
          <a:p>
            <a:endParaRPr lang="en-GB" sz="4000" dirty="0"/>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158583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6465553" cy="1015663"/>
          </a:xfrm>
          <a:prstGeom prst="rect">
            <a:avLst/>
          </a:prstGeom>
        </p:spPr>
        <p:txBody>
          <a:bodyPr wrap="none">
            <a:spAutoFit/>
          </a:bodyPr>
          <a:lstStyle/>
          <a:p>
            <a:r>
              <a:rPr lang="en-GB" sz="6000" dirty="0">
                <a:solidFill>
                  <a:srgbClr val="7CCCC3"/>
                </a:solidFill>
                <a:latin typeface="Adobe Caslon Pro" panose="0205050205050A020403" pitchFamily="18" charset="77"/>
              </a:rPr>
              <a:t>Licence Conditions</a:t>
            </a:r>
            <a:r>
              <a:rPr lang="en-GB" sz="6000" dirty="0">
                <a:solidFill>
                  <a:srgbClr val="798588"/>
                </a:solidFill>
                <a:latin typeface="Adobe Caslon Pro" panose="0205050205050A020403" pitchFamily="18" charset="77"/>
              </a:rPr>
              <a:t>.</a:t>
            </a:r>
            <a:endParaRPr lang="en-GB" sz="6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7448193"/>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3600" dirty="0">
                <a:latin typeface="Adobe Caslon Pro" panose="0205050205050A020403" charset="0"/>
              </a:rPr>
              <a:t>There are a number of conditions that any licence holder is bound by.</a:t>
            </a:r>
          </a:p>
          <a:p>
            <a:pPr marL="571500" indent="-571500">
              <a:buFont typeface="Arial" panose="020B0604020202020204" pitchFamily="34" charset="0"/>
              <a:buChar char="•"/>
            </a:pPr>
            <a:r>
              <a:rPr lang="en-GB" sz="3600" dirty="0">
                <a:latin typeface="Adobe Caslon Pro" panose="0205050205050A020403" charset="0"/>
              </a:rPr>
              <a:t>The conditions are different depending on the licence type.</a:t>
            </a:r>
          </a:p>
          <a:p>
            <a:pPr marL="571500" indent="-571500">
              <a:buFont typeface="Arial" panose="020B0604020202020204" pitchFamily="34" charset="0"/>
              <a:buChar char="•"/>
            </a:pPr>
            <a:r>
              <a:rPr lang="en-GB" sz="3600" dirty="0">
                <a:latin typeface="Adobe Caslon Pro" panose="0205050205050A020403" charset="0"/>
              </a:rPr>
              <a:t>Licence holders should read the conditions attached to the licence.</a:t>
            </a:r>
          </a:p>
          <a:p>
            <a:pPr marL="571500" indent="-571500">
              <a:buFont typeface="Arial" panose="020B0604020202020204" pitchFamily="34" charset="0"/>
              <a:buChar char="•"/>
            </a:pPr>
            <a:r>
              <a:rPr lang="en-GB" sz="3600" dirty="0">
                <a:latin typeface="Adobe Caslon Pro" panose="0205050205050A020403" charset="0"/>
              </a:rPr>
              <a:t>They can be viewed on the website </a:t>
            </a:r>
            <a:r>
              <a:rPr lang="en-GB" sz="3600" dirty="0">
                <a:latin typeface="Adobe Caslon Pro" panose="0205050205050A020403" charset="0"/>
                <a:hlinkClick r:id="rId3"/>
              </a:rPr>
              <a:t>https://www.walthamforest.gov.uk/content/property-licensing</a:t>
            </a:r>
            <a:endParaRPr lang="en-GB" sz="3600" dirty="0">
              <a:latin typeface="Adobe Caslon Pro" panose="0205050205050A020403" charset="0"/>
            </a:endParaRPr>
          </a:p>
          <a:p>
            <a:pPr marL="571500" indent="-571500">
              <a:buFont typeface="Arial" panose="020B0604020202020204" pitchFamily="34" charset="0"/>
              <a:buChar char="•"/>
            </a:pPr>
            <a:r>
              <a:rPr lang="en-GB" sz="3600" dirty="0">
                <a:latin typeface="Adobe Caslon Pro" panose="0205050205050A020403" charset="0"/>
              </a:rPr>
              <a:t>I would like to draw your attention to the condition regarding management and conditions.-</a:t>
            </a:r>
          </a:p>
          <a:p>
            <a:pPr marL="571500" indent="-571500">
              <a:buFont typeface="Arial" panose="020B0604020202020204" pitchFamily="34" charset="0"/>
              <a:buChar char="•"/>
            </a:pPr>
            <a:endParaRPr lang="en-GB" sz="3600" dirty="0">
              <a:latin typeface="Adobe Caslon Pro" panose="0205050205050A020403" charset="0"/>
            </a:endParaRPr>
          </a:p>
          <a:p>
            <a:endParaRPr lang="en-GB" sz="3600" dirty="0"/>
          </a:p>
          <a:p>
            <a:endParaRPr lang="en-GB" sz="3600" dirty="0"/>
          </a:p>
          <a:p>
            <a:endParaRPr lang="en-GB" sz="4000" dirty="0"/>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135430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31DFC7D-EB2A-2A47-92AF-712A891608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0036"/>
            <a:ext cx="18288000" cy="10287000"/>
          </a:xfrm>
          <a:prstGeom prst="rect">
            <a:avLst/>
          </a:prstGeom>
        </p:spPr>
      </p:pic>
      <p:sp>
        <p:nvSpPr>
          <p:cNvPr id="7" name="Rectangle 6">
            <a:extLst>
              <a:ext uri="{FF2B5EF4-FFF2-40B4-BE49-F238E27FC236}">
                <a16:creationId xmlns:a16="http://schemas.microsoft.com/office/drawing/2014/main" id="{674D3457-977F-48BE-8738-CF8F4F8EC1CA}"/>
              </a:ext>
            </a:extLst>
          </p:cNvPr>
          <p:cNvSpPr/>
          <p:nvPr/>
        </p:nvSpPr>
        <p:spPr>
          <a:xfrm>
            <a:off x="524435" y="351664"/>
            <a:ext cx="6465553" cy="1015663"/>
          </a:xfrm>
          <a:prstGeom prst="rect">
            <a:avLst/>
          </a:prstGeom>
        </p:spPr>
        <p:txBody>
          <a:bodyPr wrap="none">
            <a:spAutoFit/>
          </a:bodyPr>
          <a:lstStyle/>
          <a:p>
            <a:r>
              <a:rPr lang="en-GB" sz="6000" dirty="0">
                <a:solidFill>
                  <a:srgbClr val="7CCCC3"/>
                </a:solidFill>
                <a:latin typeface="Adobe Caslon Pro" panose="0205050205050A020403" pitchFamily="18" charset="77"/>
              </a:rPr>
              <a:t>Licence Conditions</a:t>
            </a:r>
            <a:r>
              <a:rPr lang="en-GB" sz="6000" dirty="0">
                <a:solidFill>
                  <a:srgbClr val="798588"/>
                </a:solidFill>
                <a:latin typeface="Adobe Caslon Pro" panose="0205050205050A020403" pitchFamily="18" charset="77"/>
              </a:rPr>
              <a:t>.</a:t>
            </a:r>
            <a:endParaRPr lang="en-GB" sz="6000" dirty="0">
              <a:solidFill>
                <a:srgbClr val="7CCCC3"/>
              </a:solidFill>
              <a:latin typeface="Adobe Caslon Pro" panose="0205050205050A020403" pitchFamily="18" charset="77"/>
            </a:endParaRPr>
          </a:p>
        </p:txBody>
      </p:sp>
      <p:sp>
        <p:nvSpPr>
          <p:cNvPr id="8" name="Rectangle 7">
            <a:extLst>
              <a:ext uri="{FF2B5EF4-FFF2-40B4-BE49-F238E27FC236}">
                <a16:creationId xmlns:a16="http://schemas.microsoft.com/office/drawing/2014/main" id="{C0F58854-87DB-4AB1-9A9E-8BA556904E78}"/>
              </a:ext>
            </a:extLst>
          </p:cNvPr>
          <p:cNvSpPr/>
          <p:nvPr/>
        </p:nvSpPr>
        <p:spPr>
          <a:xfrm>
            <a:off x="524436" y="1850290"/>
            <a:ext cx="15181730" cy="10956846"/>
          </a:xfrm>
          <a:prstGeom prst="rect">
            <a:avLst/>
          </a:prstGeom>
        </p:spPr>
        <p:txBody>
          <a:bodyPr wrap="square" lIns="0" tIns="0" rIns="0" bIns="0" rtlCol="0" anchor="t">
            <a:spAutoFit/>
          </a:bodyPr>
          <a:lstStyle/>
          <a:p>
            <a:pPr marL="457200" indent="-457200">
              <a:buFont typeface="Arial" panose="020B0604020202020204" pitchFamily="34" charset="0"/>
              <a:buChar char="•"/>
            </a:pPr>
            <a:endParaRPr lang="en-GB" sz="2400" b="1" spc="61" dirty="0">
              <a:solidFill>
                <a:srgbClr val="798588"/>
              </a:solidFill>
              <a:latin typeface="Arial" panose="020B0604020202020204" pitchFamily="34" charset="0"/>
              <a:cs typeface="Arial" panose="020B0604020202020204" pitchFamily="34" charset="0"/>
            </a:endParaRPr>
          </a:p>
          <a:p>
            <a:r>
              <a:rPr lang="en-GB" sz="2000" b="1" dirty="0">
                <a:latin typeface="Adobe Caslon Pro" panose="0205050205050A020403" charset="0"/>
              </a:rPr>
              <a:t>Managers’ responsibility for compliance with licence conditions</a:t>
            </a:r>
          </a:p>
          <a:p>
            <a:r>
              <a:rPr lang="en-GB" sz="2000" b="1" dirty="0">
                <a:latin typeface="Adobe Caslon Pro" panose="0205050205050A020403" charset="0"/>
              </a:rPr>
              <a:t> </a:t>
            </a:r>
            <a:endParaRPr lang="en-GB" sz="2000" dirty="0">
              <a:latin typeface="Adobe Caslon Pro" panose="0205050205050A020403" charset="0"/>
            </a:endParaRPr>
          </a:p>
          <a:p>
            <a:pPr lvl="0"/>
            <a:r>
              <a:rPr lang="en-GB" sz="2000" dirty="0">
                <a:latin typeface="Adobe Caslon Pro" panose="0205050205050A020403" charset="0"/>
              </a:rPr>
              <a:t>If the Licence Holder appoints a person to manage the house during the period of the licence, he or she must:</a:t>
            </a:r>
          </a:p>
          <a:p>
            <a:r>
              <a:rPr lang="en-GB" sz="2000" dirty="0">
                <a:latin typeface="Adobe Caslon Pro" panose="0205050205050A020403" charset="0"/>
              </a:rPr>
              <a:t> </a:t>
            </a:r>
          </a:p>
          <a:p>
            <a:pPr lvl="2"/>
            <a:r>
              <a:rPr lang="en-GB" sz="2000" dirty="0">
                <a:latin typeface="Adobe Caslon Pro" panose="0205050205050A020403" charset="0"/>
              </a:rPr>
              <a:t>before or upon the manager’s appointment, obtain from the manager a written declaration identifying the licence conditions, above and below, if any, by which he or she agrees to be bound; </a:t>
            </a:r>
          </a:p>
          <a:p>
            <a:r>
              <a:rPr lang="en-GB" sz="2000" dirty="0">
                <a:latin typeface="Adobe Caslon Pro" panose="0205050205050A020403" charset="0"/>
              </a:rPr>
              <a:t> </a:t>
            </a:r>
          </a:p>
          <a:p>
            <a:pPr lvl="2"/>
            <a:r>
              <a:rPr lang="en-GB" sz="2000" dirty="0">
                <a:latin typeface="Adobe Caslon Pro" panose="0205050205050A020403" charset="0"/>
              </a:rPr>
              <a:t>Ensure that the declaration includes: </a:t>
            </a:r>
          </a:p>
          <a:p>
            <a:r>
              <a:rPr lang="en-GB" sz="2000" dirty="0">
                <a:latin typeface="Adobe Caslon Pro" panose="0205050205050A020403" charset="0"/>
              </a:rPr>
              <a:t> </a:t>
            </a:r>
          </a:p>
          <a:p>
            <a:pPr lvl="0"/>
            <a:r>
              <a:rPr lang="en-GB" sz="2000" dirty="0">
                <a:latin typeface="Adobe Caslon Pro" panose="0205050205050A020403" charset="0"/>
              </a:rPr>
              <a:t>A recital that the manager has read and understood the licence conditions;</a:t>
            </a:r>
          </a:p>
          <a:p>
            <a:pPr lvl="0"/>
            <a:r>
              <a:rPr lang="en-GB" sz="2000" dirty="0">
                <a:latin typeface="Adobe Caslon Pro" panose="0205050205050A020403" charset="0"/>
              </a:rPr>
              <a:t>A notice informing the manager that a failure to comply with the conditions may result in criminal and/or civil liability, including an unlimited fine or a financial penalty of up to £30,000 for each breach;</a:t>
            </a:r>
          </a:p>
          <a:p>
            <a:pPr lvl="0"/>
            <a:r>
              <a:rPr lang="en-GB" sz="2000" dirty="0">
                <a:latin typeface="Adobe Caslon Pro" panose="0205050205050A020403" charset="0"/>
              </a:rPr>
              <a:t>A notice that, if the manager requires advice about the conditions or any failure to comply with them, he or she should consult a Citizens Advice Bureau or a housing solicitor, before signing the declaration;</a:t>
            </a:r>
          </a:p>
          <a:p>
            <a:pPr lvl="0"/>
            <a:r>
              <a:rPr lang="en-GB" sz="2000" dirty="0">
                <a:latin typeface="Adobe Caslon Pro" panose="0205050205050A020403" charset="0"/>
              </a:rPr>
              <a:t>A recital that the manager understands the consequences of failing to comply with the licence conditions;</a:t>
            </a:r>
          </a:p>
          <a:p>
            <a:pPr lvl="0"/>
            <a:r>
              <a:rPr lang="en-GB" sz="2000" dirty="0">
                <a:latin typeface="Adobe Caslon Pro" panose="0205050205050A020403" charset="0"/>
              </a:rPr>
              <a:t>A recital that either (a) the manager agrees to be bound by all of the licence conditions, above and below, (b) the manager agrees to be bound by such of the conditions as the declaration specifies or (c) a recital that the manager does not agree to be bound by any of the licence conditions, above or below; and </a:t>
            </a:r>
          </a:p>
          <a:p>
            <a:pPr lvl="0"/>
            <a:r>
              <a:rPr lang="en-GB" sz="2000" dirty="0">
                <a:latin typeface="Adobe Caslon Pro" panose="0205050205050A020403" charset="0"/>
              </a:rPr>
              <a:t>In the case of (b) or (c) above, a statement that the person to whom the licence was granted alone is bound by the licence conditions;</a:t>
            </a:r>
          </a:p>
          <a:p>
            <a:r>
              <a:rPr lang="en-GB" sz="2000" dirty="0">
                <a:latin typeface="Adobe Caslon Pro" panose="0205050205050A020403" charset="0"/>
              </a:rPr>
              <a:t> </a:t>
            </a:r>
          </a:p>
          <a:p>
            <a:pPr lvl="2"/>
            <a:r>
              <a:rPr lang="en-GB" sz="2000" dirty="0">
                <a:latin typeface="Adobe Caslon Pro" panose="0205050205050A020403" charset="0"/>
              </a:rPr>
              <a:t>Ensure that the aforementioned declaration is signed and dated by the appointed manager; and</a:t>
            </a:r>
          </a:p>
          <a:p>
            <a:r>
              <a:rPr lang="en-GB" sz="2000" dirty="0">
                <a:latin typeface="Adobe Caslon Pro" panose="0205050205050A020403" charset="0"/>
              </a:rPr>
              <a:t> </a:t>
            </a:r>
          </a:p>
          <a:p>
            <a:pPr lvl="2"/>
            <a:r>
              <a:rPr lang="en-GB" sz="2000" dirty="0">
                <a:latin typeface="Adobe Caslon Pro" panose="0205050205050A020403" charset="0"/>
              </a:rPr>
              <a:t>Within 21 days of the manager’s appointment, ensure that the Authority is provided with a copy of the above declaration.</a:t>
            </a:r>
          </a:p>
          <a:p>
            <a:r>
              <a:rPr lang="en-GB" sz="2000" dirty="0">
                <a:latin typeface="Adobe Caslon Pro" panose="0205050205050A020403" charset="0"/>
              </a:rPr>
              <a:t> </a:t>
            </a:r>
          </a:p>
          <a:p>
            <a:endParaRPr lang="en-GB" sz="3600" dirty="0"/>
          </a:p>
          <a:p>
            <a:endParaRPr lang="en-GB" sz="3600" dirty="0"/>
          </a:p>
          <a:p>
            <a:endParaRPr lang="en-GB" sz="3600" dirty="0"/>
          </a:p>
          <a:p>
            <a:endParaRPr lang="en-GB" sz="4000" dirty="0"/>
          </a:p>
          <a:p>
            <a:endParaRPr lang="en-GB" sz="3600" dirty="0">
              <a:solidFill>
                <a:srgbClr val="798588"/>
              </a:solidFill>
              <a:latin typeface="Adobe Caslon Pro" panose="0205050205050A020403" pitchFamily="18" charset="77"/>
            </a:endParaRPr>
          </a:p>
          <a:p>
            <a:pPr marL="342900" indent="-342900">
              <a:buFont typeface="Arial" panose="020B0604020202020204" pitchFamily="34" charset="0"/>
              <a:buChar char="•"/>
            </a:pPr>
            <a:endParaRPr lang="en-GB" sz="2400" dirty="0">
              <a:solidFill>
                <a:srgbClr val="798588"/>
              </a:solidFill>
              <a:latin typeface="Adobe Caslon Pro" panose="0205050205050A020403" pitchFamily="18" charset="77"/>
            </a:endParaRPr>
          </a:p>
        </p:txBody>
      </p:sp>
      <p:pic>
        <p:nvPicPr>
          <p:cNvPr id="10" name="Picture 9" descr="A close up of a logo&#10;&#10;Description automatically generated">
            <a:extLst>
              <a:ext uri="{FF2B5EF4-FFF2-40B4-BE49-F238E27FC236}">
                <a16:creationId xmlns:a16="http://schemas.microsoft.com/office/drawing/2014/main" id="{06F2DF9B-E041-8247-9A86-ECFB0F4323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5412" y="9108371"/>
            <a:ext cx="1308153" cy="740761"/>
          </a:xfrm>
          <a:prstGeom prst="rect">
            <a:avLst/>
          </a:prstGeom>
        </p:spPr>
      </p:pic>
      <p:cxnSp>
        <p:nvCxnSpPr>
          <p:cNvPr id="12" name="Straight Connector 11">
            <a:extLst>
              <a:ext uri="{FF2B5EF4-FFF2-40B4-BE49-F238E27FC236}">
                <a16:creationId xmlns:a16="http://schemas.microsoft.com/office/drawing/2014/main" id="{5DB2F2E5-62C1-4143-997E-5115E81D3322}"/>
              </a:ext>
            </a:extLst>
          </p:cNvPr>
          <p:cNvCxnSpPr>
            <a:cxnSpLocks/>
          </p:cNvCxnSpPr>
          <p:nvPr/>
        </p:nvCxnSpPr>
        <p:spPr>
          <a:xfrm>
            <a:off x="524435" y="1343613"/>
            <a:ext cx="11685494" cy="0"/>
          </a:xfrm>
          <a:prstGeom prst="line">
            <a:avLst/>
          </a:prstGeom>
          <a:ln w="38100">
            <a:solidFill>
              <a:srgbClr val="7CCCC3"/>
            </a:solidFill>
          </a:ln>
        </p:spPr>
        <p:style>
          <a:lnRef idx="1">
            <a:schemeClr val="dk1"/>
          </a:lnRef>
          <a:fillRef idx="0">
            <a:schemeClr val="dk1"/>
          </a:fillRef>
          <a:effectRef idx="0">
            <a:schemeClr val="dk1"/>
          </a:effectRef>
          <a:fontRef idx="minor">
            <a:schemeClr val="tx1"/>
          </a:fontRef>
        </p:style>
      </p:cxnSp>
      <p:sp>
        <p:nvSpPr>
          <p:cNvPr id="11" name="TextBox 6">
            <a:extLst>
              <a:ext uri="{FF2B5EF4-FFF2-40B4-BE49-F238E27FC236}">
                <a16:creationId xmlns:a16="http://schemas.microsoft.com/office/drawing/2014/main" id="{21B9A34A-0FC2-9944-93C0-B32028CD7787}"/>
              </a:ext>
            </a:extLst>
          </p:cNvPr>
          <p:cNvSpPr txBox="1"/>
          <p:nvPr/>
        </p:nvSpPr>
        <p:spPr>
          <a:xfrm>
            <a:off x="524434" y="9442893"/>
            <a:ext cx="9895473" cy="492443"/>
          </a:xfrm>
          <a:prstGeom prst="rect">
            <a:avLst/>
          </a:prstGeom>
        </p:spPr>
        <p:txBody>
          <a:bodyPr wrap="square" lIns="0" tIns="0" rIns="0" bIns="0" rtlCol="0" anchor="t">
            <a:spAutoFit/>
          </a:bodyPr>
          <a:lstStyle/>
          <a:p>
            <a:r>
              <a:rPr lang="en-US" sz="3200" dirty="0">
                <a:solidFill>
                  <a:srgbClr val="7CCCC3"/>
                </a:solidFill>
                <a:latin typeface="Adobe Caslon Pro" panose="0205050205050A020403" pitchFamily="18" charset="77"/>
              </a:rPr>
              <a:t>Public Service | </a:t>
            </a:r>
            <a:r>
              <a:rPr lang="en-US" sz="2800" dirty="0">
                <a:solidFill>
                  <a:srgbClr val="7CCCC3"/>
                </a:solidFill>
                <a:latin typeface="Adobe Caslon Pro" panose="0205050205050A020403" pitchFamily="18" charset="77"/>
              </a:rPr>
              <a:t>Standing together in Waltham Forest</a:t>
            </a:r>
          </a:p>
        </p:txBody>
      </p:sp>
    </p:spTree>
    <p:extLst>
      <p:ext uri="{BB962C8B-B14F-4D97-AF65-F5344CB8AC3E}">
        <p14:creationId xmlns:p14="http://schemas.microsoft.com/office/powerpoint/2010/main" val="30347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555178EAC23141B65645EB425FDA11" ma:contentTypeVersion="13" ma:contentTypeDescription="Create a new document." ma:contentTypeScope="" ma:versionID="fcbea2d6806c7bb402b196589a46b91a">
  <xsd:schema xmlns:xsd="http://www.w3.org/2001/XMLSchema" xmlns:xs="http://www.w3.org/2001/XMLSchema" xmlns:p="http://schemas.microsoft.com/office/2006/metadata/properties" xmlns:ns3="c94f3e1a-997f-4a2f-8479-c63591484294" xmlns:ns4="96e2f236-13df-4c7c-8d1e-1b82f6a8be48" targetNamespace="http://schemas.microsoft.com/office/2006/metadata/properties" ma:root="true" ma:fieldsID="fa6ced1fa3ce58e479176c19f3241351" ns3:_="" ns4:_="">
    <xsd:import namespace="c94f3e1a-997f-4a2f-8479-c63591484294"/>
    <xsd:import namespace="96e2f236-13df-4c7c-8d1e-1b82f6a8be4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f3e1a-997f-4a2f-8479-c635914842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e2f236-13df-4c7c-8d1e-1b82f6a8be4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622A99-3407-473A-8F6B-2121E42C4558}">
  <ds:schemaRefs>
    <ds:schemaRef ds:uri="http://schemas.microsoft.com/sharepoint/v3/contenttype/forms"/>
  </ds:schemaRefs>
</ds:datastoreItem>
</file>

<file path=customXml/itemProps2.xml><?xml version="1.0" encoding="utf-8"?>
<ds:datastoreItem xmlns:ds="http://schemas.openxmlformats.org/officeDocument/2006/customXml" ds:itemID="{8A706981-0A2B-4D13-A242-687BE9758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4f3e1a-997f-4a2f-8479-c63591484294"/>
    <ds:schemaRef ds:uri="96e2f236-13df-4c7c-8d1e-1b82f6a8be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34D01E-A9FC-45C6-BF04-6A1C1D4E57DD}">
  <ds:schemaRefs>
    <ds:schemaRef ds:uri="http://www.w3.org/XML/1998/namespace"/>
    <ds:schemaRef ds:uri="http://schemas.microsoft.com/office/2006/documentManagement/types"/>
    <ds:schemaRef ds:uri="96e2f236-13df-4c7c-8d1e-1b82f6a8be48"/>
    <ds:schemaRef ds:uri="http://schemas.openxmlformats.org/package/2006/metadata/core-properties"/>
    <ds:schemaRef ds:uri="http://schemas.microsoft.com/office/infopath/2007/PartnerControls"/>
    <ds:schemaRef ds:uri="c94f3e1a-997f-4a2f-8479-c63591484294"/>
    <ds:schemaRef ds:uri="http://purl.org/dc/term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2607</TotalTime>
  <Words>1314</Words>
  <Application>Microsoft Office PowerPoint</Application>
  <PresentationFormat>Custom</PresentationFormat>
  <Paragraphs>157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Adobe Caslon Pro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Fellowship Sq Powerpoint</dc:title>
  <dc:creator>Patrick Murphy</dc:creator>
  <cp:lastModifiedBy>Julia Morris</cp:lastModifiedBy>
  <cp:revision>96</cp:revision>
  <cp:lastPrinted>2020-09-02T17:14:48Z</cp:lastPrinted>
  <dcterms:created xsi:type="dcterms:W3CDTF">2006-08-16T00:00:00Z</dcterms:created>
  <dcterms:modified xsi:type="dcterms:W3CDTF">2021-02-18T09:40:16Z</dcterms:modified>
  <dc:identifier>DAEGKNe48t4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0x0101008F555178EAC23141B65645EB425FDA11</vt:lpwstr>
  </property>
</Properties>
</file>