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395" r:id="rId6"/>
    <p:sldId id="396" r:id="rId7"/>
    <p:sldId id="397" r:id="rId8"/>
    <p:sldId id="260" r:id="rId9"/>
    <p:sldId id="399" r:id="rId10"/>
    <p:sldId id="262" r:id="rId11"/>
    <p:sldId id="401" r:id="rId12"/>
  </p:sldIdLst>
  <p:sldSz cx="9144000" cy="5143500" type="screen16x9"/>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2">
          <p15:clr>
            <a:srgbClr val="A4A3A4"/>
          </p15:clr>
        </p15:guide>
        <p15:guide id="2" pos="14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4A6"/>
    <a:srgbClr val="AC003D"/>
    <a:srgbClr val="F8F8F8"/>
    <a:srgbClr val="99CCFF"/>
    <a:srgbClr val="B46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7F53D-6F23-4B2B-8096-83F6D94CC8F2}" v="4" dt="2020-02-11T12:44:47.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60405" autoAdjust="0"/>
  </p:normalViewPr>
  <p:slideViewPr>
    <p:cSldViewPr snapToGrid="0" snapToObjects="1" showGuides="1">
      <p:cViewPr varScale="1">
        <p:scale>
          <a:sx n="113" d="100"/>
          <a:sy n="113" d="100"/>
        </p:scale>
        <p:origin x="571" y="91"/>
      </p:cViewPr>
      <p:guideLst>
        <p:guide orient="horz" pos="1142"/>
        <p:guide pos="1406"/>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US"/>
          </a:p>
        </p:txBody>
      </p:sp>
      <p:sp>
        <p:nvSpPr>
          <p:cNvPr id="3" name="Date Placeholder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38442D6A-A84A-5A44-83A0-0428F82A6516}" type="datetimeFigureOut">
              <a:rPr lang="en-US" smtClean="0"/>
              <a:t>2/11/2020</a:t>
            </a:fld>
            <a:endParaRPr lang="en-US"/>
          </a:p>
        </p:txBody>
      </p:sp>
      <p:sp>
        <p:nvSpPr>
          <p:cNvPr id="4" name="Slide Image Placeholder 3"/>
          <p:cNvSpPr>
            <a:spLocks noGrp="1" noRot="1" noChangeAspect="1"/>
          </p:cNvSpPr>
          <p:nvPr>
            <p:ph type="sldImg" idx="2"/>
          </p:nvPr>
        </p:nvSpPr>
        <p:spPr>
          <a:xfrm>
            <a:off x="657225" y="1795463"/>
            <a:ext cx="8612188" cy="4843462"/>
          </a:xfrm>
          <a:prstGeom prst="rect">
            <a:avLst/>
          </a:prstGeom>
          <a:noFill/>
          <a:ln w="12700">
            <a:solidFill>
              <a:prstClr val="black"/>
            </a:solidFill>
          </a:ln>
        </p:spPr>
        <p:txBody>
          <a:bodyPr vert="horz" lIns="132762" tIns="66381" rIns="132762" bIns="66381" rtlCol="0" anchor="ctr"/>
          <a:lstStyle/>
          <a:p>
            <a:endParaRPr lang="en-US"/>
          </a:p>
        </p:txBody>
      </p:sp>
      <p:sp>
        <p:nvSpPr>
          <p:cNvPr id="5" name="Notes Placeholder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US"/>
          </a:p>
        </p:txBody>
      </p:sp>
      <p:sp>
        <p:nvSpPr>
          <p:cNvPr id="7" name="Slide Number Placeholder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6B49CDC7-E86A-C147-83E1-77D12D1AC86C}" type="slidenum">
              <a:rPr lang="en-US" smtClean="0"/>
              <a:t>‹#›</a:t>
            </a:fld>
            <a:endParaRPr lang="en-US"/>
          </a:p>
        </p:txBody>
      </p:sp>
    </p:spTree>
    <p:extLst>
      <p:ext uri="{BB962C8B-B14F-4D97-AF65-F5344CB8AC3E}">
        <p14:creationId xmlns:p14="http://schemas.microsoft.com/office/powerpoint/2010/main" val="262391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49CDC7-E86A-C147-83E1-77D12D1AC86C}" type="slidenum">
              <a:rPr lang="en-US" smtClean="0"/>
              <a:t>1</a:t>
            </a:fld>
            <a:endParaRPr lang="en-US"/>
          </a:p>
        </p:txBody>
      </p:sp>
    </p:spTree>
    <p:extLst>
      <p:ext uri="{BB962C8B-B14F-4D97-AF65-F5344CB8AC3E}">
        <p14:creationId xmlns:p14="http://schemas.microsoft.com/office/powerpoint/2010/main" val="325564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D5B61-4FE6-414D-B213-7F3A1B473DD4}"/>
              </a:ext>
            </a:extLst>
          </p:cNvPr>
          <p:cNvPicPr>
            <a:picLocks noChangeAspect="1"/>
          </p:cNvPicPr>
          <p:nvPr userDrawn="1"/>
        </p:nvPicPr>
        <p:blipFill>
          <a:blip r:embed="rId2"/>
          <a:stretch>
            <a:fillRect/>
          </a:stretch>
        </p:blipFill>
        <p:spPr>
          <a:xfrm>
            <a:off x="0" y="0"/>
            <a:ext cx="9136480" cy="5143500"/>
          </a:xfrm>
          <a:prstGeom prst="rect">
            <a:avLst/>
          </a:prstGeom>
        </p:spPr>
      </p:pic>
      <p:sp>
        <p:nvSpPr>
          <p:cNvPr id="2" name="Title 1"/>
          <p:cNvSpPr>
            <a:spLocks noGrp="1"/>
          </p:cNvSpPr>
          <p:nvPr>
            <p:ph type="ctrTitle" hasCustomPrompt="1"/>
          </p:nvPr>
        </p:nvSpPr>
        <p:spPr>
          <a:xfrm>
            <a:off x="4565371" y="2068008"/>
            <a:ext cx="3639701" cy="397708"/>
          </a:xfrm>
          <a:prstGeom prst="rect">
            <a:avLst/>
          </a:prstGeom>
        </p:spPr>
        <p:txBody>
          <a:bodyPr lIns="0" tIns="0" rIns="0" bIns="0" anchor="t" anchorCtr="0">
            <a:normAutofit/>
          </a:bodyPr>
          <a:lstStyle>
            <a:lvl1pPr algn="l">
              <a:defRPr sz="2000" b="0" i="0" baseline="0">
                <a:solidFill>
                  <a:schemeClr val="bg1"/>
                </a:solidFill>
                <a:latin typeface="Arial"/>
                <a:cs typeface="Arial"/>
              </a:defRPr>
            </a:lvl1pPr>
          </a:lstStyle>
          <a:p>
            <a:r>
              <a:rPr lang="en-GB" dirty="0"/>
              <a:t>Title of Presentation Here</a:t>
            </a:r>
            <a:endParaRPr lang="en-US" dirty="0"/>
          </a:p>
        </p:txBody>
      </p:sp>
      <p:sp>
        <p:nvSpPr>
          <p:cNvPr id="3" name="Subtitle 2"/>
          <p:cNvSpPr>
            <a:spLocks noGrp="1"/>
          </p:cNvSpPr>
          <p:nvPr>
            <p:ph type="subTitle" idx="1" hasCustomPrompt="1"/>
          </p:nvPr>
        </p:nvSpPr>
        <p:spPr>
          <a:xfrm>
            <a:off x="4565367" y="2465714"/>
            <a:ext cx="2469658" cy="292644"/>
          </a:xfrm>
          <a:prstGeom prst="rect">
            <a:avLst/>
          </a:prstGeom>
        </p:spPr>
        <p:txBody>
          <a:bodyPr lIns="0" tIns="0" rIns="0" bIns="0" anchor="t" anchorCtr="0">
            <a:normAutofit/>
          </a:bodyPr>
          <a:lstStyle>
            <a:lvl1pPr marL="0" indent="0" algn="l">
              <a:buNone/>
              <a:defRPr sz="12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 heading position</a:t>
            </a:r>
            <a:endParaRPr lang="en-US" dirty="0"/>
          </a:p>
        </p:txBody>
      </p:sp>
      <p:pic>
        <p:nvPicPr>
          <p:cNvPr id="5" name="Picture 4">
            <a:extLst>
              <a:ext uri="{FF2B5EF4-FFF2-40B4-BE49-F238E27FC236}">
                <a16:creationId xmlns:a16="http://schemas.microsoft.com/office/drawing/2014/main" id="{C414467C-207C-BB40-95E4-4F1C5989E910}"/>
              </a:ext>
            </a:extLst>
          </p:cNvPr>
          <p:cNvPicPr>
            <a:picLocks noChangeAspect="1"/>
          </p:cNvPicPr>
          <p:nvPr userDrawn="1"/>
        </p:nvPicPr>
        <p:blipFill>
          <a:blip r:embed="rId3"/>
          <a:stretch>
            <a:fillRect/>
          </a:stretch>
        </p:blipFill>
        <p:spPr>
          <a:xfrm>
            <a:off x="360976" y="4166756"/>
            <a:ext cx="1116135" cy="614307"/>
          </a:xfrm>
          <a:prstGeom prst="rect">
            <a:avLst/>
          </a:prstGeom>
        </p:spPr>
      </p:pic>
      <p:pic>
        <p:nvPicPr>
          <p:cNvPr id="7" name="Picture 6">
            <a:extLst>
              <a:ext uri="{FF2B5EF4-FFF2-40B4-BE49-F238E27FC236}">
                <a16:creationId xmlns:a16="http://schemas.microsoft.com/office/drawing/2014/main" id="{5909B206-5E91-2049-9C80-8A4C7875C430}"/>
              </a:ext>
            </a:extLst>
          </p:cNvPr>
          <p:cNvPicPr>
            <a:picLocks noChangeAspect="1"/>
          </p:cNvPicPr>
          <p:nvPr userDrawn="1"/>
        </p:nvPicPr>
        <p:blipFill>
          <a:blip r:embed="rId4"/>
          <a:stretch>
            <a:fillRect/>
          </a:stretch>
        </p:blipFill>
        <p:spPr>
          <a:xfrm>
            <a:off x="7796339" y="356578"/>
            <a:ext cx="970871" cy="565638"/>
          </a:xfrm>
          <a:prstGeom prst="rect">
            <a:avLst/>
          </a:prstGeom>
        </p:spPr>
      </p:pic>
    </p:spTree>
    <p:extLst>
      <p:ext uri="{BB962C8B-B14F-4D97-AF65-F5344CB8AC3E}">
        <p14:creationId xmlns:p14="http://schemas.microsoft.com/office/powerpoint/2010/main" val="387510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ink">
    <p:spTree>
      <p:nvGrpSpPr>
        <p:cNvPr id="1" name=""/>
        <p:cNvGrpSpPr/>
        <p:nvPr/>
      </p:nvGrpSpPr>
      <p:grpSpPr>
        <a:xfrm>
          <a:off x="0" y="0"/>
          <a:ext cx="0" cy="0"/>
          <a:chOff x="0" y="0"/>
          <a:chExt cx="0" cy="0"/>
        </a:xfrm>
      </p:grpSpPr>
      <p:sp>
        <p:nvSpPr>
          <p:cNvPr id="2" name="Title 1"/>
          <p:cNvSpPr>
            <a:spLocks noGrp="1"/>
          </p:cNvSpPr>
          <p:nvPr>
            <p:ph type="title"/>
          </p:nvPr>
        </p:nvSpPr>
        <p:spPr>
          <a:xfrm>
            <a:off x="2232025" y="1052012"/>
            <a:ext cx="6266058" cy="434493"/>
          </a:xfrm>
          <a:prstGeom prst="rect">
            <a:avLst/>
          </a:prstGeom>
        </p:spPr>
        <p:txBody>
          <a:bodyPr lIns="0" tIns="0" rIns="0" bIns="0" anchor="t" anchorCtr="0"/>
          <a:lstStyle>
            <a:lvl1pPr algn="l">
              <a:defRPr sz="2800" b="1" i="0">
                <a:solidFill>
                  <a:schemeClr val="tx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232025" y="1812925"/>
            <a:ext cx="6266058" cy="2662932"/>
          </a:xfrm>
          <a:prstGeom prst="rect">
            <a:avLst/>
          </a:prstGeom>
        </p:spPr>
        <p:txBody>
          <a:bodyPr lIns="0" tIns="0" rIns="0" bIns="0"/>
          <a:lstStyle>
            <a:lvl1pPr algn="l">
              <a:defRPr sz="1800" b="0" i="0">
                <a:latin typeface="Arial"/>
                <a:cs typeface="Arial"/>
              </a:defRPr>
            </a:lvl1pPr>
            <a:lvl2pPr algn="l">
              <a:defRPr sz="1400" b="0" i="0">
                <a:latin typeface="Arial"/>
                <a:cs typeface="Arial"/>
              </a:defRPr>
            </a:lvl2pPr>
            <a:lvl3pPr algn="l">
              <a:tabLst/>
              <a:defRPr sz="1200" b="0" i="0">
                <a:latin typeface="Arial"/>
                <a:cs typeface="Arial"/>
              </a:defRPr>
            </a:lvl3pPr>
            <a:lvl4pPr>
              <a:defRPr b="0" i="0">
                <a:latin typeface="Arial"/>
                <a:cs typeface="Arial"/>
              </a:defRPr>
            </a:lvl4pPr>
            <a:lvl5pPr>
              <a:defRPr b="0" i="0">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54219C85-6948-1D4C-B496-9896AA8CFA86}"/>
              </a:ext>
            </a:extLst>
          </p:cNvPr>
          <p:cNvPicPr>
            <a:picLocks noChangeAspect="1"/>
          </p:cNvPicPr>
          <p:nvPr userDrawn="1"/>
        </p:nvPicPr>
        <p:blipFill>
          <a:blip r:embed="rId2"/>
          <a:stretch>
            <a:fillRect/>
          </a:stretch>
        </p:blipFill>
        <p:spPr>
          <a:xfrm>
            <a:off x="357352" y="362699"/>
            <a:ext cx="1529952" cy="4420800"/>
          </a:xfrm>
          <a:prstGeom prst="rect">
            <a:avLst/>
          </a:prstGeom>
        </p:spPr>
      </p:pic>
      <p:sp>
        <p:nvSpPr>
          <p:cNvPr id="12" name="Slide Number Placeholder 11">
            <a:extLst>
              <a:ext uri="{FF2B5EF4-FFF2-40B4-BE49-F238E27FC236}">
                <a16:creationId xmlns:a16="http://schemas.microsoft.com/office/drawing/2014/main" id="{EC55E890-20E9-F149-AF07-A3B54B49EA04}"/>
              </a:ext>
            </a:extLst>
          </p:cNvPr>
          <p:cNvSpPr>
            <a:spLocks noGrp="1"/>
          </p:cNvSpPr>
          <p:nvPr>
            <p:ph type="sldNum" sz="quarter" idx="10"/>
          </p:nvPr>
        </p:nvSpPr>
        <p:spPr/>
        <p:txBody>
          <a:body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133367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232025" y="1052012"/>
            <a:ext cx="6266058" cy="434493"/>
          </a:xfrm>
          <a:prstGeom prst="rect">
            <a:avLst/>
          </a:prstGeom>
        </p:spPr>
        <p:txBody>
          <a:bodyPr lIns="0" tIns="0" rIns="0" bIns="0" anchor="t" anchorCtr="0"/>
          <a:lstStyle>
            <a:lvl1pPr algn="l">
              <a:defRPr sz="2800" b="1" i="0">
                <a:solidFill>
                  <a:schemeClr val="tx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232025" y="1812925"/>
            <a:ext cx="6266058" cy="2662932"/>
          </a:xfrm>
          <a:prstGeom prst="rect">
            <a:avLst/>
          </a:prstGeom>
        </p:spPr>
        <p:txBody>
          <a:bodyPr lIns="0" tIns="0" rIns="0" bIns="0"/>
          <a:lstStyle>
            <a:lvl1pPr algn="l">
              <a:defRPr sz="1800" b="0" i="0">
                <a:latin typeface="Arial"/>
                <a:cs typeface="Arial"/>
              </a:defRPr>
            </a:lvl1pPr>
            <a:lvl2pPr algn="l">
              <a:defRPr sz="1400" b="0" i="0">
                <a:latin typeface="Arial"/>
                <a:cs typeface="Arial"/>
              </a:defRPr>
            </a:lvl2pPr>
            <a:lvl3pPr algn="l">
              <a:tabLst/>
              <a:defRPr sz="1200" b="0" i="0">
                <a:latin typeface="Arial"/>
                <a:cs typeface="Arial"/>
              </a:defRPr>
            </a:lvl3pPr>
            <a:lvl4pPr>
              <a:defRPr b="0" i="0">
                <a:latin typeface="Arial"/>
                <a:cs typeface="Arial"/>
              </a:defRPr>
            </a:lvl4pPr>
            <a:lvl5pPr>
              <a:defRPr b="0" i="0">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EE54A99F-8BD9-E54F-B99C-8B804FFBCD2D}"/>
              </a:ext>
            </a:extLst>
          </p:cNvPr>
          <p:cNvPicPr>
            <a:picLocks noChangeAspect="1"/>
          </p:cNvPicPr>
          <p:nvPr userDrawn="1"/>
        </p:nvPicPr>
        <p:blipFill>
          <a:blip r:embed="rId2"/>
          <a:stretch>
            <a:fillRect/>
          </a:stretch>
        </p:blipFill>
        <p:spPr>
          <a:xfrm>
            <a:off x="357352" y="362699"/>
            <a:ext cx="1529952" cy="4420800"/>
          </a:xfrm>
          <a:prstGeom prst="rect">
            <a:avLst/>
          </a:prstGeom>
        </p:spPr>
      </p:pic>
      <p:sp>
        <p:nvSpPr>
          <p:cNvPr id="10" name="Slide Number Placeholder 9">
            <a:extLst>
              <a:ext uri="{FF2B5EF4-FFF2-40B4-BE49-F238E27FC236}">
                <a16:creationId xmlns:a16="http://schemas.microsoft.com/office/drawing/2014/main" id="{9DEA8804-DD32-5143-8B9E-0999F8DCAE5E}"/>
              </a:ext>
            </a:extLst>
          </p:cNvPr>
          <p:cNvSpPr>
            <a:spLocks noGrp="1"/>
          </p:cNvSpPr>
          <p:nvPr>
            <p:ph type="sldNum" sz="quarter" idx="10"/>
          </p:nvPr>
        </p:nvSpPr>
        <p:spPr/>
        <p:txBody>
          <a:body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129617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Yellow">
    <p:spTree>
      <p:nvGrpSpPr>
        <p:cNvPr id="1" name=""/>
        <p:cNvGrpSpPr/>
        <p:nvPr/>
      </p:nvGrpSpPr>
      <p:grpSpPr>
        <a:xfrm>
          <a:off x="0" y="0"/>
          <a:ext cx="0" cy="0"/>
          <a:chOff x="0" y="0"/>
          <a:chExt cx="0" cy="0"/>
        </a:xfrm>
      </p:grpSpPr>
      <p:sp>
        <p:nvSpPr>
          <p:cNvPr id="2" name="Title 1"/>
          <p:cNvSpPr>
            <a:spLocks noGrp="1"/>
          </p:cNvSpPr>
          <p:nvPr>
            <p:ph type="title"/>
          </p:nvPr>
        </p:nvSpPr>
        <p:spPr>
          <a:xfrm>
            <a:off x="2232025" y="1052012"/>
            <a:ext cx="6266058" cy="434493"/>
          </a:xfrm>
          <a:prstGeom prst="rect">
            <a:avLst/>
          </a:prstGeom>
        </p:spPr>
        <p:txBody>
          <a:bodyPr lIns="0" tIns="0" rIns="0" bIns="0" anchor="t" anchorCtr="0"/>
          <a:lstStyle>
            <a:lvl1pPr algn="l">
              <a:defRPr sz="2800" b="1" i="0">
                <a:solidFill>
                  <a:schemeClr val="tx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232025" y="1812925"/>
            <a:ext cx="6266058" cy="2662932"/>
          </a:xfrm>
          <a:prstGeom prst="rect">
            <a:avLst/>
          </a:prstGeom>
        </p:spPr>
        <p:txBody>
          <a:bodyPr lIns="0" tIns="0" rIns="0" bIns="0"/>
          <a:lstStyle>
            <a:lvl1pPr algn="l">
              <a:defRPr sz="1800" b="0" i="0">
                <a:latin typeface="Arial"/>
                <a:cs typeface="Arial"/>
              </a:defRPr>
            </a:lvl1pPr>
            <a:lvl2pPr algn="l">
              <a:defRPr sz="1400" b="0" i="0">
                <a:latin typeface="Arial"/>
                <a:cs typeface="Arial"/>
              </a:defRPr>
            </a:lvl2pPr>
            <a:lvl3pPr algn="l">
              <a:tabLst/>
              <a:defRPr sz="1200" b="0" i="0">
                <a:latin typeface="Arial"/>
                <a:cs typeface="Arial"/>
              </a:defRPr>
            </a:lvl3pPr>
            <a:lvl4pPr>
              <a:defRPr b="0" i="0">
                <a:latin typeface="Arial"/>
                <a:cs typeface="Arial"/>
              </a:defRPr>
            </a:lvl4pPr>
            <a:lvl5pPr>
              <a:defRPr b="0" i="0">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5" name="Picture 4">
            <a:extLst>
              <a:ext uri="{FF2B5EF4-FFF2-40B4-BE49-F238E27FC236}">
                <a16:creationId xmlns:a16="http://schemas.microsoft.com/office/drawing/2014/main" id="{7DA42BA4-2F29-9D41-B4A8-4769C406B93C}"/>
              </a:ext>
            </a:extLst>
          </p:cNvPr>
          <p:cNvPicPr>
            <a:picLocks noChangeAspect="1"/>
          </p:cNvPicPr>
          <p:nvPr userDrawn="1"/>
        </p:nvPicPr>
        <p:blipFill>
          <a:blip r:embed="rId2"/>
          <a:stretch>
            <a:fillRect/>
          </a:stretch>
        </p:blipFill>
        <p:spPr>
          <a:xfrm>
            <a:off x="357352" y="362699"/>
            <a:ext cx="1529952" cy="4420800"/>
          </a:xfrm>
          <a:prstGeom prst="rect">
            <a:avLst/>
          </a:prstGeom>
        </p:spPr>
      </p:pic>
      <p:sp>
        <p:nvSpPr>
          <p:cNvPr id="6" name="Slide Number Placeholder 5">
            <a:extLst>
              <a:ext uri="{FF2B5EF4-FFF2-40B4-BE49-F238E27FC236}">
                <a16:creationId xmlns:a16="http://schemas.microsoft.com/office/drawing/2014/main" id="{2DE87904-4123-3344-B97B-8B0952E2CF04}"/>
              </a:ext>
            </a:extLst>
          </p:cNvPr>
          <p:cNvSpPr>
            <a:spLocks noGrp="1"/>
          </p:cNvSpPr>
          <p:nvPr>
            <p:ph type="sldNum" sz="quarter" idx="10"/>
          </p:nvPr>
        </p:nvSpPr>
        <p:spPr/>
        <p:txBody>
          <a:body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34523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urple">
    <p:spTree>
      <p:nvGrpSpPr>
        <p:cNvPr id="1" name=""/>
        <p:cNvGrpSpPr/>
        <p:nvPr/>
      </p:nvGrpSpPr>
      <p:grpSpPr>
        <a:xfrm>
          <a:off x="0" y="0"/>
          <a:ext cx="0" cy="0"/>
          <a:chOff x="0" y="0"/>
          <a:chExt cx="0" cy="0"/>
        </a:xfrm>
      </p:grpSpPr>
      <p:sp>
        <p:nvSpPr>
          <p:cNvPr id="2" name="Title 1"/>
          <p:cNvSpPr>
            <a:spLocks noGrp="1"/>
          </p:cNvSpPr>
          <p:nvPr>
            <p:ph type="title"/>
          </p:nvPr>
        </p:nvSpPr>
        <p:spPr>
          <a:xfrm>
            <a:off x="2232025" y="1052012"/>
            <a:ext cx="6266058" cy="434493"/>
          </a:xfrm>
          <a:prstGeom prst="rect">
            <a:avLst/>
          </a:prstGeom>
        </p:spPr>
        <p:txBody>
          <a:bodyPr lIns="0" tIns="0" rIns="0" bIns="0" anchor="t" anchorCtr="0"/>
          <a:lstStyle>
            <a:lvl1pPr algn="l">
              <a:defRPr sz="2800" b="1" i="0">
                <a:solidFill>
                  <a:schemeClr val="tx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232025" y="1812925"/>
            <a:ext cx="6266058" cy="2662932"/>
          </a:xfrm>
          <a:prstGeom prst="rect">
            <a:avLst/>
          </a:prstGeom>
        </p:spPr>
        <p:txBody>
          <a:bodyPr lIns="0" tIns="0" rIns="0" bIns="0"/>
          <a:lstStyle>
            <a:lvl1pPr algn="l">
              <a:defRPr sz="1800" b="0" i="0">
                <a:latin typeface="Arial"/>
                <a:cs typeface="Arial"/>
              </a:defRPr>
            </a:lvl1pPr>
            <a:lvl2pPr algn="l">
              <a:defRPr sz="1400" b="0" i="0">
                <a:latin typeface="Arial"/>
                <a:cs typeface="Arial"/>
              </a:defRPr>
            </a:lvl2pPr>
            <a:lvl3pPr algn="l">
              <a:tabLst/>
              <a:defRPr sz="1200" b="0" i="0">
                <a:latin typeface="Arial"/>
                <a:cs typeface="Arial"/>
              </a:defRPr>
            </a:lvl3pPr>
            <a:lvl4pPr>
              <a:defRPr b="0" i="0">
                <a:latin typeface="Arial"/>
                <a:cs typeface="Arial"/>
              </a:defRPr>
            </a:lvl4pPr>
            <a:lvl5pPr>
              <a:defRPr b="0" i="0">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2E99D4C9-711E-B244-96DF-5A6C8D6B613C}"/>
              </a:ext>
            </a:extLst>
          </p:cNvPr>
          <p:cNvPicPr>
            <a:picLocks noChangeAspect="1"/>
          </p:cNvPicPr>
          <p:nvPr userDrawn="1"/>
        </p:nvPicPr>
        <p:blipFill>
          <a:blip r:embed="rId2"/>
          <a:stretch>
            <a:fillRect/>
          </a:stretch>
        </p:blipFill>
        <p:spPr>
          <a:xfrm>
            <a:off x="357352" y="362699"/>
            <a:ext cx="1529952" cy="4420800"/>
          </a:xfrm>
          <a:prstGeom prst="rect">
            <a:avLst/>
          </a:prstGeom>
        </p:spPr>
      </p:pic>
      <p:sp>
        <p:nvSpPr>
          <p:cNvPr id="10" name="Slide Number Placeholder 9">
            <a:extLst>
              <a:ext uri="{FF2B5EF4-FFF2-40B4-BE49-F238E27FC236}">
                <a16:creationId xmlns:a16="http://schemas.microsoft.com/office/drawing/2014/main" id="{6864A052-18F9-9640-8BC4-E93E47038F8A}"/>
              </a:ext>
            </a:extLst>
          </p:cNvPr>
          <p:cNvSpPr>
            <a:spLocks noGrp="1"/>
          </p:cNvSpPr>
          <p:nvPr>
            <p:ph type="sldNum" sz="quarter" idx="10"/>
          </p:nvPr>
        </p:nvSpPr>
        <p:spPr/>
        <p:txBody>
          <a:body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242772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232025" y="1052012"/>
            <a:ext cx="6266058" cy="434493"/>
          </a:xfrm>
          <a:prstGeom prst="rect">
            <a:avLst/>
          </a:prstGeom>
        </p:spPr>
        <p:txBody>
          <a:bodyPr lIns="0" tIns="0" rIns="0" bIns="0" anchor="t" anchorCtr="0"/>
          <a:lstStyle>
            <a:lvl1pPr algn="l">
              <a:defRPr sz="2800" b="1" i="0">
                <a:solidFill>
                  <a:schemeClr val="tx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2232025" y="1812925"/>
            <a:ext cx="6266058" cy="2662932"/>
          </a:xfrm>
          <a:prstGeom prst="rect">
            <a:avLst/>
          </a:prstGeom>
        </p:spPr>
        <p:txBody>
          <a:bodyPr lIns="0" tIns="0" rIns="0" bIns="0"/>
          <a:lstStyle>
            <a:lvl1pPr algn="l">
              <a:defRPr sz="1800" b="0" i="0">
                <a:latin typeface="Arial"/>
                <a:cs typeface="Arial"/>
              </a:defRPr>
            </a:lvl1pPr>
            <a:lvl2pPr algn="l">
              <a:defRPr sz="1400" b="0" i="0">
                <a:latin typeface="Arial"/>
                <a:cs typeface="Arial"/>
              </a:defRPr>
            </a:lvl2pPr>
            <a:lvl3pPr algn="l">
              <a:tabLst/>
              <a:defRPr sz="1200" b="0" i="0">
                <a:latin typeface="Arial"/>
                <a:cs typeface="Arial"/>
              </a:defRPr>
            </a:lvl3pPr>
            <a:lvl4pPr>
              <a:defRPr b="0" i="0">
                <a:latin typeface="Arial"/>
                <a:cs typeface="Arial"/>
              </a:defRPr>
            </a:lvl4pPr>
            <a:lvl5pPr>
              <a:defRPr b="0" i="0">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77C5C660-50DF-F442-967C-23D500613843}"/>
              </a:ext>
            </a:extLst>
          </p:cNvPr>
          <p:cNvPicPr>
            <a:picLocks noChangeAspect="1"/>
          </p:cNvPicPr>
          <p:nvPr userDrawn="1"/>
        </p:nvPicPr>
        <p:blipFill>
          <a:blip r:embed="rId2"/>
          <a:stretch>
            <a:fillRect/>
          </a:stretch>
        </p:blipFill>
        <p:spPr>
          <a:xfrm>
            <a:off x="357352" y="362699"/>
            <a:ext cx="1529952" cy="4420800"/>
          </a:xfrm>
          <a:prstGeom prst="rect">
            <a:avLst/>
          </a:prstGeom>
        </p:spPr>
      </p:pic>
      <p:sp>
        <p:nvSpPr>
          <p:cNvPr id="10" name="Slide Number Placeholder 9">
            <a:extLst>
              <a:ext uri="{FF2B5EF4-FFF2-40B4-BE49-F238E27FC236}">
                <a16:creationId xmlns:a16="http://schemas.microsoft.com/office/drawing/2014/main" id="{D551FE84-0A4A-4849-B1A4-FF2E5633375D}"/>
              </a:ext>
            </a:extLst>
          </p:cNvPr>
          <p:cNvSpPr>
            <a:spLocks noGrp="1"/>
          </p:cNvSpPr>
          <p:nvPr>
            <p:ph type="sldNum" sz="quarter" idx="10"/>
          </p:nvPr>
        </p:nvSpPr>
        <p:spPr/>
        <p:txBody>
          <a:body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1024140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FD06262-2E68-7A43-95FB-5BA7EF5AE622}"/>
              </a:ext>
            </a:extLst>
          </p:cNvPr>
          <p:cNvSpPr/>
          <p:nvPr userDrawn="1"/>
        </p:nvSpPr>
        <p:spPr>
          <a:xfrm>
            <a:off x="357352" y="362699"/>
            <a:ext cx="8408276" cy="4420800"/>
          </a:xfrm>
          <a:custGeom>
            <a:avLst/>
            <a:gdLst>
              <a:gd name="connsiteX0" fmla="*/ 0 w 8408276"/>
              <a:gd name="connsiteY0" fmla="*/ 0 h 4420800"/>
              <a:gd name="connsiteX1" fmla="*/ 8408276 w 8408276"/>
              <a:gd name="connsiteY1" fmla="*/ 0 h 4420800"/>
              <a:gd name="connsiteX2" fmla="*/ 8408276 w 8408276"/>
              <a:gd name="connsiteY2" fmla="*/ 3411978 h 4420800"/>
              <a:gd name="connsiteX3" fmla="*/ 6758955 w 8408276"/>
              <a:gd name="connsiteY3" fmla="*/ 4420800 h 4420800"/>
              <a:gd name="connsiteX4" fmla="*/ 0 w 8408276"/>
              <a:gd name="connsiteY4" fmla="*/ 4420800 h 44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8276" h="4420800">
                <a:moveTo>
                  <a:pt x="0" y="0"/>
                </a:moveTo>
                <a:lnTo>
                  <a:pt x="8408276" y="0"/>
                </a:lnTo>
                <a:lnTo>
                  <a:pt x="8408276" y="3411978"/>
                </a:lnTo>
                <a:lnTo>
                  <a:pt x="6758955" y="4420800"/>
                </a:lnTo>
                <a:lnTo>
                  <a:pt x="0" y="442080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4" name="Slide Number Placeholder 9">
            <a:extLst>
              <a:ext uri="{FF2B5EF4-FFF2-40B4-BE49-F238E27FC236}">
                <a16:creationId xmlns:a16="http://schemas.microsoft.com/office/drawing/2014/main" id="{8E03977C-A74E-0547-84D5-0C68DFF8A837}"/>
              </a:ext>
            </a:extLst>
          </p:cNvPr>
          <p:cNvSpPr>
            <a:spLocks noGrp="1"/>
          </p:cNvSpPr>
          <p:nvPr>
            <p:ph type="sldNum" sz="quarter" idx="4"/>
          </p:nvPr>
        </p:nvSpPr>
        <p:spPr>
          <a:xfrm>
            <a:off x="346841" y="4419124"/>
            <a:ext cx="1019504" cy="274637"/>
          </a:xfrm>
          <a:prstGeom prst="rect">
            <a:avLst/>
          </a:prstGeom>
        </p:spPr>
        <p:txBody>
          <a:bodyPr/>
          <a:lstStyle>
            <a:lvl1pPr algn="ctr">
              <a:defRPr sz="1000" b="1" i="0">
                <a:solidFill>
                  <a:schemeClr val="bg1"/>
                </a:solidFill>
                <a:latin typeface="Arial" panose="020B0604020202020204" pitchFamily="34" charset="0"/>
                <a:cs typeface="Arial" panose="020B0604020202020204" pitchFamily="34" charset="0"/>
              </a:defRPr>
            </a:lvl1pPr>
          </a:lstStyle>
          <a:p>
            <a:fld id="{7BA2C872-3B9A-F24E-BD6B-7B38C8C91285}" type="slidenum">
              <a:rPr lang="en-US" smtClean="0"/>
              <a:pPr/>
              <a:t>‹#›</a:t>
            </a:fld>
            <a:endParaRPr lang="en-US" dirty="0"/>
          </a:p>
        </p:txBody>
      </p:sp>
    </p:spTree>
    <p:extLst>
      <p:ext uri="{BB962C8B-B14F-4D97-AF65-F5344CB8AC3E}">
        <p14:creationId xmlns:p14="http://schemas.microsoft.com/office/powerpoint/2010/main" val="194345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3"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C77C5-755E-AE46-BB14-5CD4540A7F18}"/>
              </a:ext>
            </a:extLst>
          </p:cNvPr>
          <p:cNvSpPr>
            <a:spLocks noGrp="1"/>
          </p:cNvSpPr>
          <p:nvPr>
            <p:ph type="ctrTitle"/>
          </p:nvPr>
        </p:nvSpPr>
        <p:spPr>
          <a:xfrm>
            <a:off x="4565367" y="2002504"/>
            <a:ext cx="3816633" cy="1102646"/>
          </a:xfrm>
        </p:spPr>
        <p:txBody>
          <a:bodyPr>
            <a:normAutofit/>
          </a:bodyPr>
          <a:lstStyle/>
          <a:p>
            <a:r>
              <a:rPr lang="en-US" sz="2400" dirty="0"/>
              <a:t>Planning &amp; HMOs</a:t>
            </a:r>
            <a:br>
              <a:rPr lang="en-US" dirty="0"/>
            </a:br>
            <a:br>
              <a:rPr lang="en-US" dirty="0"/>
            </a:br>
            <a:r>
              <a:rPr lang="en-US" dirty="0"/>
              <a:t>11 February 2020</a:t>
            </a:r>
          </a:p>
        </p:txBody>
      </p:sp>
    </p:spTree>
    <p:extLst>
      <p:ext uri="{BB962C8B-B14F-4D97-AF65-F5344CB8AC3E}">
        <p14:creationId xmlns:p14="http://schemas.microsoft.com/office/powerpoint/2010/main" val="110271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8423-63EE-45EB-B7AB-72548D959C33}"/>
              </a:ext>
            </a:extLst>
          </p:cNvPr>
          <p:cNvSpPr>
            <a:spLocks noGrp="1"/>
          </p:cNvSpPr>
          <p:nvPr>
            <p:ph type="title"/>
          </p:nvPr>
        </p:nvSpPr>
        <p:spPr>
          <a:xfrm>
            <a:off x="1678781" y="449739"/>
            <a:ext cx="6769295" cy="471804"/>
          </a:xfrm>
        </p:spPr>
        <p:txBody>
          <a:bodyPr/>
          <a:lstStyle/>
          <a:p>
            <a:r>
              <a:rPr lang="en-GB" dirty="0"/>
              <a:t>Planning &amp; HMOs</a:t>
            </a:r>
          </a:p>
        </p:txBody>
      </p:sp>
      <p:sp>
        <p:nvSpPr>
          <p:cNvPr id="4" name="Slide Number Placeholder 3">
            <a:extLst>
              <a:ext uri="{FF2B5EF4-FFF2-40B4-BE49-F238E27FC236}">
                <a16:creationId xmlns:a16="http://schemas.microsoft.com/office/drawing/2014/main" id="{4BC60E5D-35C3-46CC-A844-AD4CCDD3477A}"/>
              </a:ext>
            </a:extLst>
          </p:cNvPr>
          <p:cNvSpPr>
            <a:spLocks noGrp="1"/>
          </p:cNvSpPr>
          <p:nvPr>
            <p:ph type="sldNum" sz="quarter" idx="10"/>
          </p:nvPr>
        </p:nvSpPr>
        <p:spPr/>
        <p:txBody>
          <a:bodyPr/>
          <a:lstStyle/>
          <a:p>
            <a:fld id="{7BA2C872-3B9A-F24E-BD6B-7B38C8C91285}" type="slidenum">
              <a:rPr lang="en-US" smtClean="0"/>
              <a:pPr/>
              <a:t>2</a:t>
            </a:fld>
            <a:endParaRPr lang="en-US" dirty="0"/>
          </a:p>
        </p:txBody>
      </p:sp>
      <p:pic>
        <p:nvPicPr>
          <p:cNvPr id="6" name="Picture 5" descr="A close up of a piece of paper&#10;&#10;Description automatically generated">
            <a:extLst>
              <a:ext uri="{FF2B5EF4-FFF2-40B4-BE49-F238E27FC236}">
                <a16:creationId xmlns:a16="http://schemas.microsoft.com/office/drawing/2014/main" id="{608F0478-91A6-4675-9567-A3A8A0004C0D}"/>
              </a:ext>
            </a:extLst>
          </p:cNvPr>
          <p:cNvPicPr>
            <a:picLocks noChangeAspect="1"/>
          </p:cNvPicPr>
          <p:nvPr/>
        </p:nvPicPr>
        <p:blipFill>
          <a:blip r:embed="rId2"/>
          <a:stretch>
            <a:fillRect/>
          </a:stretch>
        </p:blipFill>
        <p:spPr>
          <a:xfrm rot="20523872">
            <a:off x="6662430" y="228351"/>
            <a:ext cx="1958022" cy="300976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9F73028B-0269-43C8-B32C-3FB0F446EAEF}"/>
              </a:ext>
            </a:extLst>
          </p:cNvPr>
          <p:cNvPicPr>
            <a:picLocks noChangeAspect="1"/>
          </p:cNvPicPr>
          <p:nvPr/>
        </p:nvPicPr>
        <p:blipFill>
          <a:blip r:embed="rId3"/>
          <a:stretch>
            <a:fillRect/>
          </a:stretch>
        </p:blipFill>
        <p:spPr>
          <a:xfrm rot="972072">
            <a:off x="5696738" y="2149797"/>
            <a:ext cx="1856436" cy="2633331"/>
          </a:xfrm>
          <a:prstGeom prst="rect">
            <a:avLst/>
          </a:prstGeom>
        </p:spPr>
      </p:pic>
      <p:sp>
        <p:nvSpPr>
          <p:cNvPr id="9" name="Content Placeholder 2">
            <a:extLst>
              <a:ext uri="{FF2B5EF4-FFF2-40B4-BE49-F238E27FC236}">
                <a16:creationId xmlns:a16="http://schemas.microsoft.com/office/drawing/2014/main" id="{BA018FA2-42A9-4CEB-A33F-633C52B7043C}"/>
              </a:ext>
            </a:extLst>
          </p:cNvPr>
          <p:cNvSpPr>
            <a:spLocks noGrp="1"/>
          </p:cNvSpPr>
          <p:nvPr>
            <p:ph idx="1"/>
          </p:nvPr>
        </p:nvSpPr>
        <p:spPr>
          <a:xfrm>
            <a:off x="1992833" y="1091405"/>
            <a:ext cx="4069008" cy="3327719"/>
          </a:xfrm>
        </p:spPr>
        <p:txBody>
          <a:bodyPr/>
          <a:lstStyle/>
          <a:p>
            <a:endParaRPr lang="en-GB" dirty="0"/>
          </a:p>
          <a:p>
            <a:r>
              <a:rPr lang="en-GB" dirty="0"/>
              <a:t>The Use Classes Order </a:t>
            </a:r>
          </a:p>
          <a:p>
            <a:r>
              <a:rPr lang="en-GB" dirty="0"/>
              <a:t>Waltham Forest Article 4 Direction</a:t>
            </a:r>
          </a:p>
          <a:p>
            <a:r>
              <a:rPr lang="en-GB" dirty="0"/>
              <a:t>Planning applications for HMOs</a:t>
            </a:r>
          </a:p>
          <a:p>
            <a:r>
              <a:rPr lang="en-GB" dirty="0"/>
              <a:t>Lawful Use Certificates for existing HMOs</a:t>
            </a:r>
          </a:p>
        </p:txBody>
      </p:sp>
    </p:spTree>
    <p:extLst>
      <p:ext uri="{BB962C8B-B14F-4D97-AF65-F5344CB8AC3E}">
        <p14:creationId xmlns:p14="http://schemas.microsoft.com/office/powerpoint/2010/main" val="229912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39FF-6DFF-43C9-9DE9-F00910F1E6F0}"/>
              </a:ext>
            </a:extLst>
          </p:cNvPr>
          <p:cNvSpPr>
            <a:spLocks noGrp="1"/>
          </p:cNvSpPr>
          <p:nvPr>
            <p:ph type="title"/>
          </p:nvPr>
        </p:nvSpPr>
        <p:spPr>
          <a:xfrm>
            <a:off x="2182019" y="427912"/>
            <a:ext cx="6266058" cy="434493"/>
          </a:xfrm>
        </p:spPr>
        <p:txBody>
          <a:bodyPr/>
          <a:lstStyle/>
          <a:p>
            <a:r>
              <a:rPr lang="en-GB" dirty="0"/>
              <a:t>Use Classes Order</a:t>
            </a:r>
          </a:p>
        </p:txBody>
      </p:sp>
      <p:sp>
        <p:nvSpPr>
          <p:cNvPr id="3" name="Content Placeholder 2">
            <a:extLst>
              <a:ext uri="{FF2B5EF4-FFF2-40B4-BE49-F238E27FC236}">
                <a16:creationId xmlns:a16="http://schemas.microsoft.com/office/drawing/2014/main" id="{671D9ABE-47D8-45B8-97EA-AA965B31FE68}"/>
              </a:ext>
            </a:extLst>
          </p:cNvPr>
          <p:cNvSpPr>
            <a:spLocks noGrp="1"/>
          </p:cNvSpPr>
          <p:nvPr>
            <p:ph idx="1"/>
          </p:nvPr>
        </p:nvSpPr>
        <p:spPr>
          <a:xfrm>
            <a:off x="2182019" y="1091405"/>
            <a:ext cx="6266058" cy="3744913"/>
          </a:xfrm>
        </p:spPr>
        <p:txBody>
          <a:bodyPr/>
          <a:lstStyle/>
          <a:p>
            <a:r>
              <a:rPr lang="en-GB" dirty="0"/>
              <a:t>C3 </a:t>
            </a:r>
            <a:r>
              <a:rPr lang="en-GB" dirty="0" err="1"/>
              <a:t>Dwellinghouse</a:t>
            </a:r>
            <a:endParaRPr lang="en-GB" dirty="0"/>
          </a:p>
          <a:p>
            <a:r>
              <a:rPr lang="en-GB" dirty="0"/>
              <a:t>C3(a) – use by a single person or family (as defined in Housing Act)</a:t>
            </a:r>
          </a:p>
          <a:p>
            <a:r>
              <a:rPr lang="en-GB" dirty="0"/>
              <a:t>C3 (b) – Up to 6 people living together as single household </a:t>
            </a:r>
            <a:r>
              <a:rPr lang="en-GB" b="1" dirty="0"/>
              <a:t>and </a:t>
            </a:r>
            <a:r>
              <a:rPr lang="en-GB" dirty="0"/>
              <a:t>receiving care </a:t>
            </a:r>
          </a:p>
          <a:p>
            <a:r>
              <a:rPr lang="en-GB" dirty="0"/>
              <a:t>C3 (c) up to 6 people living together as single household that don’t fall into C4 (e.g. small religious community, home owner + lodger)</a:t>
            </a:r>
          </a:p>
          <a:p>
            <a:r>
              <a:rPr lang="en-GB" dirty="0"/>
              <a:t>C4 Small HMO – shared house occupied by 3 – 6 </a:t>
            </a:r>
            <a:r>
              <a:rPr lang="en-GB" b="1" dirty="0"/>
              <a:t>unrelated</a:t>
            </a:r>
            <a:r>
              <a:rPr lang="en-GB" dirty="0"/>
              <a:t> individuals sharing </a:t>
            </a:r>
            <a:r>
              <a:rPr lang="en-GB" b="1" dirty="0"/>
              <a:t>basic amenities</a:t>
            </a:r>
          </a:p>
          <a:p>
            <a:r>
              <a:rPr lang="en-GB" dirty="0"/>
              <a:t>Large HMO (more than 6 unrelated people living together) = </a:t>
            </a:r>
            <a:r>
              <a:rPr lang="en-GB" i="1" dirty="0"/>
              <a:t>sui generis</a:t>
            </a:r>
            <a:r>
              <a:rPr lang="en-GB" dirty="0"/>
              <a:t> i.e. a class of its own</a:t>
            </a:r>
          </a:p>
        </p:txBody>
      </p:sp>
      <p:sp>
        <p:nvSpPr>
          <p:cNvPr id="4" name="Slide Number Placeholder 3">
            <a:extLst>
              <a:ext uri="{FF2B5EF4-FFF2-40B4-BE49-F238E27FC236}">
                <a16:creationId xmlns:a16="http://schemas.microsoft.com/office/drawing/2014/main" id="{5059EF6D-C2CD-40E7-887B-8AB9181667C3}"/>
              </a:ext>
            </a:extLst>
          </p:cNvPr>
          <p:cNvSpPr>
            <a:spLocks noGrp="1"/>
          </p:cNvSpPr>
          <p:nvPr>
            <p:ph type="sldNum" sz="quarter" idx="10"/>
          </p:nvPr>
        </p:nvSpPr>
        <p:spPr/>
        <p:txBody>
          <a:bodyPr/>
          <a:lstStyle/>
          <a:p>
            <a:fld id="{7BA2C872-3B9A-F24E-BD6B-7B38C8C91285}" type="slidenum">
              <a:rPr lang="en-US" smtClean="0"/>
              <a:pPr/>
              <a:t>3</a:t>
            </a:fld>
            <a:endParaRPr lang="en-US" dirty="0"/>
          </a:p>
        </p:txBody>
      </p:sp>
    </p:spTree>
    <p:extLst>
      <p:ext uri="{BB962C8B-B14F-4D97-AF65-F5344CB8AC3E}">
        <p14:creationId xmlns:p14="http://schemas.microsoft.com/office/powerpoint/2010/main" val="3543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66F7-6137-4260-B0C4-4363A437B4DD}"/>
              </a:ext>
            </a:extLst>
          </p:cNvPr>
          <p:cNvSpPr>
            <a:spLocks noGrp="1"/>
          </p:cNvSpPr>
          <p:nvPr>
            <p:ph type="title"/>
          </p:nvPr>
        </p:nvSpPr>
        <p:spPr>
          <a:xfrm>
            <a:off x="2232025" y="559093"/>
            <a:ext cx="6266058" cy="434493"/>
          </a:xfrm>
        </p:spPr>
        <p:txBody>
          <a:bodyPr/>
          <a:lstStyle/>
          <a:p>
            <a:r>
              <a:rPr lang="en-GB" dirty="0"/>
              <a:t>Waltham Forest Article 4 Direction</a:t>
            </a:r>
          </a:p>
        </p:txBody>
      </p:sp>
      <p:sp>
        <p:nvSpPr>
          <p:cNvPr id="3" name="Content Placeholder 2">
            <a:extLst>
              <a:ext uri="{FF2B5EF4-FFF2-40B4-BE49-F238E27FC236}">
                <a16:creationId xmlns:a16="http://schemas.microsoft.com/office/drawing/2014/main" id="{A8853909-E764-4DFF-8B8A-6D3BB40D71AC}"/>
              </a:ext>
            </a:extLst>
          </p:cNvPr>
          <p:cNvSpPr>
            <a:spLocks noGrp="1"/>
          </p:cNvSpPr>
          <p:nvPr>
            <p:ph idx="1"/>
          </p:nvPr>
        </p:nvSpPr>
        <p:spPr>
          <a:xfrm>
            <a:off x="2182019" y="1105693"/>
            <a:ext cx="6266058" cy="3478713"/>
          </a:xfrm>
        </p:spPr>
        <p:txBody>
          <a:bodyPr/>
          <a:lstStyle/>
          <a:p>
            <a:r>
              <a:rPr lang="en-GB" dirty="0"/>
              <a:t>C4 Use Class introduced by Government in 2010 to address proliferation of HMOs, particularly in university towns</a:t>
            </a:r>
          </a:p>
          <a:p>
            <a:r>
              <a:rPr lang="en-GB" dirty="0"/>
              <a:t>Change of use from C3 to C4 was ‘permitted development’</a:t>
            </a:r>
          </a:p>
          <a:p>
            <a:r>
              <a:rPr lang="en-GB" dirty="0"/>
              <a:t>But Government gave opportunity to remove this where justified</a:t>
            </a:r>
          </a:p>
          <a:p>
            <a:r>
              <a:rPr lang="en-GB" dirty="0"/>
              <a:t>Waltham Forest introduced an Article 4 Direction removing PD rights across whole borough, came into force </a:t>
            </a:r>
            <a:r>
              <a:rPr lang="en-GB" b="1" dirty="0"/>
              <a:t>16th September 2014</a:t>
            </a:r>
          </a:p>
          <a:p>
            <a:r>
              <a:rPr lang="en-GB" dirty="0"/>
              <a:t>Planning permission always required for change of use from C3 to C4 in Waltham Forest</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5F26D262-D4F3-498B-B491-B16AEABCECCE}"/>
              </a:ext>
            </a:extLst>
          </p:cNvPr>
          <p:cNvSpPr>
            <a:spLocks noGrp="1"/>
          </p:cNvSpPr>
          <p:nvPr>
            <p:ph type="sldNum" sz="quarter" idx="10"/>
          </p:nvPr>
        </p:nvSpPr>
        <p:spPr/>
        <p:txBody>
          <a:bodyPr/>
          <a:lstStyle/>
          <a:p>
            <a:fld id="{7BA2C872-3B9A-F24E-BD6B-7B38C8C91285}" type="slidenum">
              <a:rPr lang="en-US" smtClean="0"/>
              <a:pPr/>
              <a:t>4</a:t>
            </a:fld>
            <a:endParaRPr lang="en-US" dirty="0"/>
          </a:p>
        </p:txBody>
      </p:sp>
    </p:spTree>
    <p:extLst>
      <p:ext uri="{BB962C8B-B14F-4D97-AF65-F5344CB8AC3E}">
        <p14:creationId xmlns:p14="http://schemas.microsoft.com/office/powerpoint/2010/main" val="386119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9C7CB-D284-BC4F-BBC1-7155633309BF}"/>
              </a:ext>
            </a:extLst>
          </p:cNvPr>
          <p:cNvSpPr>
            <a:spLocks noGrp="1"/>
          </p:cNvSpPr>
          <p:nvPr>
            <p:ph type="title"/>
          </p:nvPr>
        </p:nvSpPr>
        <p:spPr>
          <a:xfrm>
            <a:off x="2103621" y="536642"/>
            <a:ext cx="6266058" cy="1020696"/>
          </a:xfrm>
        </p:spPr>
        <p:txBody>
          <a:bodyPr/>
          <a:lstStyle/>
          <a:p>
            <a:r>
              <a:rPr lang="en-US" dirty="0"/>
              <a:t>Assessing planning applications for change of use to HMO</a:t>
            </a:r>
          </a:p>
        </p:txBody>
      </p:sp>
      <p:sp>
        <p:nvSpPr>
          <p:cNvPr id="5" name="Content Placeholder 4">
            <a:extLst>
              <a:ext uri="{FF2B5EF4-FFF2-40B4-BE49-F238E27FC236}">
                <a16:creationId xmlns:a16="http://schemas.microsoft.com/office/drawing/2014/main" id="{DA7B4EA5-AB70-364D-821F-75FE5F7DCD35}"/>
              </a:ext>
            </a:extLst>
          </p:cNvPr>
          <p:cNvSpPr>
            <a:spLocks noGrp="1"/>
          </p:cNvSpPr>
          <p:nvPr>
            <p:ph idx="1"/>
          </p:nvPr>
        </p:nvSpPr>
        <p:spPr>
          <a:xfrm>
            <a:off x="2103620" y="1477169"/>
            <a:ext cx="6457795" cy="3302000"/>
          </a:xfrm>
        </p:spPr>
        <p:txBody>
          <a:bodyPr/>
          <a:lstStyle/>
          <a:p>
            <a:pPr>
              <a:buFont typeface="Arial" panose="020B0604020202020204" pitchFamily="34" charset="0"/>
              <a:buChar char="•"/>
            </a:pPr>
            <a:r>
              <a:rPr lang="en-GB" sz="2000" dirty="0"/>
              <a:t>Policy DM6 of Council’s Development Management Development Plan Document</a:t>
            </a:r>
          </a:p>
          <a:p>
            <a:pPr>
              <a:buFont typeface="Arial" panose="020B0604020202020204" pitchFamily="34" charset="0"/>
              <a:buChar char="•"/>
            </a:pPr>
            <a:r>
              <a:rPr lang="en-GB" sz="2000" dirty="0"/>
              <a:t>Council will not permit conversion to HMO where:</a:t>
            </a:r>
          </a:p>
          <a:p>
            <a:pPr lvl="1">
              <a:buFont typeface="Arial" panose="020B0604020202020204" pitchFamily="34" charset="0"/>
              <a:buChar char="•"/>
            </a:pPr>
            <a:r>
              <a:rPr lang="en-GB" sz="1600" dirty="0"/>
              <a:t>Gross </a:t>
            </a:r>
            <a:r>
              <a:rPr lang="en-GB" sz="1600" b="1" dirty="0"/>
              <a:t>original </a:t>
            </a:r>
            <a:r>
              <a:rPr lang="en-GB" sz="1600" dirty="0"/>
              <a:t>internal floor space &lt; 124sqm</a:t>
            </a:r>
          </a:p>
          <a:p>
            <a:pPr lvl="1">
              <a:buFont typeface="Arial" panose="020B0604020202020204" pitchFamily="34" charset="0"/>
              <a:buChar char="•"/>
            </a:pPr>
            <a:r>
              <a:rPr lang="en-GB" sz="1600" dirty="0"/>
              <a:t>Within restricted conversion ward (wards south of Nth </a:t>
            </a:r>
            <a:r>
              <a:rPr lang="en-GB" sz="1600" dirty="0" err="1"/>
              <a:t>Circ</a:t>
            </a:r>
            <a:r>
              <a:rPr lang="en-GB" sz="1600" dirty="0"/>
              <a:t>)</a:t>
            </a:r>
          </a:p>
          <a:p>
            <a:pPr lvl="1">
              <a:buFont typeface="Arial" panose="020B0604020202020204" pitchFamily="34" charset="0"/>
              <a:buChar char="•"/>
            </a:pPr>
            <a:r>
              <a:rPr lang="en-GB" sz="1600" dirty="0"/>
              <a:t>Results in over concentration in one street</a:t>
            </a:r>
          </a:p>
          <a:p>
            <a:pPr lvl="1">
              <a:buFont typeface="Arial" panose="020B0604020202020204" pitchFamily="34" charset="0"/>
              <a:buChar char="•"/>
            </a:pPr>
            <a:r>
              <a:rPr lang="en-GB" sz="1600" dirty="0"/>
              <a:t>Appropriate parking cannot be provided off-street</a:t>
            </a:r>
          </a:p>
          <a:p>
            <a:pPr>
              <a:buFont typeface="Arial" panose="020B0604020202020204" pitchFamily="34" charset="0"/>
              <a:buChar char="•"/>
            </a:pPr>
            <a:r>
              <a:rPr lang="en-GB" sz="2000" dirty="0"/>
              <a:t>We want to maintain the stock of small family houses</a:t>
            </a:r>
          </a:p>
          <a:p>
            <a:pPr>
              <a:buFont typeface="Arial" panose="020B0604020202020204" pitchFamily="34" charset="0"/>
              <a:buChar char="•"/>
            </a:pPr>
            <a:r>
              <a:rPr lang="en-GB" sz="2000" dirty="0"/>
              <a:t>We are concerned about impacts of over concentration of HMOs</a:t>
            </a:r>
          </a:p>
          <a:p>
            <a:pPr lvl="1">
              <a:buFont typeface="Arial" panose="020B0604020202020204" pitchFamily="34" charset="0"/>
              <a:buChar char="•"/>
            </a:pPr>
            <a:endParaRPr lang="en-GB" sz="1600" dirty="0"/>
          </a:p>
        </p:txBody>
      </p:sp>
      <p:sp>
        <p:nvSpPr>
          <p:cNvPr id="6" name="Slide Number Placeholder 5">
            <a:extLst>
              <a:ext uri="{FF2B5EF4-FFF2-40B4-BE49-F238E27FC236}">
                <a16:creationId xmlns:a16="http://schemas.microsoft.com/office/drawing/2014/main" id="{70A8C469-1190-234A-8EA8-F29AD7482E0A}"/>
              </a:ext>
            </a:extLst>
          </p:cNvPr>
          <p:cNvSpPr>
            <a:spLocks noGrp="1"/>
          </p:cNvSpPr>
          <p:nvPr>
            <p:ph type="sldNum" sz="quarter" idx="10"/>
          </p:nvPr>
        </p:nvSpPr>
        <p:spPr/>
        <p:txBody>
          <a:bodyPr/>
          <a:lstStyle/>
          <a:p>
            <a:fld id="{7BA2C872-3B9A-F24E-BD6B-7B38C8C91285}" type="slidenum">
              <a:rPr lang="en-US" smtClean="0"/>
              <a:pPr/>
              <a:t>5</a:t>
            </a:fld>
            <a:endParaRPr lang="en-US" dirty="0"/>
          </a:p>
        </p:txBody>
      </p:sp>
    </p:spTree>
    <p:extLst>
      <p:ext uri="{BB962C8B-B14F-4D97-AF65-F5344CB8AC3E}">
        <p14:creationId xmlns:p14="http://schemas.microsoft.com/office/powerpoint/2010/main" val="165323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F5CB2-13FB-42B9-87AC-47E296E603AB}"/>
              </a:ext>
            </a:extLst>
          </p:cNvPr>
          <p:cNvSpPr>
            <a:spLocks noGrp="1"/>
          </p:cNvSpPr>
          <p:nvPr>
            <p:ph idx="1"/>
          </p:nvPr>
        </p:nvSpPr>
        <p:spPr>
          <a:xfrm>
            <a:off x="2146484" y="1298575"/>
            <a:ext cx="6266058" cy="3487738"/>
          </a:xfrm>
        </p:spPr>
        <p:txBody>
          <a:bodyPr/>
          <a:lstStyle/>
          <a:p>
            <a:pPr>
              <a:buFont typeface="Arial" panose="020B0604020202020204" pitchFamily="34" charset="0"/>
              <a:buChar char="•"/>
            </a:pPr>
            <a:r>
              <a:rPr lang="en-GB" dirty="0"/>
              <a:t>If &gt; 124sqm and in north of </a:t>
            </a:r>
            <a:r>
              <a:rPr lang="en-GB"/>
              <a:t>the Borough, </a:t>
            </a:r>
            <a:r>
              <a:rPr lang="en-GB" dirty="0"/>
              <a:t>will only be permitted where: </a:t>
            </a:r>
          </a:p>
          <a:p>
            <a:pPr lvl="1">
              <a:buFont typeface="Arial" panose="020B0604020202020204" pitchFamily="34" charset="0"/>
              <a:buChar char="•"/>
            </a:pPr>
            <a:r>
              <a:rPr lang="en-GB" sz="1600" dirty="0"/>
              <a:t>Meet minimum space standards for bedrooms and communal rooms</a:t>
            </a:r>
          </a:p>
          <a:p>
            <a:pPr lvl="1">
              <a:buFont typeface="Arial" panose="020B0604020202020204" pitchFamily="34" charset="0"/>
              <a:buChar char="•"/>
            </a:pPr>
            <a:r>
              <a:rPr lang="en-GB" sz="1600" dirty="0"/>
              <a:t>Is close to public transport, shops and services</a:t>
            </a:r>
          </a:p>
          <a:p>
            <a:pPr lvl="1">
              <a:buFont typeface="Arial" panose="020B0604020202020204" pitchFamily="34" charset="0"/>
              <a:buChar char="•"/>
            </a:pPr>
            <a:r>
              <a:rPr lang="en-GB" sz="1600" dirty="0"/>
              <a:t>Provides good refuse and storage facilities</a:t>
            </a:r>
          </a:p>
          <a:p>
            <a:pPr lvl="1">
              <a:buFont typeface="Arial" panose="020B0604020202020204" pitchFamily="34" charset="0"/>
              <a:buChar char="•"/>
            </a:pPr>
            <a:r>
              <a:rPr lang="en-GB" sz="1600" dirty="0"/>
              <a:t>Provides safe and secure cycle and car parking</a:t>
            </a:r>
          </a:p>
          <a:p>
            <a:pPr lvl="1">
              <a:buFont typeface="Arial" panose="020B0604020202020204" pitchFamily="34" charset="0"/>
              <a:buChar char="•"/>
            </a:pPr>
            <a:r>
              <a:rPr lang="en-GB" sz="1600" dirty="0"/>
              <a:t>Includes outdoor amenity space</a:t>
            </a:r>
            <a:endParaRPr lang="en-GB" sz="2000" dirty="0"/>
          </a:p>
          <a:p>
            <a:pPr>
              <a:buFont typeface="Arial" panose="020B0604020202020204" pitchFamily="34" charset="0"/>
              <a:buChar char="•"/>
            </a:pPr>
            <a:r>
              <a:rPr lang="en-GB" sz="2000" dirty="0"/>
              <a:t>We are currently consulting on new draft local plan</a:t>
            </a:r>
          </a:p>
          <a:p>
            <a:pPr lvl="1">
              <a:buFont typeface="Arial" panose="020B0604020202020204" pitchFamily="34" charset="0"/>
              <a:buChar char="•"/>
            </a:pPr>
            <a:r>
              <a:rPr lang="en-GB" sz="1600" dirty="0"/>
              <a:t>Removes restricted conversion wards</a:t>
            </a:r>
          </a:p>
          <a:p>
            <a:pPr lvl="1">
              <a:buFont typeface="Arial" panose="020B0604020202020204" pitchFamily="34" charset="0"/>
              <a:buChar char="•"/>
            </a:pPr>
            <a:r>
              <a:rPr lang="en-GB" sz="1600" dirty="0"/>
              <a:t>Sets minimum standards for HMOs</a:t>
            </a:r>
          </a:p>
          <a:p>
            <a:pPr lvl="1">
              <a:buFont typeface="Arial" panose="020B0604020202020204" pitchFamily="34" charset="0"/>
              <a:buChar char="•"/>
            </a:pPr>
            <a:r>
              <a:rPr lang="en-GB" sz="1600" dirty="0"/>
              <a:t>Due for adoption mid 2021 </a:t>
            </a:r>
          </a:p>
          <a:p>
            <a:endParaRPr lang="en-GB" dirty="0"/>
          </a:p>
        </p:txBody>
      </p:sp>
      <p:sp>
        <p:nvSpPr>
          <p:cNvPr id="4" name="Slide Number Placeholder 3">
            <a:extLst>
              <a:ext uri="{FF2B5EF4-FFF2-40B4-BE49-F238E27FC236}">
                <a16:creationId xmlns:a16="http://schemas.microsoft.com/office/drawing/2014/main" id="{1FCEA5AA-70F3-479E-AB89-4E902198E12E}"/>
              </a:ext>
            </a:extLst>
          </p:cNvPr>
          <p:cNvSpPr>
            <a:spLocks noGrp="1"/>
          </p:cNvSpPr>
          <p:nvPr>
            <p:ph type="sldNum" sz="quarter" idx="10"/>
          </p:nvPr>
        </p:nvSpPr>
        <p:spPr/>
        <p:txBody>
          <a:bodyPr/>
          <a:lstStyle/>
          <a:p>
            <a:fld id="{7BA2C872-3B9A-F24E-BD6B-7B38C8C91285}" type="slidenum">
              <a:rPr lang="en-US" smtClean="0"/>
              <a:pPr/>
              <a:t>6</a:t>
            </a:fld>
            <a:endParaRPr lang="en-US" dirty="0"/>
          </a:p>
        </p:txBody>
      </p:sp>
      <p:sp>
        <p:nvSpPr>
          <p:cNvPr id="5" name="Title 3">
            <a:extLst>
              <a:ext uri="{FF2B5EF4-FFF2-40B4-BE49-F238E27FC236}">
                <a16:creationId xmlns:a16="http://schemas.microsoft.com/office/drawing/2014/main" id="{67A3EC1E-FEB5-40B3-9721-740CEC7C98D8}"/>
              </a:ext>
            </a:extLst>
          </p:cNvPr>
          <p:cNvSpPr txBox="1">
            <a:spLocks/>
          </p:cNvSpPr>
          <p:nvPr/>
        </p:nvSpPr>
        <p:spPr>
          <a:xfrm>
            <a:off x="2146484" y="417612"/>
            <a:ext cx="6266058" cy="1020696"/>
          </a:xfrm>
          <a:prstGeom prst="rect">
            <a:avLst/>
          </a:prstGeom>
        </p:spPr>
        <p:txBody>
          <a:bodyPr lIns="0" tIns="0" rIns="0" bIns="0" anchor="t" anchorCtr="0"/>
          <a:lstStyle>
            <a:lvl1pPr algn="l" defTabSz="457200" rtl="0" eaLnBrk="1" latinLnBrk="0" hangingPunct="1">
              <a:spcBef>
                <a:spcPct val="0"/>
              </a:spcBef>
              <a:buNone/>
              <a:defRPr sz="2800" b="1" i="0" kern="1200">
                <a:solidFill>
                  <a:schemeClr val="tx1"/>
                </a:solidFill>
                <a:latin typeface="Arial"/>
                <a:ea typeface="+mj-ea"/>
                <a:cs typeface="Arial"/>
              </a:defRPr>
            </a:lvl1pPr>
          </a:lstStyle>
          <a:p>
            <a:r>
              <a:rPr lang="en-US" dirty="0"/>
              <a:t>Assessing planning applications for change of use to HMO</a:t>
            </a:r>
          </a:p>
        </p:txBody>
      </p:sp>
    </p:spTree>
    <p:extLst>
      <p:ext uri="{BB962C8B-B14F-4D97-AF65-F5344CB8AC3E}">
        <p14:creationId xmlns:p14="http://schemas.microsoft.com/office/powerpoint/2010/main" val="318827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B799-5062-499E-BC0A-0F3EF181B616}"/>
              </a:ext>
            </a:extLst>
          </p:cNvPr>
          <p:cNvSpPr>
            <a:spLocks noGrp="1"/>
          </p:cNvSpPr>
          <p:nvPr>
            <p:ph type="title"/>
          </p:nvPr>
        </p:nvSpPr>
        <p:spPr>
          <a:xfrm>
            <a:off x="1366345" y="356520"/>
            <a:ext cx="7515225" cy="794492"/>
          </a:xfrm>
        </p:spPr>
        <p:txBody>
          <a:bodyPr/>
          <a:lstStyle/>
          <a:p>
            <a:r>
              <a:rPr lang="en-US" dirty="0"/>
              <a:t>Existing HMO without planning permission?</a:t>
            </a:r>
            <a:br>
              <a:rPr lang="en-GB" dirty="0"/>
            </a:br>
            <a:endParaRPr lang="en-GB" dirty="0"/>
          </a:p>
        </p:txBody>
      </p:sp>
      <p:sp>
        <p:nvSpPr>
          <p:cNvPr id="3" name="Content Placeholder 2">
            <a:extLst>
              <a:ext uri="{FF2B5EF4-FFF2-40B4-BE49-F238E27FC236}">
                <a16:creationId xmlns:a16="http://schemas.microsoft.com/office/drawing/2014/main" id="{6CBFB156-03AB-4B5B-96EC-0587D81FC2BA}"/>
              </a:ext>
            </a:extLst>
          </p:cNvPr>
          <p:cNvSpPr>
            <a:spLocks noGrp="1"/>
          </p:cNvSpPr>
          <p:nvPr>
            <p:ph idx="1"/>
          </p:nvPr>
        </p:nvSpPr>
        <p:spPr>
          <a:xfrm>
            <a:off x="1893094" y="823671"/>
            <a:ext cx="6811150" cy="3974598"/>
          </a:xfrm>
        </p:spPr>
        <p:txBody>
          <a:bodyPr/>
          <a:lstStyle/>
          <a:p>
            <a:pPr>
              <a:buSzPct val="108000"/>
              <a:buFont typeface="Arial" panose="020B0604020202020204" pitchFamily="34" charset="0"/>
              <a:buChar char="•"/>
            </a:pPr>
            <a:r>
              <a:rPr lang="en-GB" dirty="0"/>
              <a:t>Apply for a Lawful Development Certificate (£462)</a:t>
            </a:r>
          </a:p>
          <a:p>
            <a:pPr>
              <a:buSzPct val="108000"/>
              <a:buFont typeface="Arial" panose="020B0604020202020204" pitchFamily="34" charset="0"/>
              <a:buChar char="•"/>
            </a:pPr>
            <a:r>
              <a:rPr lang="en-GB" dirty="0"/>
              <a:t>Need to describe precisely what is being applied for</a:t>
            </a:r>
          </a:p>
          <a:p>
            <a:pPr>
              <a:buSzPct val="108000"/>
              <a:buFont typeface="Arial" panose="020B0604020202020204" pitchFamily="34" charset="0"/>
              <a:buChar char="•"/>
            </a:pPr>
            <a:r>
              <a:rPr lang="en-GB" dirty="0"/>
              <a:t>Operations are lawful if:</a:t>
            </a:r>
          </a:p>
          <a:p>
            <a:pPr lvl="1">
              <a:buSzPct val="108000"/>
              <a:buFont typeface="Arial" panose="020B0604020202020204" pitchFamily="34" charset="0"/>
              <a:buChar char="•"/>
            </a:pPr>
            <a:r>
              <a:rPr lang="en-GB" dirty="0"/>
              <a:t>Does not involve development/require planning permission (e.g. is permitted development)</a:t>
            </a:r>
          </a:p>
          <a:p>
            <a:pPr lvl="1">
              <a:buSzPct val="108000"/>
              <a:buFont typeface="Arial" panose="020B0604020202020204" pitchFamily="34" charset="0"/>
              <a:buChar char="•"/>
            </a:pPr>
            <a:r>
              <a:rPr lang="en-GB" dirty="0"/>
              <a:t>The time for enforcement has expired (i.e. in continuous use for 10 years) and there is no enforcement notice in force</a:t>
            </a:r>
          </a:p>
          <a:p>
            <a:pPr>
              <a:buSzPct val="108000"/>
              <a:buFont typeface="Arial" panose="020B0604020202020204" pitchFamily="34" charset="0"/>
              <a:buChar char="•"/>
            </a:pPr>
            <a:r>
              <a:rPr lang="en-GB" dirty="0"/>
              <a:t>Large HMOs will require evidence of continuous use for 10 years prior to date of application</a:t>
            </a:r>
          </a:p>
          <a:p>
            <a:pPr>
              <a:buSzPct val="108000"/>
              <a:buFont typeface="Arial" panose="020B0604020202020204" pitchFamily="34" charset="0"/>
              <a:buChar char="•"/>
            </a:pPr>
            <a:r>
              <a:rPr lang="en-GB" dirty="0"/>
              <a:t>Small HMOs will require evidence of continuous for four years prior to the date of application</a:t>
            </a:r>
          </a:p>
          <a:p>
            <a:pPr>
              <a:buSzPct val="108000"/>
              <a:buFont typeface="Arial" panose="020B0604020202020204" pitchFamily="34" charset="0"/>
              <a:buChar char="•"/>
            </a:pPr>
            <a:r>
              <a:rPr lang="en-GB" dirty="0"/>
              <a:t>Need to prove </a:t>
            </a:r>
            <a:r>
              <a:rPr lang="en-GB" b="1" dirty="0"/>
              <a:t>on balance of probability </a:t>
            </a:r>
            <a:r>
              <a:rPr lang="en-GB" dirty="0"/>
              <a:t>continuous use as HMO for specified number of people </a:t>
            </a:r>
            <a:endParaRPr lang="en-GB" sz="1200" dirty="0"/>
          </a:p>
          <a:p>
            <a:endParaRPr lang="en-GB" sz="1200" dirty="0"/>
          </a:p>
          <a:p>
            <a:pPr marL="0" indent="0">
              <a:buNone/>
            </a:pPr>
            <a:endParaRPr lang="en-GB" sz="1200" dirty="0"/>
          </a:p>
          <a:p>
            <a:pPr marL="0" indent="0">
              <a:buNone/>
            </a:pPr>
            <a:endParaRPr lang="en-GB" sz="2400" b="1" u="sng" dirty="0"/>
          </a:p>
          <a:p>
            <a:endParaRPr lang="en-GB" dirty="0"/>
          </a:p>
        </p:txBody>
      </p:sp>
      <p:sp>
        <p:nvSpPr>
          <p:cNvPr id="4" name="Slide Number Placeholder 3">
            <a:extLst>
              <a:ext uri="{FF2B5EF4-FFF2-40B4-BE49-F238E27FC236}">
                <a16:creationId xmlns:a16="http://schemas.microsoft.com/office/drawing/2014/main" id="{839FA333-4836-498B-9B93-E1E57B8F4EF0}"/>
              </a:ext>
            </a:extLst>
          </p:cNvPr>
          <p:cNvSpPr>
            <a:spLocks noGrp="1"/>
          </p:cNvSpPr>
          <p:nvPr>
            <p:ph type="sldNum" sz="quarter" idx="10"/>
          </p:nvPr>
        </p:nvSpPr>
        <p:spPr/>
        <p:txBody>
          <a:bodyPr/>
          <a:lstStyle/>
          <a:p>
            <a:fld id="{7BA2C872-3B9A-F24E-BD6B-7B38C8C91285}" type="slidenum">
              <a:rPr lang="en-US" smtClean="0"/>
              <a:pPr/>
              <a:t>7</a:t>
            </a:fld>
            <a:endParaRPr lang="en-US" dirty="0"/>
          </a:p>
        </p:txBody>
      </p:sp>
    </p:spTree>
    <p:extLst>
      <p:ext uri="{BB962C8B-B14F-4D97-AF65-F5344CB8AC3E}">
        <p14:creationId xmlns:p14="http://schemas.microsoft.com/office/powerpoint/2010/main" val="20782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1EB9-2084-423A-98C7-9DEBC9F21908}"/>
              </a:ext>
            </a:extLst>
          </p:cNvPr>
          <p:cNvSpPr>
            <a:spLocks noGrp="1"/>
          </p:cNvSpPr>
          <p:nvPr>
            <p:ph type="title"/>
          </p:nvPr>
        </p:nvSpPr>
        <p:spPr>
          <a:xfrm>
            <a:off x="2232025" y="400272"/>
            <a:ext cx="6266058" cy="434493"/>
          </a:xfrm>
        </p:spPr>
        <p:txBody>
          <a:bodyPr/>
          <a:lstStyle/>
          <a:p>
            <a:r>
              <a:rPr lang="en-GB" dirty="0"/>
              <a:t>Evidence required</a:t>
            </a:r>
          </a:p>
        </p:txBody>
      </p:sp>
      <p:sp>
        <p:nvSpPr>
          <p:cNvPr id="3" name="Content Placeholder 2">
            <a:extLst>
              <a:ext uri="{FF2B5EF4-FFF2-40B4-BE49-F238E27FC236}">
                <a16:creationId xmlns:a16="http://schemas.microsoft.com/office/drawing/2014/main" id="{B574E3D5-C13D-4868-BD9F-7D8DFECAAFE8}"/>
              </a:ext>
            </a:extLst>
          </p:cNvPr>
          <p:cNvSpPr>
            <a:spLocks noGrp="1"/>
          </p:cNvSpPr>
          <p:nvPr>
            <p:ph idx="1"/>
          </p:nvPr>
        </p:nvSpPr>
        <p:spPr>
          <a:xfrm>
            <a:off x="1933972" y="988444"/>
            <a:ext cx="6862164" cy="3812156"/>
          </a:xfrm>
        </p:spPr>
        <p:txBody>
          <a:bodyPr/>
          <a:lstStyle/>
          <a:p>
            <a:r>
              <a:rPr lang="en-GB" dirty="0"/>
              <a:t>Needs to be sufficiently precise and unambiguous </a:t>
            </a:r>
          </a:p>
          <a:p>
            <a:r>
              <a:rPr lang="en-GB" dirty="0"/>
              <a:t>Onus is on applicant to provide this</a:t>
            </a:r>
          </a:p>
          <a:p>
            <a:r>
              <a:rPr lang="en-GB" dirty="0"/>
              <a:t>Council can seek its own evidence – but must share this</a:t>
            </a:r>
          </a:p>
          <a:p>
            <a:r>
              <a:rPr lang="en-GB" dirty="0"/>
              <a:t>Will depend on individual circumstances but examples include:</a:t>
            </a:r>
          </a:p>
          <a:p>
            <a:pPr lvl="1"/>
            <a:r>
              <a:rPr lang="en-GB" dirty="0"/>
              <a:t>Signed and dated tenancy agreements</a:t>
            </a:r>
          </a:p>
          <a:p>
            <a:pPr lvl="1"/>
            <a:r>
              <a:rPr lang="en-GB" dirty="0"/>
              <a:t>Electoral register, Council tax records, utility bills, meter installation, landlord insurance, gas safety checks, tax returns, bank statements showing rental payments, receipts for building works and building control certificates in association with the conversion, receipts for fixtures &amp; fittings for kitchens, bathrooms, managing agents’ agreements, land registration</a:t>
            </a:r>
          </a:p>
          <a:p>
            <a:pPr lvl="1"/>
            <a:r>
              <a:rPr lang="en-GB" dirty="0"/>
              <a:t>Sworn statements to corroborate the above</a:t>
            </a:r>
          </a:p>
          <a:p>
            <a:r>
              <a:rPr lang="en-GB" dirty="0"/>
              <a:t>Likely to require a combination of evidence</a:t>
            </a:r>
          </a:p>
          <a:p>
            <a:r>
              <a:rPr lang="en-GB" dirty="0"/>
              <a:t>Can appeal against refusal</a:t>
            </a:r>
          </a:p>
          <a:p>
            <a:endParaRPr lang="en-GB" dirty="0"/>
          </a:p>
          <a:p>
            <a:pPr lvl="1"/>
            <a:endParaRPr lang="en-GB" dirty="0"/>
          </a:p>
        </p:txBody>
      </p:sp>
      <p:sp>
        <p:nvSpPr>
          <p:cNvPr id="4" name="Slide Number Placeholder 3">
            <a:extLst>
              <a:ext uri="{FF2B5EF4-FFF2-40B4-BE49-F238E27FC236}">
                <a16:creationId xmlns:a16="http://schemas.microsoft.com/office/drawing/2014/main" id="{11F346D6-4E28-4ED5-B9C7-88A3E4F07072}"/>
              </a:ext>
            </a:extLst>
          </p:cNvPr>
          <p:cNvSpPr>
            <a:spLocks noGrp="1"/>
          </p:cNvSpPr>
          <p:nvPr>
            <p:ph type="sldNum" sz="quarter" idx="10"/>
          </p:nvPr>
        </p:nvSpPr>
        <p:spPr/>
        <p:txBody>
          <a:bodyPr/>
          <a:lstStyle/>
          <a:p>
            <a:fld id="{7BA2C872-3B9A-F24E-BD6B-7B38C8C91285}" type="slidenum">
              <a:rPr lang="en-US" smtClean="0"/>
              <a:pPr/>
              <a:t>8</a:t>
            </a:fld>
            <a:endParaRPr lang="en-US" dirty="0"/>
          </a:p>
        </p:txBody>
      </p:sp>
    </p:spTree>
    <p:extLst>
      <p:ext uri="{BB962C8B-B14F-4D97-AF65-F5344CB8AC3E}">
        <p14:creationId xmlns:p14="http://schemas.microsoft.com/office/powerpoint/2010/main" val="306423775"/>
      </p:ext>
    </p:extLst>
  </p:cSld>
  <p:clrMapOvr>
    <a:masterClrMapping/>
  </p:clrMapOvr>
</p:sld>
</file>

<file path=ppt/theme/theme1.xml><?xml version="1.0" encoding="utf-8"?>
<a:theme xmlns:a="http://schemas.openxmlformats.org/drawingml/2006/main" name="Office Theme">
  <a:themeElements>
    <a:clrScheme name="WC-CF">
      <a:dk1>
        <a:srgbClr val="212121"/>
      </a:dk1>
      <a:lt1>
        <a:srgbClr val="FFFFFF"/>
      </a:lt1>
      <a:dk2>
        <a:srgbClr val="E50051"/>
      </a:dk2>
      <a:lt2>
        <a:srgbClr val="EAEAEA"/>
      </a:lt2>
      <a:accent1>
        <a:srgbClr val="009ECE"/>
      </a:accent1>
      <a:accent2>
        <a:srgbClr val="F08700"/>
      </a:accent2>
      <a:accent3>
        <a:srgbClr val="04ABA9"/>
      </a:accent3>
      <a:accent4>
        <a:srgbClr val="8064A2"/>
      </a:accent4>
      <a:accent5>
        <a:srgbClr val="9C9D9C"/>
      </a:accent5>
      <a:accent6>
        <a:srgbClr val="D7AF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A4C2713DD4584E9C728B44817FD316" ma:contentTypeVersion="9" ma:contentTypeDescription="Create a new document." ma:contentTypeScope="" ma:versionID="f5105c2d3d6fd087238cb0303f4fd5a7">
  <xsd:schema xmlns:xsd="http://www.w3.org/2001/XMLSchema" xmlns:xs="http://www.w3.org/2001/XMLSchema" xmlns:p="http://schemas.microsoft.com/office/2006/metadata/properties" xmlns:ns3="9f8f72ff-1ef1-4401-806a-7d8655e01c26" targetNamespace="http://schemas.microsoft.com/office/2006/metadata/properties" ma:root="true" ma:fieldsID="ebee9370482393a745411a4bfbcd05e3" ns3:_="">
    <xsd:import namespace="9f8f72ff-1ef1-4401-806a-7d8655e01c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f72ff-1ef1-4401-806a-7d8655e01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9D9F7-BA2B-46E7-AEC7-BFE5D36E331B}">
  <ds:schemaRefs>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9f8f72ff-1ef1-4401-806a-7d8655e01c26"/>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EBAA365-4805-4B41-8A11-55FA4D30A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f72ff-1ef1-4401-806a-7d8655e01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280F5E-03F2-49C4-8B43-B36E476CC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1790</TotalTime>
  <Words>624</Words>
  <Application>Microsoft Office PowerPoint</Application>
  <PresentationFormat>On-screen Show (16:9)</PresentationFormat>
  <Paragraphs>70</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Planning &amp; HMOs  11 February 2020</vt:lpstr>
      <vt:lpstr>Planning &amp; HMOs</vt:lpstr>
      <vt:lpstr>Use Classes Order</vt:lpstr>
      <vt:lpstr>Waltham Forest Article 4 Direction</vt:lpstr>
      <vt:lpstr>Assessing planning applications for change of use to HMO</vt:lpstr>
      <vt:lpstr>PowerPoint Presentation</vt:lpstr>
      <vt:lpstr>Existing HMO without planning permission? </vt:lpstr>
      <vt:lpstr>Evidence required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Improvement Final Workshop 6th August 2019</dc:title>
  <dc:creator>Justin.Carr@walthamforest.gov.uk</dc:creator>
  <cp:lastModifiedBy>Julia Morris</cp:lastModifiedBy>
  <cp:revision>84</cp:revision>
  <dcterms:created xsi:type="dcterms:W3CDTF">2019-08-06T07:23:03Z</dcterms:created>
  <dcterms:modified xsi:type="dcterms:W3CDTF">2020-02-11T13:00:08Z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0x01010067A4C2713DD4584E9C728B44817FD316</vt:lpwstr>
  </property>
</Properties>
</file>