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19"/>
  </p:notesMasterIdLst>
  <p:sldIdLst>
    <p:sldId id="256" r:id="rId3"/>
    <p:sldId id="257" r:id="rId4"/>
    <p:sldId id="304" r:id="rId5"/>
    <p:sldId id="283" r:id="rId6"/>
    <p:sldId id="284" r:id="rId7"/>
    <p:sldId id="302" r:id="rId8"/>
    <p:sldId id="300" r:id="rId9"/>
    <p:sldId id="306" r:id="rId10"/>
    <p:sldId id="280" r:id="rId11"/>
    <p:sldId id="307" r:id="rId12"/>
    <p:sldId id="305" r:id="rId13"/>
    <p:sldId id="293" r:id="rId14"/>
    <p:sldId id="303" r:id="rId15"/>
    <p:sldId id="308" r:id="rId16"/>
    <p:sldId id="309" r:id="rId17"/>
    <p:sldId id="295" r:id="rId18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2">
          <p15:clr>
            <a:srgbClr val="A4A3A4"/>
          </p15:clr>
        </p15:guide>
        <p15:guide id="2" pos="14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500"/>
    <a:srgbClr val="AC0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4C36B5-B11D-44D0-919E-01FC99F93C90}" v="1824" dt="2020-02-11T12:58:22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81" autoAdjust="0"/>
    <p:restoredTop sz="85790" autoAdjust="0"/>
  </p:normalViewPr>
  <p:slideViewPr>
    <p:cSldViewPr snapToGrid="0" snapToObjects="1" showGuides="1">
      <p:cViewPr varScale="1">
        <p:scale>
          <a:sx n="97" d="100"/>
          <a:sy n="97" d="100"/>
        </p:scale>
        <p:origin x="1099" y="72"/>
      </p:cViewPr>
      <p:guideLst>
        <p:guide orient="horz" pos="1142"/>
        <p:guide pos="14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42D6A-A84A-5A44-83A0-0428F82A651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CDC7-E86A-C147-83E1-77D12D1AC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1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65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65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6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17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1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65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65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00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65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30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65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CDC7-E86A-C147-83E1-77D12D1AC8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2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C1D5B61-4FE6-414D-B213-7F3A1B473D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3648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65375" y="2068008"/>
            <a:ext cx="3639701" cy="39770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Title of Presentation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65367" y="2465714"/>
            <a:ext cx="2469658" cy="2926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 heading position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4467C-207C-BB40-95E4-4F1C5989E9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976" y="4166756"/>
            <a:ext cx="1116135" cy="614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09B206-5E91-2049-9C80-8A4C7875C4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6343" y="356578"/>
            <a:ext cx="970871" cy="56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0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A42BA4-2F29-9D41-B4A8-4769C406B9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87904-4123-3344-B97B-8B0952E2CF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17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99D4C9-711E-B244-96DF-5A6C8D6B61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864A052-18F9-9640-8BC4-E93E47038F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4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C5C660-50DF-F442-967C-23D500613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551FE84-0A4A-4849-B1A4-FF2E563337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2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219C85-6948-1D4C-B496-9896AA8CFA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C55E890-20E9-F149-AF07-A3B54B49EA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7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54A99F-8BD9-E54F-B99C-8B804FFBCD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DEA8804-DD32-5143-8B9E-0999F8DCAE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7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A42BA4-2F29-9D41-B4A8-4769C406B9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87904-4123-3344-B97B-8B0952E2CF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99D4C9-711E-B244-96DF-5A6C8D6B61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864A052-18F9-9640-8BC4-E93E47038F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2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C5C660-50DF-F442-967C-23D5006138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551FE84-0A4A-4849-B1A4-FF2E563337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4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C1D5B61-4FE6-414D-B213-7F3A1B473D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3648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65367" y="2068006"/>
            <a:ext cx="3639701" cy="39770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Title of Presentation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65367" y="2465714"/>
            <a:ext cx="2469658" cy="2926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 heading position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4467C-207C-BB40-95E4-4F1C5989E9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0973" y="4166754"/>
            <a:ext cx="1116135" cy="614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09B206-5E91-2049-9C80-8A4C7875C4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96335" y="356578"/>
            <a:ext cx="970871" cy="56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7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4219C85-6948-1D4C-B496-9896AA8CFA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C55E890-20E9-F149-AF07-A3B54B49EA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1052012"/>
            <a:ext cx="6266058" cy="43449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812925"/>
            <a:ext cx="6266058" cy="266293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800" b="0" i="0">
                <a:latin typeface="Arial"/>
                <a:cs typeface="Arial"/>
              </a:defRPr>
            </a:lvl1pPr>
            <a:lvl2pPr algn="l">
              <a:defRPr sz="1400" b="0" i="0">
                <a:latin typeface="Arial"/>
                <a:cs typeface="Arial"/>
              </a:defRPr>
            </a:lvl2pPr>
            <a:lvl3pPr algn="l">
              <a:tabLst/>
              <a:defRPr sz="1200"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54A99F-8BD9-E54F-B99C-8B804FFBCD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7352" y="362699"/>
            <a:ext cx="1529952" cy="44208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DEA8804-DD32-5143-8B9E-0999F8DCAE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12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6FD06262-2E68-7A43-95FB-5BA7EF5AE622}"/>
              </a:ext>
            </a:extLst>
          </p:cNvPr>
          <p:cNvSpPr/>
          <p:nvPr userDrawn="1"/>
        </p:nvSpPr>
        <p:spPr>
          <a:xfrm>
            <a:off x="357352" y="362699"/>
            <a:ext cx="8408276" cy="4420800"/>
          </a:xfrm>
          <a:custGeom>
            <a:avLst/>
            <a:gdLst>
              <a:gd name="connsiteX0" fmla="*/ 0 w 8408276"/>
              <a:gd name="connsiteY0" fmla="*/ 0 h 4420800"/>
              <a:gd name="connsiteX1" fmla="*/ 8408276 w 8408276"/>
              <a:gd name="connsiteY1" fmla="*/ 0 h 4420800"/>
              <a:gd name="connsiteX2" fmla="*/ 8408276 w 8408276"/>
              <a:gd name="connsiteY2" fmla="*/ 3411978 h 4420800"/>
              <a:gd name="connsiteX3" fmla="*/ 6758955 w 8408276"/>
              <a:gd name="connsiteY3" fmla="*/ 4420800 h 4420800"/>
              <a:gd name="connsiteX4" fmla="*/ 0 w 8408276"/>
              <a:gd name="connsiteY4" fmla="*/ 4420800 h 44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8276" h="4420800">
                <a:moveTo>
                  <a:pt x="0" y="0"/>
                </a:moveTo>
                <a:lnTo>
                  <a:pt x="8408276" y="0"/>
                </a:lnTo>
                <a:lnTo>
                  <a:pt x="8408276" y="3411978"/>
                </a:lnTo>
                <a:lnTo>
                  <a:pt x="6758955" y="4420800"/>
                </a:lnTo>
                <a:lnTo>
                  <a:pt x="0" y="4420800"/>
                </a:lnTo>
                <a:close/>
              </a:path>
            </a:pathLst>
          </a:cu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8E03977C-A74E-0547-84D5-0C68DFF8A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6841" y="4419126"/>
            <a:ext cx="1019504" cy="274637"/>
          </a:xfrm>
          <a:prstGeom prst="rect">
            <a:avLst/>
          </a:prstGeom>
        </p:spPr>
        <p:txBody>
          <a:bodyPr/>
          <a:lstStyle>
            <a:lvl1pPr algn="ctr">
              <a:defRPr sz="1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A2C872-3B9A-F24E-BD6B-7B38C8C912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5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63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888A36-8E29-B745-BC8A-98230C554462}"/>
              </a:ext>
            </a:extLst>
          </p:cNvPr>
          <p:cNvSpPr/>
          <p:nvPr userDrawn="1"/>
        </p:nvSpPr>
        <p:spPr>
          <a:xfrm>
            <a:off x="357352" y="362699"/>
            <a:ext cx="8408276" cy="44208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 dirty="0">
              <a:solidFill>
                <a:srgbClr val="FFFFFF"/>
              </a:solidFill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C1F24CCA-9F6F-3A4B-905A-297A18BB585B}"/>
              </a:ext>
            </a:extLst>
          </p:cNvPr>
          <p:cNvSpPr/>
          <p:nvPr userDrawn="1"/>
        </p:nvSpPr>
        <p:spPr>
          <a:xfrm>
            <a:off x="7297955" y="4003261"/>
            <a:ext cx="1508510" cy="863793"/>
          </a:xfrm>
          <a:custGeom>
            <a:avLst/>
            <a:gdLst>
              <a:gd name="connsiteX0" fmla="*/ 0 w 2480441"/>
              <a:gd name="connsiteY0" fmla="*/ 1450427 h 1450427"/>
              <a:gd name="connsiteX1" fmla="*/ 2480441 w 2480441"/>
              <a:gd name="connsiteY1" fmla="*/ 1450427 h 1450427"/>
              <a:gd name="connsiteX2" fmla="*/ 2480441 w 2480441"/>
              <a:gd name="connsiteY2" fmla="*/ 0 h 1450427"/>
              <a:gd name="connsiteX3" fmla="*/ 0 w 2480441"/>
              <a:gd name="connsiteY3" fmla="*/ 1450427 h 145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0441" h="1450427">
                <a:moveTo>
                  <a:pt x="0" y="1450427"/>
                </a:moveTo>
                <a:lnTo>
                  <a:pt x="2480441" y="1450427"/>
                </a:lnTo>
                <a:lnTo>
                  <a:pt x="2480441" y="0"/>
                </a:lnTo>
                <a:lnTo>
                  <a:pt x="0" y="14504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9DD8C7-2B45-A248-91CA-B084DBA0553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957981" y="4373218"/>
            <a:ext cx="778516" cy="428486"/>
          </a:xfrm>
          <a:prstGeom prst="rect">
            <a:avLst/>
          </a:prstGeom>
        </p:spPr>
      </p:pic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8E03977C-A74E-0547-84D5-0C68DFF8A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6841" y="4419122"/>
            <a:ext cx="1019504" cy="274637"/>
          </a:xfrm>
          <a:prstGeom prst="rect">
            <a:avLst/>
          </a:prstGeom>
        </p:spPr>
        <p:txBody>
          <a:bodyPr/>
          <a:lstStyle>
            <a:lvl1pPr algn="ctr">
              <a:defRPr sz="1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3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en/bird-branch-cute-vector-blue-982861/" TargetMode="Externa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thamforest.gov.uk/content/private-rented-property-licensing" TargetMode="External"/><Relationship Id="rId2" Type="http://schemas.openxmlformats.org/officeDocument/2006/relationships/hyperlink" Target="https://www.walthamforest.gov.uk/content/private-rented-property-licensing-consultation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propertylicensing@walthamforest.gov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B1C77C5-755E-AE46-BB14-5CD4540A7F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Property Licensing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F078A8B-F918-C640-9FA0-CD370E56FC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Landlord Forum</a:t>
            </a:r>
          </a:p>
          <a:p>
            <a:r>
              <a:rPr lang="en-US" dirty="0"/>
              <a:t>11 February 2020</a:t>
            </a:r>
          </a:p>
        </p:txBody>
      </p:sp>
    </p:spTree>
    <p:extLst>
      <p:ext uri="{BB962C8B-B14F-4D97-AF65-F5344CB8AC3E}">
        <p14:creationId xmlns:p14="http://schemas.microsoft.com/office/powerpoint/2010/main" val="110271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81894"/>
            <a:ext cx="6897883" cy="498763"/>
          </a:xfrm>
        </p:spPr>
        <p:txBody>
          <a:bodyPr/>
          <a:lstStyle/>
          <a:p>
            <a:r>
              <a:rPr lang="en-US" dirty="0" err="1"/>
              <a:t>Licence</a:t>
            </a:r>
            <a:r>
              <a:rPr lang="en-US" dirty="0"/>
              <a:t>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1" y="687897"/>
            <a:ext cx="6741090" cy="3841413"/>
          </a:xfrm>
        </p:spPr>
        <p:txBody>
          <a:bodyPr/>
          <a:lstStyle/>
          <a:p>
            <a:endParaRPr lang="en-GB" dirty="0"/>
          </a:p>
          <a:p>
            <a:r>
              <a:rPr lang="en-GB" sz="2400" dirty="0"/>
              <a:t>Licence conditions will be the responsibility of the Licence Holder unless another party has been agreed to be bound by some/all of the conditions.</a:t>
            </a:r>
          </a:p>
          <a:p>
            <a:r>
              <a:rPr lang="en-GB" sz="2400" dirty="0"/>
              <a:t>Property conditions continue to be a significant priority – there will be a targeted inspection programme. </a:t>
            </a:r>
          </a:p>
          <a:p>
            <a:r>
              <a:rPr lang="en-GB" sz="2400" dirty="0"/>
              <a:t>To ensure that we can meet Objectives and Licensing conditions additional staff currently being recruited. 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29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81894"/>
            <a:ext cx="6897883" cy="498763"/>
          </a:xfrm>
        </p:spPr>
        <p:txBody>
          <a:bodyPr/>
          <a:lstStyle/>
          <a:p>
            <a:r>
              <a:rPr lang="en-US" dirty="0"/>
              <a:t>Early Bird Periods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880844"/>
            <a:ext cx="4767755" cy="3959604"/>
          </a:xfrm>
        </p:spPr>
        <p:txBody>
          <a:bodyPr/>
          <a:lstStyle/>
          <a:p>
            <a:endParaRPr lang="en-GB" dirty="0"/>
          </a:p>
          <a:p>
            <a:r>
              <a:rPr lang="en-GB" sz="2000" dirty="0"/>
              <a:t>Mandatory HMO Licensing – no early bird period</a:t>
            </a:r>
          </a:p>
          <a:p>
            <a:r>
              <a:rPr lang="en-GB" sz="2000" dirty="0"/>
              <a:t>Additional HMO Licensing- early bird </a:t>
            </a:r>
            <a:r>
              <a:rPr lang="en-GB" sz="2000" u="sng" dirty="0"/>
              <a:t>1</a:t>
            </a:r>
            <a:r>
              <a:rPr lang="en-GB" sz="2000" u="sng" baseline="30000" dirty="0"/>
              <a:t>st</a:t>
            </a:r>
            <a:r>
              <a:rPr lang="en-GB" sz="2000" u="sng" dirty="0"/>
              <a:t> April – 31</a:t>
            </a:r>
            <a:r>
              <a:rPr lang="en-GB" sz="2000" u="sng" baseline="30000" dirty="0"/>
              <a:t>st</a:t>
            </a:r>
            <a:r>
              <a:rPr lang="en-GB" sz="2000" u="sng" dirty="0"/>
              <a:t> July 2020</a:t>
            </a:r>
          </a:p>
          <a:p>
            <a:r>
              <a:rPr lang="en-GB" sz="2000" dirty="0"/>
              <a:t>Selective Licensing – early bird          </a:t>
            </a:r>
            <a:r>
              <a:rPr lang="en-GB" sz="2000" u="sng" dirty="0"/>
              <a:t>1</a:t>
            </a:r>
            <a:r>
              <a:rPr lang="en-GB" sz="2000" u="sng" baseline="30000" dirty="0"/>
              <a:t>st</a:t>
            </a:r>
            <a:r>
              <a:rPr lang="en-GB" sz="2000" u="sng" dirty="0"/>
              <a:t> May – 31</a:t>
            </a:r>
            <a:r>
              <a:rPr lang="en-GB" sz="2000" u="sng" baseline="30000" dirty="0"/>
              <a:t>st</a:t>
            </a:r>
            <a:r>
              <a:rPr lang="en-GB" sz="2000" u="sng" dirty="0"/>
              <a:t> July 2020</a:t>
            </a:r>
          </a:p>
          <a:p>
            <a:r>
              <a:rPr lang="en-GB" sz="2000" dirty="0"/>
              <a:t>Any applications received after this date will not qualify for the early bird fee.</a:t>
            </a:r>
          </a:p>
          <a:p>
            <a:r>
              <a:rPr lang="en-GB" sz="2000" dirty="0"/>
              <a:t>But note discount for new rented homes with EPC of C or above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92539840-09B5-4DE1-8AF2-FE71078553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692461" y="796160"/>
            <a:ext cx="1734207" cy="139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72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644" y="361951"/>
            <a:ext cx="6417439" cy="523876"/>
          </a:xfrm>
        </p:spPr>
        <p:txBody>
          <a:bodyPr/>
          <a:lstStyle/>
          <a:p>
            <a:r>
              <a:rPr lang="en-US" dirty="0" err="1"/>
              <a:t>Licence</a:t>
            </a:r>
            <a:r>
              <a:rPr lang="en-US" dirty="0"/>
              <a:t> 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659" y="885826"/>
            <a:ext cx="6857999" cy="364348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Multi-dwelling discount for 2</a:t>
            </a:r>
            <a:r>
              <a:rPr lang="en-GB" baseline="30000" dirty="0"/>
              <a:t>nd</a:t>
            </a:r>
            <a:r>
              <a:rPr lang="en-GB" dirty="0"/>
              <a:t>, 3</a:t>
            </a:r>
            <a:r>
              <a:rPr lang="en-GB" baseline="30000" dirty="0"/>
              <a:t>rd</a:t>
            </a:r>
            <a:r>
              <a:rPr lang="en-GB" dirty="0"/>
              <a:t> flat in block in common ownership &amp; control of £100 per flat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188543"/>
              </p:ext>
            </p:extLst>
          </p:nvPr>
        </p:nvGraphicFramePr>
        <p:xfrm>
          <a:off x="2080644" y="828675"/>
          <a:ext cx="5864860" cy="2464300"/>
        </p:xfrm>
        <a:graphic>
          <a:graphicData uri="http://schemas.openxmlformats.org/drawingml/2006/table">
            <a:tbl>
              <a:tblPr firstRow="1" firstCol="1" bandRow="1"/>
              <a:tblGrid>
                <a:gridCol w="195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Type of Licence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1 element (application &amp; processing)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2 element (enforcement)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 fee payable [on successful application]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Selective Licence [without discount]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£250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£450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£700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Selective Licence [with either early bird or EPC discount]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£250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£200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£450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Additional HMO licence [without discount]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£500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£500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£1,000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Additional HMO Licence [with either early bird or EPC discount]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£500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£250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£750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96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644" y="361951"/>
            <a:ext cx="6417439" cy="915056"/>
          </a:xfrm>
        </p:spPr>
        <p:txBody>
          <a:bodyPr/>
          <a:lstStyle/>
          <a:p>
            <a:r>
              <a:rPr lang="en-US" sz="2400" dirty="0"/>
              <a:t>Mandatory HMO </a:t>
            </a:r>
            <a:r>
              <a:rPr lang="en-US" sz="2400" dirty="0" err="1"/>
              <a:t>licence</a:t>
            </a:r>
            <a:r>
              <a:rPr lang="en-US" sz="2400" dirty="0"/>
              <a:t> fees – April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659" y="828675"/>
            <a:ext cx="6857999" cy="3700635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811827"/>
              </p:ext>
            </p:extLst>
          </p:nvPr>
        </p:nvGraphicFramePr>
        <p:xfrm>
          <a:off x="2096814" y="1277008"/>
          <a:ext cx="5848690" cy="2786850"/>
        </p:xfrm>
        <a:graphic>
          <a:graphicData uri="http://schemas.openxmlformats.org/drawingml/2006/table">
            <a:tbl>
              <a:tblPr firstRow="1" firstCol="1" bandRow="1"/>
              <a:tblGrid>
                <a:gridCol w="194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1 element (application &amp; processing)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 2 element (enforcement)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 fee payable [on successful application]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Up to 8 units of accommodation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£750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£750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£1500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9-20 units of accommodation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£1000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£1000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£2000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Over 20 units of accommodation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£2500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£2500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£5000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2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81894"/>
            <a:ext cx="6897883" cy="498763"/>
          </a:xfrm>
        </p:spPr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88565"/>
            <a:ext cx="6897883" cy="3905197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For all licences there will be an online application form only – digital by default.</a:t>
            </a:r>
          </a:p>
          <a:p>
            <a:r>
              <a:rPr lang="en-GB" dirty="0"/>
              <a:t>Landlords will be expected to ensure that the property is inspected prior to </a:t>
            </a:r>
            <a:r>
              <a:rPr lang="en-GB"/>
              <a:t>the submission of </a:t>
            </a:r>
            <a:r>
              <a:rPr lang="en-GB" dirty="0"/>
              <a:t>an application</a:t>
            </a:r>
          </a:p>
          <a:p>
            <a:r>
              <a:rPr lang="en-GB" dirty="0"/>
              <a:t>Mandatory HMO applications go live on 24 February 2020</a:t>
            </a:r>
          </a:p>
          <a:p>
            <a:r>
              <a:rPr lang="en-GB" dirty="0"/>
              <a:t>You will be required to upload a photo of the front and back of the building.</a:t>
            </a:r>
          </a:p>
          <a:p>
            <a:r>
              <a:rPr lang="en-GB" dirty="0"/>
              <a:t>All HMOs will be inspected during the application process before any licence has been issued.</a:t>
            </a:r>
          </a:p>
          <a:p>
            <a:r>
              <a:rPr lang="en-GB" dirty="0"/>
              <a:t>Selective Licence applications will not be routinely inspected at the application stage but audit and compliance checks will be carried out throughout the life of the scheme.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953" y="4478147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4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81894"/>
            <a:ext cx="6897883" cy="498763"/>
          </a:xfrm>
        </p:spPr>
        <p:txBody>
          <a:bodyPr/>
          <a:lstStyle/>
          <a:p>
            <a:r>
              <a:rPr lang="en-US" dirty="0"/>
              <a:t>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1" y="885826"/>
            <a:ext cx="6478782" cy="364348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will continue to communicate with landlords in a variety of ways including the following:</a:t>
            </a:r>
          </a:p>
          <a:p>
            <a:r>
              <a:rPr lang="en-GB" dirty="0"/>
              <a:t>Regular Landlord forums</a:t>
            </a:r>
          </a:p>
          <a:p>
            <a:r>
              <a:rPr lang="en-GB" dirty="0"/>
              <a:t>E-newsletter</a:t>
            </a:r>
          </a:p>
          <a:p>
            <a:r>
              <a:rPr lang="en-GB" dirty="0"/>
              <a:t>Website – regular updates.</a:t>
            </a:r>
          </a:p>
          <a:p>
            <a:r>
              <a:rPr lang="en-GB" dirty="0"/>
              <a:t>Landlords must ensure that they keep up to date of legislation changes via the website.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514350"/>
            <a:ext cx="6266058" cy="619125"/>
          </a:xfrm>
        </p:spPr>
        <p:txBody>
          <a:bodyPr/>
          <a:lstStyle/>
          <a:p>
            <a:r>
              <a:rPr lang="en-GB" dirty="0"/>
              <a:t>For 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525" y="1133475"/>
            <a:ext cx="6583558" cy="3298347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https://www.walthamforest.gov.uk/content/private-rented-property-licensing-consultation</a:t>
            </a:r>
            <a:endParaRPr lang="en-GB" sz="2000" dirty="0"/>
          </a:p>
          <a:p>
            <a:pPr marL="0" indent="0">
              <a:buNone/>
            </a:pPr>
            <a:r>
              <a:rPr lang="en-GB" sz="2000" dirty="0">
                <a:hlinkClick r:id="rId3"/>
              </a:rPr>
              <a:t>https://www.walthamforest.gov.uk/content/private-rented-property-licensing</a:t>
            </a:r>
            <a:endParaRPr lang="en-GB" sz="20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hlinkClick r:id="rId4"/>
              </a:rPr>
              <a:t>propertylicensing@walthamforest.gov.uk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020 8496 4949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2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4" y="581894"/>
            <a:ext cx="6607175" cy="498763"/>
          </a:xfrm>
        </p:spPr>
        <p:txBody>
          <a:bodyPr/>
          <a:lstStyle/>
          <a:p>
            <a:r>
              <a:rPr lang="en-US" dirty="0"/>
              <a:t>Future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847725"/>
            <a:ext cx="6266058" cy="3914311"/>
          </a:xfrm>
        </p:spPr>
        <p:txBody>
          <a:bodyPr/>
          <a:lstStyle/>
          <a:p>
            <a:endParaRPr lang="en-GB" dirty="0"/>
          </a:p>
          <a:p>
            <a:r>
              <a:rPr lang="en-GB" sz="2400" dirty="0"/>
              <a:t>All Presentations given tonight will be available on the website within the next few days.</a:t>
            </a:r>
          </a:p>
          <a:p>
            <a:r>
              <a:rPr lang="en-GB" sz="2400" dirty="0"/>
              <a:t>The website will be updated regularly over the next few months – It is advisable to check the website for updates.</a:t>
            </a:r>
          </a:p>
          <a:p>
            <a:r>
              <a:rPr lang="en-GB" sz="2400" dirty="0"/>
              <a:t>Newsletters will be sent out with any significant updates.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3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4" y="581894"/>
            <a:ext cx="6607175" cy="498763"/>
          </a:xfrm>
        </p:spPr>
        <p:txBody>
          <a:bodyPr/>
          <a:lstStyle/>
          <a:p>
            <a:r>
              <a:rPr lang="en-US" dirty="0"/>
              <a:t>Purpose of briefing – Up-date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847725"/>
            <a:ext cx="6266058" cy="3914311"/>
          </a:xfrm>
        </p:spPr>
        <p:txBody>
          <a:bodyPr/>
          <a:lstStyle/>
          <a:p>
            <a:endParaRPr lang="en-GB" dirty="0"/>
          </a:p>
          <a:p>
            <a:r>
              <a:rPr lang="en-GB" sz="2400" dirty="0"/>
              <a:t>Additional Licensing will be implemented April 2020 – comes into force 1 April.</a:t>
            </a:r>
          </a:p>
          <a:p>
            <a:r>
              <a:rPr lang="en-GB" sz="2400" dirty="0"/>
              <a:t>New Selective Licensing scheme has now been agreed by the Secretary of State – comes into force on 1 May 2020</a:t>
            </a:r>
          </a:p>
          <a:p>
            <a:r>
              <a:rPr lang="en-GB" sz="2400" dirty="0"/>
              <a:t>New software for application process</a:t>
            </a:r>
          </a:p>
          <a:p>
            <a:r>
              <a:rPr lang="en-GB" sz="2400" dirty="0"/>
              <a:t>Licensing conditions/ objectives and fees </a:t>
            </a:r>
          </a:p>
          <a:p>
            <a:endParaRPr lang="en-GB" sz="28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0274" y="581894"/>
            <a:ext cx="6638925" cy="498763"/>
          </a:xfrm>
        </p:spPr>
        <p:txBody>
          <a:bodyPr/>
          <a:lstStyle/>
          <a:p>
            <a:r>
              <a:rPr lang="en-US" sz="2400" dirty="0"/>
              <a:t>Variation of current Selective </a:t>
            </a:r>
            <a:r>
              <a:rPr lang="en-US" sz="2400" dirty="0" err="1"/>
              <a:t>Licences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97724"/>
            <a:ext cx="6669283" cy="3264312"/>
          </a:xfrm>
        </p:spPr>
        <p:txBody>
          <a:bodyPr/>
          <a:lstStyle/>
          <a:p>
            <a:r>
              <a:rPr lang="en-GB" sz="2400" dirty="0"/>
              <a:t>Currently working on the 1400 applications that were received.</a:t>
            </a:r>
          </a:p>
          <a:p>
            <a:r>
              <a:rPr lang="en-GB" sz="2400" dirty="0"/>
              <a:t>All requests will be processed by the 31</a:t>
            </a:r>
            <a:r>
              <a:rPr lang="en-GB" sz="2400" baseline="30000" dirty="0"/>
              <a:t>st</a:t>
            </a:r>
            <a:r>
              <a:rPr lang="en-GB" sz="2400" dirty="0"/>
              <a:t> March 2020.</a:t>
            </a:r>
          </a:p>
          <a:p>
            <a:r>
              <a:rPr lang="en-GB" sz="2400" dirty="0"/>
              <a:t>No requirement to apply for a new selective licence at the start of the new scheme if variation approved.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0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563618"/>
            <a:ext cx="6266058" cy="535340"/>
          </a:xfrm>
        </p:spPr>
        <p:txBody>
          <a:bodyPr/>
          <a:lstStyle/>
          <a:p>
            <a:r>
              <a:rPr lang="en-US" dirty="0"/>
              <a:t>Additional HMO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998290"/>
            <a:ext cx="5997575" cy="3581593"/>
          </a:xfrm>
        </p:spPr>
        <p:txBody>
          <a:bodyPr/>
          <a:lstStyle/>
          <a:p>
            <a:r>
              <a:rPr lang="en-GB" sz="2000" dirty="0"/>
              <a:t>Houses in Multiple Occupation (“HMOs’’) that are privately rented and occupied by 3 or more forming 2 or more households with shared amenities that fall outside of mandatory licensing. </a:t>
            </a:r>
          </a:p>
          <a:p>
            <a:r>
              <a:rPr lang="en-GB" sz="2000" dirty="0"/>
              <a:t>Current Licences under Selective Licensing (PRPL) will end 31 March 2020 and new HMO application will need to be made.</a:t>
            </a:r>
          </a:p>
          <a:p>
            <a:r>
              <a:rPr lang="en-GB" sz="2000" dirty="0"/>
              <a:t>On line application form in line with the Council’s digital by default strategy.</a:t>
            </a:r>
          </a:p>
          <a:p>
            <a:r>
              <a:rPr lang="en-GB" sz="2000" dirty="0"/>
              <a:t>Additional Licensing will be Borough wide.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0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025" y="449738"/>
            <a:ext cx="6266058" cy="548552"/>
          </a:xfrm>
        </p:spPr>
        <p:txBody>
          <a:bodyPr/>
          <a:lstStyle/>
          <a:p>
            <a:r>
              <a:rPr lang="en-US" dirty="0"/>
              <a:t>Mandatory HMO Licensing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998290"/>
            <a:ext cx="5997575" cy="369547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Houses in Multiple Occupation (“HMOs’’) that are privately rented and occupied by five or more persons forming two or more households  under one or more  tenancies. </a:t>
            </a:r>
          </a:p>
          <a:p>
            <a:r>
              <a:rPr lang="en-GB" dirty="0"/>
              <a:t>All houses, converted flats and some purpose-built flats</a:t>
            </a:r>
          </a:p>
          <a:p>
            <a:r>
              <a:rPr lang="en-GB" dirty="0"/>
              <a:t>Current Licences under Selective Licensing (PRPL) will end 31 March 2020 and new HMO application will need to be made.</a:t>
            </a:r>
          </a:p>
          <a:p>
            <a:r>
              <a:rPr lang="en-GB" dirty="0"/>
              <a:t>On line application form in line with the Council’s digital by default strategy.</a:t>
            </a:r>
          </a:p>
          <a:p>
            <a:r>
              <a:rPr lang="en-GB" dirty="0"/>
              <a:t>Mandatory HMO Licensing is Borough wide.</a:t>
            </a:r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7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Selective 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275127"/>
            <a:ext cx="5997575" cy="3418636"/>
          </a:xfrm>
        </p:spPr>
        <p:txBody>
          <a:bodyPr/>
          <a:lstStyle/>
          <a:p>
            <a:endParaRPr lang="en-GB" dirty="0"/>
          </a:p>
          <a:p>
            <a:r>
              <a:rPr lang="en-GB" sz="2400" dirty="0"/>
              <a:t>Cabinet and Secretary of State approval for 18 of 20 wards – go live 1</a:t>
            </a:r>
            <a:r>
              <a:rPr lang="en-GB" sz="2400" baseline="30000" dirty="0"/>
              <a:t>st</a:t>
            </a:r>
            <a:r>
              <a:rPr lang="en-GB" sz="2400" dirty="0"/>
              <a:t> May 2020. </a:t>
            </a:r>
          </a:p>
          <a:p>
            <a:r>
              <a:rPr lang="en-GB" sz="2400" dirty="0" err="1"/>
              <a:t>Endelbury</a:t>
            </a:r>
            <a:r>
              <a:rPr lang="en-GB" sz="2400" dirty="0"/>
              <a:t> and Hatch Lane wards will not be subject to Selective Licensing from April 2020 but Additional and Mandatory HMO Licensing will still apply. </a:t>
            </a:r>
          </a:p>
          <a:p>
            <a:r>
              <a:rPr lang="en-GB" sz="2400" dirty="0"/>
              <a:t>Other enforcement powers available</a:t>
            </a:r>
          </a:p>
          <a:p>
            <a:pPr marL="0" indent="0">
              <a:buNone/>
            </a:pPr>
            <a:endParaRPr lang="en-GB" dirty="0"/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1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permission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025" y="1638301"/>
            <a:ext cx="5997575" cy="3055462"/>
          </a:xfrm>
        </p:spPr>
        <p:txBody>
          <a:bodyPr/>
          <a:lstStyle/>
          <a:p>
            <a:r>
              <a:rPr lang="en-GB" dirty="0"/>
              <a:t>Some complexity in HMO rules – differences in housing, planning and Council Tax definitions</a:t>
            </a:r>
          </a:p>
          <a:p>
            <a:pPr lvl="0"/>
            <a:r>
              <a:rPr lang="en-GB" dirty="0">
                <a:solidFill>
                  <a:srgbClr val="212121"/>
                </a:solidFill>
              </a:rPr>
              <a:t>The Licensing department will continue to take into account planning permission requirements for both HMOs and conversions.</a:t>
            </a:r>
          </a:p>
          <a:p>
            <a:r>
              <a:rPr lang="en-GB" dirty="0"/>
              <a:t>HMO definition for licensing purposes clear</a:t>
            </a:r>
          </a:p>
          <a:p>
            <a:r>
              <a:rPr lang="en-GB" i="1" dirty="0"/>
              <a:t>Hand over to colleagues in </a:t>
            </a:r>
            <a:r>
              <a:rPr lang="en-GB" i="1"/>
              <a:t>planning service</a:t>
            </a:r>
            <a:endParaRPr lang="en-GB" i="1" dirty="0"/>
          </a:p>
          <a:p>
            <a:endParaRPr lang="en-GB" dirty="0"/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0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81894"/>
            <a:ext cx="6897883" cy="498763"/>
          </a:xfrm>
        </p:spPr>
        <p:txBody>
          <a:bodyPr/>
          <a:lstStyle/>
          <a:p>
            <a:r>
              <a:rPr lang="en-US" dirty="0"/>
              <a:t>Scheme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300" y="704675"/>
            <a:ext cx="6857999" cy="3824635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Targeted audits of 25% homes with a selective licence</a:t>
            </a:r>
          </a:p>
          <a:p>
            <a:r>
              <a:rPr lang="en-GB" dirty="0"/>
              <a:t>Reduce significant hazards by 350 properties per year </a:t>
            </a:r>
          </a:p>
          <a:p>
            <a:r>
              <a:rPr lang="en-GB" dirty="0"/>
              <a:t>Take action in relation to unlicensed properties</a:t>
            </a:r>
          </a:p>
          <a:p>
            <a:r>
              <a:rPr lang="en-GB" dirty="0"/>
              <a:t>Inspect all HMOs before issuing a licence</a:t>
            </a:r>
          </a:p>
          <a:p>
            <a:r>
              <a:rPr lang="en-GB" dirty="0"/>
              <a:t>Carry out audit checks to confirm compliance with works required at time HMO licence granted</a:t>
            </a:r>
          </a:p>
          <a:p>
            <a:r>
              <a:rPr lang="en-GB" dirty="0"/>
              <a:t>Carry out 1000 intelligence-led checks of HMOs during life of the scheme. Achieve compliance in 500 HMOs p.a.</a:t>
            </a:r>
          </a:p>
          <a:p>
            <a:r>
              <a:rPr lang="en-GB" dirty="0"/>
              <a:t>Reduce repeat ASB by 10% over life of scheme</a:t>
            </a:r>
          </a:p>
          <a:p>
            <a:r>
              <a:rPr lang="en-GB" dirty="0"/>
              <a:t>Tackling homes with poor energy characteristics a priority</a:t>
            </a:r>
          </a:p>
          <a:p>
            <a:endParaRPr lang="en-GB" sz="20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0D98B-6227-4641-BC6E-B9E341DE8C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2C872-3B9A-F24E-BD6B-7B38C8C9128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184" y="4296584"/>
            <a:ext cx="835206" cy="4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6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WC-CF">
      <a:dk1>
        <a:srgbClr val="212121"/>
      </a:dk1>
      <a:lt1>
        <a:srgbClr val="FFFFFF"/>
      </a:lt1>
      <a:dk2>
        <a:srgbClr val="E50051"/>
      </a:dk2>
      <a:lt2>
        <a:srgbClr val="EAEAEA"/>
      </a:lt2>
      <a:accent1>
        <a:srgbClr val="009ECE"/>
      </a:accent1>
      <a:accent2>
        <a:srgbClr val="F08700"/>
      </a:accent2>
      <a:accent3>
        <a:srgbClr val="04ABA9"/>
      </a:accent3>
      <a:accent4>
        <a:srgbClr val="8064A2"/>
      </a:accent4>
      <a:accent5>
        <a:srgbClr val="9C9D9C"/>
      </a:accent5>
      <a:accent6>
        <a:srgbClr val="D7AF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WC-CF">
      <a:dk1>
        <a:srgbClr val="212121"/>
      </a:dk1>
      <a:lt1>
        <a:srgbClr val="FFFFFF"/>
      </a:lt1>
      <a:dk2>
        <a:srgbClr val="E50051"/>
      </a:dk2>
      <a:lt2>
        <a:srgbClr val="EAEAEA"/>
      </a:lt2>
      <a:accent1>
        <a:srgbClr val="009ECE"/>
      </a:accent1>
      <a:accent2>
        <a:srgbClr val="F08700"/>
      </a:accent2>
      <a:accent3>
        <a:srgbClr val="04ABA9"/>
      </a:accent3>
      <a:accent4>
        <a:srgbClr val="8064A2"/>
      </a:accent4>
      <a:accent5>
        <a:srgbClr val="9C9D9C"/>
      </a:accent5>
      <a:accent6>
        <a:srgbClr val="D7AF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3154</TotalTime>
  <Words>952</Words>
  <Application>Microsoft Office PowerPoint</Application>
  <PresentationFormat>On-screen Show (16:9)</PresentationFormat>
  <Paragraphs>266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 Theme</vt:lpstr>
      <vt:lpstr>1_Office Theme</vt:lpstr>
      <vt:lpstr>Property Licensing </vt:lpstr>
      <vt:lpstr>Future Updates</vt:lpstr>
      <vt:lpstr>Purpose of briefing – Up-date</vt:lpstr>
      <vt:lpstr>Variation of current Selective Licences </vt:lpstr>
      <vt:lpstr>Additional HMO Licensing</vt:lpstr>
      <vt:lpstr>Mandatory HMO Licensing </vt:lpstr>
      <vt:lpstr>Selective Licensing</vt:lpstr>
      <vt:lpstr>Planning permission</vt:lpstr>
      <vt:lpstr>Scheme Objectives</vt:lpstr>
      <vt:lpstr>Licence Conditions</vt:lpstr>
      <vt:lpstr>Early Bird Periods </vt:lpstr>
      <vt:lpstr>Licence fees</vt:lpstr>
      <vt:lpstr>Mandatory HMO licence fees – April 2020</vt:lpstr>
      <vt:lpstr>Application Process</vt:lpstr>
      <vt:lpstr>Communication 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</dc:creator>
  <cp:lastModifiedBy>Julia Morris</cp:lastModifiedBy>
  <cp:revision>158</cp:revision>
  <cp:lastPrinted>2018-02-16T15:30:50Z</cp:lastPrinted>
  <dcterms:created xsi:type="dcterms:W3CDTF">2018-01-17T16:43:19Z</dcterms:created>
  <dcterms:modified xsi:type="dcterms:W3CDTF">2020-02-11T13:01:30Z</dcterms:modified>
</cp:coreProperties>
</file>