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5" r:id="rId5"/>
  </p:sldMasterIdLst>
  <p:notesMasterIdLst>
    <p:notesMasterId r:id="rId23"/>
  </p:notesMasterIdLst>
  <p:sldIdLst>
    <p:sldId id="327" r:id="rId6"/>
    <p:sldId id="311" r:id="rId7"/>
    <p:sldId id="328" r:id="rId8"/>
    <p:sldId id="306" r:id="rId9"/>
    <p:sldId id="326" r:id="rId10"/>
    <p:sldId id="290" r:id="rId11"/>
    <p:sldId id="287" r:id="rId12"/>
    <p:sldId id="307" r:id="rId13"/>
    <p:sldId id="300" r:id="rId14"/>
    <p:sldId id="325" r:id="rId15"/>
    <p:sldId id="298" r:id="rId16"/>
    <p:sldId id="286" r:id="rId17"/>
    <p:sldId id="285" r:id="rId18"/>
    <p:sldId id="321" r:id="rId19"/>
    <p:sldId id="322" r:id="rId20"/>
    <p:sldId id="323" r:id="rId21"/>
    <p:sldId id="324" r:id="rId22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42">
          <p15:clr>
            <a:srgbClr val="A4A3A4"/>
          </p15:clr>
        </p15:guide>
        <p15:guide id="2" pos="14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2"/>
    <p:restoredTop sz="94667"/>
  </p:normalViewPr>
  <p:slideViewPr>
    <p:cSldViewPr snapToGrid="0" snapToObjects="1" showGuides="1">
      <p:cViewPr varScale="1">
        <p:scale>
          <a:sx n="83" d="100"/>
          <a:sy n="83" d="100"/>
        </p:scale>
        <p:origin x="852" y="52"/>
      </p:cViewPr>
      <p:guideLst>
        <p:guide orient="horz" pos="1142"/>
        <p:guide pos="140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42D6A-A84A-5A44-83A0-0428F82A6516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9CDC7-E86A-C147-83E1-77D12D1AC8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914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9CDC7-E86A-C147-83E1-77D12D1AC86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877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Keep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9CDC7-E86A-C147-83E1-77D12D1AC86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144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C1D5B61-4FE6-414D-B213-7F3A1B473D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3648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65367" y="2068006"/>
            <a:ext cx="3639701" cy="39770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0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Title of Presentation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65367" y="2465714"/>
            <a:ext cx="2469658" cy="29264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 heading position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14467C-207C-BB40-95E4-4F1C5989E9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973" y="4166754"/>
            <a:ext cx="1116135" cy="6143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09B206-5E91-2049-9C80-8A4C7875C4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96335" y="356578"/>
            <a:ext cx="970871" cy="56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0761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025" y="1052012"/>
            <a:ext cx="6266058" cy="43449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025" y="1812925"/>
            <a:ext cx="6266058" cy="266293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350" b="0" i="0">
                <a:latin typeface="Arial"/>
                <a:cs typeface="Arial"/>
              </a:defRPr>
            </a:lvl1pPr>
            <a:lvl2pPr algn="l">
              <a:defRPr sz="1050" b="0" i="0">
                <a:latin typeface="Arial"/>
                <a:cs typeface="Arial"/>
              </a:defRPr>
            </a:lvl2pPr>
            <a:lvl3pPr algn="l">
              <a:tabLst/>
              <a:defRPr sz="900"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54A99F-8BD9-E54F-B99C-8B804FFBC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52" y="362699"/>
            <a:ext cx="1529952" cy="442080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EA8804-DD32-5143-8B9E-0999F8DCAE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C9109-8ECC-4A1D-9438-DDC383A80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898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025" y="1052012"/>
            <a:ext cx="6266058" cy="43449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025" y="1812925"/>
            <a:ext cx="6266058" cy="266293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350" b="0" i="0">
                <a:latin typeface="Arial"/>
                <a:cs typeface="Arial"/>
              </a:defRPr>
            </a:lvl1pPr>
            <a:lvl2pPr algn="l">
              <a:defRPr sz="1050" b="0" i="0">
                <a:latin typeface="Arial"/>
                <a:cs typeface="Arial"/>
              </a:defRPr>
            </a:lvl2pPr>
            <a:lvl3pPr algn="l">
              <a:tabLst/>
              <a:defRPr sz="900"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A42BA4-2F29-9D41-B4A8-4769C406B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52" y="362699"/>
            <a:ext cx="1529952" cy="44208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87904-4123-3344-B97B-8B0952E2CF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C9109-8ECC-4A1D-9438-DDC383A80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12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025" y="1052012"/>
            <a:ext cx="6266058" cy="43449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025" y="1812925"/>
            <a:ext cx="6266058" cy="266293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350" b="0" i="0">
                <a:latin typeface="Arial"/>
                <a:cs typeface="Arial"/>
              </a:defRPr>
            </a:lvl1pPr>
            <a:lvl2pPr algn="l">
              <a:defRPr sz="1050" b="0" i="0">
                <a:latin typeface="Arial"/>
                <a:cs typeface="Arial"/>
              </a:defRPr>
            </a:lvl2pPr>
            <a:lvl3pPr algn="l">
              <a:tabLst/>
              <a:defRPr sz="900"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99D4C9-711E-B244-96DF-5A6C8D6B6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52" y="362699"/>
            <a:ext cx="1529952" cy="442080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864A052-18F9-9640-8BC4-E93E47038F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C9109-8ECC-4A1D-9438-DDC383A80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93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025" y="1052012"/>
            <a:ext cx="6266058" cy="43449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025" y="1812925"/>
            <a:ext cx="6266058" cy="266293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350" b="0" i="0">
                <a:latin typeface="Arial"/>
                <a:cs typeface="Arial"/>
              </a:defRPr>
            </a:lvl1pPr>
            <a:lvl2pPr algn="l">
              <a:defRPr sz="1050" b="0" i="0">
                <a:latin typeface="Arial"/>
                <a:cs typeface="Arial"/>
              </a:defRPr>
            </a:lvl2pPr>
            <a:lvl3pPr algn="l">
              <a:tabLst/>
              <a:defRPr sz="900"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C5C660-50DF-F442-967C-23D500613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52" y="362699"/>
            <a:ext cx="1529952" cy="442080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551FE84-0A4A-4849-B1A4-FF2E563337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C9109-8ECC-4A1D-9438-DDC383A80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309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025" y="1052012"/>
            <a:ext cx="6266058" cy="43449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025" y="1812925"/>
            <a:ext cx="6266058" cy="266293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800" b="0" i="0">
                <a:latin typeface="Arial"/>
                <a:cs typeface="Arial"/>
              </a:defRPr>
            </a:lvl1pPr>
            <a:lvl2pPr algn="l">
              <a:defRPr sz="1400" b="0" i="0">
                <a:latin typeface="Arial"/>
                <a:cs typeface="Arial"/>
              </a:defRPr>
            </a:lvl2pPr>
            <a:lvl3pPr algn="l">
              <a:tabLst/>
              <a:defRPr sz="1200"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219C85-6948-1D4C-B496-9896AA8CFA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352" y="362699"/>
            <a:ext cx="1529952" cy="4420800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C55E890-20E9-F149-AF07-A3B54B49EA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2C872-3B9A-F24E-BD6B-7B38C8C912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67223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025" y="1052012"/>
            <a:ext cx="6266058" cy="43449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025" y="1812925"/>
            <a:ext cx="6266058" cy="266293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800" b="0" i="0">
                <a:latin typeface="Arial"/>
                <a:cs typeface="Arial"/>
              </a:defRPr>
            </a:lvl1pPr>
            <a:lvl2pPr algn="l">
              <a:defRPr sz="1400" b="0" i="0">
                <a:latin typeface="Arial"/>
                <a:cs typeface="Arial"/>
              </a:defRPr>
            </a:lvl2pPr>
            <a:lvl3pPr algn="l">
              <a:tabLst/>
              <a:defRPr sz="1200"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54A99F-8BD9-E54F-B99C-8B804FFBCD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352" y="362699"/>
            <a:ext cx="1529952" cy="442080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EA8804-DD32-5143-8B9E-0999F8DCAE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2C872-3B9A-F24E-BD6B-7B38C8C912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17573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025" y="1052012"/>
            <a:ext cx="6266058" cy="43449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025" y="1812925"/>
            <a:ext cx="6266058" cy="266293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800" b="0" i="0">
                <a:latin typeface="Arial"/>
                <a:cs typeface="Arial"/>
              </a:defRPr>
            </a:lvl1pPr>
            <a:lvl2pPr algn="l">
              <a:defRPr sz="1400" b="0" i="0">
                <a:latin typeface="Arial"/>
                <a:cs typeface="Arial"/>
              </a:defRPr>
            </a:lvl2pPr>
            <a:lvl3pPr algn="l">
              <a:tabLst/>
              <a:defRPr sz="1200"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A42BA4-2F29-9D41-B4A8-4769C406B9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352" y="362699"/>
            <a:ext cx="1529952" cy="44208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87904-4123-3344-B97B-8B0952E2CF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2C872-3B9A-F24E-BD6B-7B38C8C912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3825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025" y="1052012"/>
            <a:ext cx="6266058" cy="43449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025" y="1812925"/>
            <a:ext cx="6266058" cy="266293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800" b="0" i="0">
                <a:latin typeface="Arial"/>
                <a:cs typeface="Arial"/>
              </a:defRPr>
            </a:lvl1pPr>
            <a:lvl2pPr algn="l">
              <a:defRPr sz="1400" b="0" i="0">
                <a:latin typeface="Arial"/>
                <a:cs typeface="Arial"/>
              </a:defRPr>
            </a:lvl2pPr>
            <a:lvl3pPr algn="l">
              <a:tabLst/>
              <a:defRPr sz="1200"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99D4C9-711E-B244-96DF-5A6C8D6B61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352" y="362699"/>
            <a:ext cx="1529952" cy="442080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864A052-18F9-9640-8BC4-E93E47038F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2C872-3B9A-F24E-BD6B-7B38C8C912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72660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025" y="1052012"/>
            <a:ext cx="6266058" cy="43449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025" y="1812925"/>
            <a:ext cx="6266058" cy="266293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800" b="0" i="0">
                <a:latin typeface="Arial"/>
                <a:cs typeface="Arial"/>
              </a:defRPr>
            </a:lvl1pPr>
            <a:lvl2pPr algn="l">
              <a:defRPr sz="1400" b="0" i="0">
                <a:latin typeface="Arial"/>
                <a:cs typeface="Arial"/>
              </a:defRPr>
            </a:lvl2pPr>
            <a:lvl3pPr algn="l">
              <a:tabLst/>
              <a:defRPr sz="1200"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C5C660-50DF-F442-967C-23D5006138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352" y="362699"/>
            <a:ext cx="1529952" cy="442080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551FE84-0A4A-4849-B1A4-FF2E563337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2C872-3B9A-F24E-BD6B-7B38C8C912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14059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881F616-2749-40F3-80EF-0755516A2D89}" type="datetimeFigureOut">
              <a:rPr lang="en-US" altLang="en-US">
                <a:solidFill>
                  <a:srgbClr val="212121"/>
                </a:solidFill>
                <a:latin typeface="Calibri" pitchFamily="34" charset="0"/>
                <a:ea typeface="MS PGothic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5/5/2021</a:t>
            </a:fld>
            <a:endParaRPr lang="en-US" altLang="en-US">
              <a:solidFill>
                <a:srgbClr val="21212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21212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2B877-A784-4672-9FB6-6BC4E25CF9A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559331"/>
      </p:ext>
    </p:extLst>
  </p:cSld>
  <p:clrMapOvr>
    <a:masterClrMapping/>
  </p:clrMapOvr>
  <p:transition spd="slow" advClick="0" advTm="309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C1D5B61-4FE6-414D-B213-7F3A1B473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648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65369" y="2068007"/>
            <a:ext cx="3639701" cy="39770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15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Title of Presentation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65367" y="2465714"/>
            <a:ext cx="2469658" cy="29264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 heading position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14467C-207C-BB40-95E4-4F1C5989E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75" y="4166755"/>
            <a:ext cx="1116135" cy="6143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09B206-5E91-2049-9C80-8A4C7875C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6337" y="356578"/>
            <a:ext cx="970871" cy="56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025" y="1052012"/>
            <a:ext cx="6266058" cy="43449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025" y="1812925"/>
            <a:ext cx="6266058" cy="266293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350" b="0" i="0">
                <a:latin typeface="Arial"/>
                <a:cs typeface="Arial"/>
              </a:defRPr>
            </a:lvl1pPr>
            <a:lvl2pPr algn="l">
              <a:defRPr sz="1050" b="0" i="0">
                <a:latin typeface="Arial"/>
                <a:cs typeface="Arial"/>
              </a:defRPr>
            </a:lvl2pPr>
            <a:lvl3pPr algn="l">
              <a:tabLst/>
              <a:defRPr sz="900"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219C85-6948-1D4C-B496-9896AA8CF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52" y="362699"/>
            <a:ext cx="1529952" cy="4420800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C55E890-20E9-F149-AF07-A3B54B49EA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C9109-8ECC-4A1D-9438-DDC383A80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692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888A36-8E29-B745-BC8A-98230C554462}"/>
              </a:ext>
            </a:extLst>
          </p:cNvPr>
          <p:cNvSpPr/>
          <p:nvPr userDrawn="1"/>
        </p:nvSpPr>
        <p:spPr>
          <a:xfrm>
            <a:off x="357352" y="362699"/>
            <a:ext cx="8408276" cy="44208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1F24CCA-9F6F-3A4B-905A-297A18BB585B}"/>
              </a:ext>
            </a:extLst>
          </p:cNvPr>
          <p:cNvSpPr/>
          <p:nvPr userDrawn="1"/>
        </p:nvSpPr>
        <p:spPr>
          <a:xfrm>
            <a:off x="7297955" y="4003261"/>
            <a:ext cx="1508510" cy="863793"/>
          </a:xfrm>
          <a:custGeom>
            <a:avLst/>
            <a:gdLst>
              <a:gd name="connsiteX0" fmla="*/ 0 w 2480441"/>
              <a:gd name="connsiteY0" fmla="*/ 1450427 h 1450427"/>
              <a:gd name="connsiteX1" fmla="*/ 2480441 w 2480441"/>
              <a:gd name="connsiteY1" fmla="*/ 1450427 h 1450427"/>
              <a:gd name="connsiteX2" fmla="*/ 2480441 w 2480441"/>
              <a:gd name="connsiteY2" fmla="*/ 0 h 1450427"/>
              <a:gd name="connsiteX3" fmla="*/ 0 w 2480441"/>
              <a:gd name="connsiteY3" fmla="*/ 1450427 h 145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0441" h="1450427">
                <a:moveTo>
                  <a:pt x="0" y="1450427"/>
                </a:moveTo>
                <a:lnTo>
                  <a:pt x="2480441" y="1450427"/>
                </a:lnTo>
                <a:lnTo>
                  <a:pt x="2480441" y="0"/>
                </a:lnTo>
                <a:lnTo>
                  <a:pt x="0" y="14504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9DD8C7-2B45-A248-91CA-B084DBA0553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957981" y="4373218"/>
            <a:ext cx="778516" cy="428486"/>
          </a:xfrm>
          <a:prstGeom prst="rect">
            <a:avLst/>
          </a:prstGeom>
        </p:spPr>
      </p:pic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8E03977C-A74E-0547-84D5-0C68DFF8A8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6841" y="4419122"/>
            <a:ext cx="1019504" cy="274637"/>
          </a:xfrm>
          <a:prstGeom prst="rect">
            <a:avLst/>
          </a:prstGeom>
        </p:spPr>
        <p:txBody>
          <a:bodyPr/>
          <a:lstStyle>
            <a:lvl1pPr algn="ctr"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A2C872-3B9A-F24E-BD6B-7B38C8C912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45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2" r:id="rId5"/>
    <p:sldLayoutId id="2147483663" r:id="rId6"/>
    <p:sldLayoutId id="2147483664" r:id="rId7"/>
  </p:sldLayoutIdLst>
  <p:transition spd="slow">
    <p:push dir="u"/>
  </p:transition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888A36-8E29-B745-BC8A-98230C554462}"/>
              </a:ext>
            </a:extLst>
          </p:cNvPr>
          <p:cNvSpPr/>
          <p:nvPr/>
        </p:nvSpPr>
        <p:spPr>
          <a:xfrm>
            <a:off x="357352" y="362699"/>
            <a:ext cx="8408276" cy="44208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1F24CCA-9F6F-3A4B-905A-297A18BB585B}"/>
              </a:ext>
            </a:extLst>
          </p:cNvPr>
          <p:cNvSpPr/>
          <p:nvPr/>
        </p:nvSpPr>
        <p:spPr>
          <a:xfrm>
            <a:off x="7297955" y="4003262"/>
            <a:ext cx="1508510" cy="863793"/>
          </a:xfrm>
          <a:custGeom>
            <a:avLst/>
            <a:gdLst>
              <a:gd name="connsiteX0" fmla="*/ 0 w 2480441"/>
              <a:gd name="connsiteY0" fmla="*/ 1450427 h 1450427"/>
              <a:gd name="connsiteX1" fmla="*/ 2480441 w 2480441"/>
              <a:gd name="connsiteY1" fmla="*/ 1450427 h 1450427"/>
              <a:gd name="connsiteX2" fmla="*/ 2480441 w 2480441"/>
              <a:gd name="connsiteY2" fmla="*/ 0 h 1450427"/>
              <a:gd name="connsiteX3" fmla="*/ 0 w 2480441"/>
              <a:gd name="connsiteY3" fmla="*/ 1450427 h 145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0441" h="1450427">
                <a:moveTo>
                  <a:pt x="0" y="1450427"/>
                </a:moveTo>
                <a:lnTo>
                  <a:pt x="2480441" y="1450427"/>
                </a:lnTo>
                <a:lnTo>
                  <a:pt x="2480441" y="0"/>
                </a:lnTo>
                <a:lnTo>
                  <a:pt x="0" y="14504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9DD8C7-2B45-A248-91CA-B084DBA055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7981" y="4373218"/>
            <a:ext cx="778516" cy="428486"/>
          </a:xfrm>
          <a:prstGeom prst="rect">
            <a:avLst/>
          </a:prstGeom>
        </p:spPr>
      </p:pic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8E03977C-A74E-0547-84D5-0C68DFF8A8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6841" y="4419123"/>
            <a:ext cx="1019504" cy="274637"/>
          </a:xfrm>
          <a:prstGeom prst="rect">
            <a:avLst/>
          </a:prstGeom>
        </p:spPr>
        <p:txBody>
          <a:bodyPr/>
          <a:lstStyle>
            <a:lvl1pPr algn="ctr">
              <a:defRPr sz="75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5BC9109-8ECC-4A1D-9438-DDC383A80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80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9C6E3F-2D8D-4A5B-96E9-4C4CCBAFA8D0}"/>
              </a:ext>
            </a:extLst>
          </p:cNvPr>
          <p:cNvSpPr/>
          <p:nvPr/>
        </p:nvSpPr>
        <p:spPr>
          <a:xfrm>
            <a:off x="2087725" y="1036945"/>
            <a:ext cx="2549912" cy="3154985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160856-AF44-4B3A-A259-17C4CC83FBA4}"/>
              </a:ext>
            </a:extLst>
          </p:cNvPr>
          <p:cNvSpPr/>
          <p:nvPr/>
        </p:nvSpPr>
        <p:spPr>
          <a:xfrm>
            <a:off x="1655676" y="420354"/>
            <a:ext cx="4972255" cy="737002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3DB8C9-06AF-4211-B064-90D1CE899DAE}"/>
              </a:ext>
            </a:extLst>
          </p:cNvPr>
          <p:cNvSpPr/>
          <p:nvPr/>
        </p:nvSpPr>
        <p:spPr>
          <a:xfrm>
            <a:off x="4462768" y="2571750"/>
            <a:ext cx="2935248" cy="1971844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2DC1F3-4CDD-4D3B-B45D-68F3A3A5F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985" y="2054120"/>
            <a:ext cx="1517779" cy="25861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DC52D9-29C5-471C-8A16-B2D1C6529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413" y="3520443"/>
            <a:ext cx="1250934" cy="1568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FB1693-F234-494A-9154-F7A56E137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763" y="1338990"/>
            <a:ext cx="1199005" cy="22186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F63DD7-9984-4D30-B984-9702DFEBCA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2768" y="455654"/>
            <a:ext cx="1680623" cy="238102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9F1A0EB-FD15-4A86-928F-2B839B36A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0036" y="510868"/>
            <a:ext cx="2943322" cy="810090"/>
          </a:xfrm>
        </p:spPr>
        <p:txBody>
          <a:bodyPr>
            <a:noAutofit/>
          </a:bodyPr>
          <a:lstStyle/>
          <a:p>
            <a:r>
              <a:rPr lang="en-GB" sz="3200" b="1" dirty="0"/>
              <a:t>Welcome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A666E7-7363-4EC4-B415-263462B136C1}"/>
              </a:ext>
            </a:extLst>
          </p:cNvPr>
          <p:cNvSpPr txBox="1"/>
          <p:nvPr/>
        </p:nvSpPr>
        <p:spPr>
          <a:xfrm>
            <a:off x="4803358" y="3347216"/>
            <a:ext cx="2328962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600" b="1" dirty="0">
                <a:solidFill>
                  <a:srgbClr val="FFFFFF"/>
                </a:solidFill>
                <a:latin typeface="Arial" panose="020B0604020202020204"/>
              </a:rPr>
              <a:t>Waltham Forest Adult Learning Service Apprenticeships</a:t>
            </a:r>
            <a:endParaRPr lang="en-GB" sz="1600" dirty="0">
              <a:solidFill>
                <a:srgbClr val="212121"/>
              </a:solidFill>
              <a:latin typeface="Arial" panose="020B0604020202020204"/>
            </a:endParaRPr>
          </a:p>
          <a:p>
            <a:pPr defTabSz="685800"/>
            <a:endParaRPr lang="en-GB" sz="1350" dirty="0">
              <a:solidFill>
                <a:srgbClr val="212121"/>
              </a:solidFill>
              <a:latin typeface="Arial" panose="020B060402020202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33B000-91D4-4068-AE00-1C49792C5269}"/>
              </a:ext>
            </a:extLst>
          </p:cNvPr>
          <p:cNvSpPr/>
          <p:nvPr/>
        </p:nvSpPr>
        <p:spPr>
          <a:xfrm>
            <a:off x="6143391" y="951570"/>
            <a:ext cx="1682900" cy="162018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79E9053-ACAF-46D7-BE36-F7DFC3909ED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234" t="-2285" r="-892" b="2285"/>
          <a:stretch/>
        </p:blipFill>
        <p:spPr>
          <a:xfrm>
            <a:off x="6238217" y="1730099"/>
            <a:ext cx="1828649" cy="149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40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31BB4-EBC4-49E6-9154-FC574D947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660" y="717360"/>
            <a:ext cx="6266058" cy="434493"/>
          </a:xfrm>
          <a:noFill/>
        </p:spPr>
        <p:txBody>
          <a:bodyPr/>
          <a:lstStyle/>
          <a:p>
            <a:r>
              <a:rPr lang="en-GB" sz="2400" dirty="0"/>
              <a:t>Benefits of Apprenticeships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CF1E4-2D3B-45A5-939E-B03DC509B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659" y="1563930"/>
            <a:ext cx="5256973" cy="8780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1600" dirty="0"/>
              <a:t>You will learn relevant knowledge, skills and professional behaviours needed to succeed in your chosen career and or progress to higher education</a:t>
            </a:r>
          </a:p>
          <a:p>
            <a:pPr marL="0" indent="0">
              <a:buNone/>
            </a:pPr>
            <a:endParaRPr lang="en-GB" sz="16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FAB05-49C1-4CF1-B559-4D2A02FBF6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2C872-3B9A-F24E-BD6B-7B38C8C9128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29A147-C4EC-448D-BB55-05F5B983B7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82"/>
          <a:stretch/>
        </p:blipFill>
        <p:spPr>
          <a:xfrm>
            <a:off x="6708422" y="500134"/>
            <a:ext cx="1940236" cy="10637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570C10-6BD2-41D1-A390-0AD1E4572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047" y="3678317"/>
            <a:ext cx="1224207" cy="8781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CDC3C0-E992-42BC-989A-4A4B3CE3D4B7}"/>
              </a:ext>
            </a:extLst>
          </p:cNvPr>
          <p:cNvSpPr txBox="1"/>
          <p:nvPr/>
        </p:nvSpPr>
        <p:spPr>
          <a:xfrm>
            <a:off x="1973840" y="2431901"/>
            <a:ext cx="62660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/>
              <a:t>Apprenticeships combine hands-on work with classroom learning (delivered virtually during </a:t>
            </a:r>
            <a:r>
              <a:rPr lang="en-GB" sz="1600" dirty="0" err="1"/>
              <a:t>Covid</a:t>
            </a:r>
            <a:r>
              <a:rPr lang="en-GB" sz="1600" dirty="0"/>
              <a:t> 19)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/>
              <a:t>Apprenticeships are highly valued by employers giving you the edge in a competitive job market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/>
              <a:t>Increase your salary potential</a:t>
            </a:r>
          </a:p>
        </p:txBody>
      </p:sp>
    </p:spTree>
    <p:extLst>
      <p:ext uri="{BB962C8B-B14F-4D97-AF65-F5344CB8AC3E}">
        <p14:creationId xmlns:p14="http://schemas.microsoft.com/office/powerpoint/2010/main" val="127702591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04447-82C8-43A7-B721-CDF832D19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025" y="834765"/>
            <a:ext cx="5168235" cy="434493"/>
          </a:xfrm>
        </p:spPr>
        <p:txBody>
          <a:bodyPr/>
          <a:lstStyle/>
          <a:p>
            <a:r>
              <a:rPr lang="en-GB" sz="2400" dirty="0"/>
              <a:t>Who should apply for an apprenticeship?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724C7-A715-4315-B8E4-EDC763BCE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025" y="1835340"/>
            <a:ext cx="6266058" cy="271654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dirty="0"/>
              <a:t>We welcome applications from anyone aged </a:t>
            </a:r>
          </a:p>
          <a:p>
            <a:pPr>
              <a:spcBef>
                <a:spcPts val="600"/>
              </a:spcBef>
            </a:pPr>
            <a:r>
              <a:rPr lang="en-GB"/>
              <a:t>16 </a:t>
            </a:r>
            <a:r>
              <a:rPr lang="en-GB" dirty="0" err="1"/>
              <a:t>yrs</a:t>
            </a:r>
            <a:r>
              <a:rPr lang="en-GB" dirty="0"/>
              <a:t> (school leaver) and upwards - there is no upper age limit </a:t>
            </a:r>
          </a:p>
          <a:p>
            <a:pPr>
              <a:spcBef>
                <a:spcPts val="600"/>
              </a:spcBef>
            </a:pPr>
            <a:r>
              <a:rPr lang="en-GB" dirty="0"/>
              <a:t>Residents from all boroughs</a:t>
            </a:r>
          </a:p>
          <a:p>
            <a:pPr>
              <a:spcBef>
                <a:spcPts val="600"/>
              </a:spcBef>
            </a:pPr>
            <a:r>
              <a:rPr lang="en-GB" dirty="0"/>
              <a:t>Unemployed people ready for full time work</a:t>
            </a:r>
          </a:p>
          <a:p>
            <a:pPr>
              <a:spcBef>
                <a:spcPts val="600"/>
              </a:spcBef>
            </a:pPr>
            <a:r>
              <a:rPr lang="en-GB" dirty="0"/>
              <a:t>People looking for their first job who want training </a:t>
            </a:r>
          </a:p>
          <a:p>
            <a:pPr>
              <a:spcBef>
                <a:spcPts val="600"/>
              </a:spcBef>
            </a:pPr>
            <a:r>
              <a:rPr lang="en-GB" dirty="0"/>
              <a:t>Employed people looking for a career change or promotion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FF7C44-9921-47EB-9D7B-4E4A541A4F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2C872-3B9A-F24E-BD6B-7B38C8C9128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6" name="Picture 2" descr="University of Sussex aims to create inclusive campus by 2025 ...">
            <a:extLst>
              <a:ext uri="{FF2B5EF4-FFF2-40B4-BE49-F238E27FC236}">
                <a16:creationId xmlns:a16="http://schemas.microsoft.com/office/drawing/2014/main" id="{5E72A63C-D5AB-42DF-94F7-385CE3C87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63" y="515704"/>
            <a:ext cx="1466154" cy="146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05673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025" y="615646"/>
            <a:ext cx="6266058" cy="434493"/>
          </a:xfrm>
        </p:spPr>
        <p:txBody>
          <a:bodyPr/>
          <a:lstStyle/>
          <a:p>
            <a:r>
              <a:rPr lang="en-GB" sz="2000" dirty="0"/>
              <a:t>Quick Check Eligibility for Apprenticeship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025" y="1269402"/>
            <a:ext cx="6266058" cy="3225105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To apply for apprenticeship you will need to be able to prove you meet the following criteria: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Proof of 3 </a:t>
            </a:r>
            <a:r>
              <a:rPr lang="en-GB" dirty="0" err="1"/>
              <a:t>yrs</a:t>
            </a:r>
            <a:r>
              <a:rPr lang="en-GB" dirty="0"/>
              <a:t> residency in EU</a:t>
            </a:r>
          </a:p>
          <a:p>
            <a:r>
              <a:rPr lang="en-GB" dirty="0"/>
              <a:t>Must have a National Insurance Number</a:t>
            </a:r>
          </a:p>
          <a:p>
            <a:r>
              <a:rPr lang="en-GB" dirty="0"/>
              <a:t>Level 2 maths and English for </a:t>
            </a:r>
            <a:r>
              <a:rPr lang="en-GB" b="1" dirty="0"/>
              <a:t>level 3, 4 or 5 apprenticeships </a:t>
            </a:r>
            <a:r>
              <a:rPr lang="en-GB" dirty="0"/>
              <a:t>Equivalent qualifications are: Functional skills level 2, CSE grade 1 , </a:t>
            </a:r>
            <a:r>
              <a:rPr lang="en-GB" dirty="0" err="1"/>
              <a:t>O’Level</a:t>
            </a:r>
            <a:r>
              <a:rPr lang="en-GB" dirty="0"/>
              <a:t> A-C, GCSE A-D or GCSE grade 4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2C872-3B9A-F24E-BD6B-7B38C8C9128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58332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025" y="402957"/>
            <a:ext cx="6266058" cy="643179"/>
          </a:xfrm>
        </p:spPr>
        <p:txBody>
          <a:bodyPr/>
          <a:lstStyle/>
          <a:p>
            <a:br>
              <a:rPr lang="en-GB" sz="1800" dirty="0"/>
            </a:br>
            <a:r>
              <a:rPr lang="en-GB" sz="1800" dirty="0"/>
              <a:t>We offer the following Level 2 – 5 Apprenticeships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025" y="827138"/>
            <a:ext cx="4679950" cy="3489224"/>
          </a:xfrm>
        </p:spPr>
        <p:txBody>
          <a:bodyPr/>
          <a:lstStyle/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Operational and Departmental Management </a:t>
            </a:r>
          </a:p>
          <a:p>
            <a:r>
              <a:rPr lang="en-GB" sz="1600" dirty="0"/>
              <a:t>School Business Professional</a:t>
            </a:r>
          </a:p>
          <a:p>
            <a:r>
              <a:rPr lang="en-GB" sz="1600" dirty="0"/>
              <a:t>Leadership and Management</a:t>
            </a:r>
          </a:p>
          <a:p>
            <a:r>
              <a:rPr lang="en-GB" sz="1600" dirty="0"/>
              <a:t>Accountancy</a:t>
            </a:r>
          </a:p>
          <a:p>
            <a:r>
              <a:rPr lang="en-GB" sz="1600" dirty="0"/>
              <a:t>Business Administration</a:t>
            </a:r>
          </a:p>
          <a:p>
            <a:r>
              <a:rPr lang="en-GB" sz="1600" dirty="0"/>
              <a:t>Public Sector Service Delivery Officer</a:t>
            </a:r>
          </a:p>
          <a:p>
            <a:r>
              <a:rPr lang="en-GB" sz="1600" dirty="0"/>
              <a:t>Higher Level Teaching Assistant</a:t>
            </a:r>
          </a:p>
          <a:p>
            <a:r>
              <a:rPr lang="en-GB" sz="1600" dirty="0"/>
              <a:t>Teaching Assistant</a:t>
            </a:r>
          </a:p>
          <a:p>
            <a:r>
              <a:rPr lang="en-GB" sz="1600" dirty="0"/>
              <a:t>Childcare and early years</a:t>
            </a:r>
          </a:p>
          <a:p>
            <a:r>
              <a:rPr lang="en-GB" sz="1600" dirty="0"/>
              <a:t>Learning Mentor</a:t>
            </a:r>
          </a:p>
          <a:p>
            <a:endParaRPr lang="en-GB" sz="14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2C872-3B9A-F24E-BD6B-7B38C8C91285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304C8C-2A48-43BC-B711-A497D9FEF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093" y="1926198"/>
            <a:ext cx="2196990" cy="159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1603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2766C-C3B2-41F3-8D9B-08B2E8F0D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025" y="759900"/>
            <a:ext cx="6266058" cy="434493"/>
          </a:xfrm>
        </p:spPr>
        <p:txBody>
          <a:bodyPr/>
          <a:lstStyle/>
          <a:p>
            <a:r>
              <a:rPr lang="en-GB" sz="2400" dirty="0"/>
              <a:t>Get in touch to find out more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C21AA0-7CFB-4712-9896-886EE99CCA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7207" y="1341971"/>
            <a:ext cx="1063078" cy="95947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22C34-0E79-4108-A2D2-18A1FFD78D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2C872-3B9A-F24E-BD6B-7B38C8C9128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F009D9-0F8F-4D66-8AFE-1F016B654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746"/>
          <a:stretch/>
        </p:blipFill>
        <p:spPr>
          <a:xfrm>
            <a:off x="2487207" y="2479704"/>
            <a:ext cx="1063078" cy="9594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766C37-37D2-4FB7-A8B1-4C068BB3287A}"/>
              </a:ext>
            </a:extLst>
          </p:cNvPr>
          <p:cNvSpPr txBox="1"/>
          <p:nvPr/>
        </p:nvSpPr>
        <p:spPr>
          <a:xfrm>
            <a:off x="3745331" y="1405177"/>
            <a:ext cx="3476846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/>
              <a:t>Call or text ‘apprenticeship’ to 07740046122 or 07816132855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6AB143-60ED-4AAB-B35A-762A747DBB5A}"/>
              </a:ext>
            </a:extLst>
          </p:cNvPr>
          <p:cNvSpPr txBox="1"/>
          <p:nvPr/>
        </p:nvSpPr>
        <p:spPr>
          <a:xfrm>
            <a:off x="3745331" y="2510386"/>
            <a:ext cx="4550734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/>
              <a:t>Email: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apprenticeships.als@walthamforest.gov.uk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B29ABA-71CF-4C9A-85E6-BE987979F543}"/>
              </a:ext>
            </a:extLst>
          </p:cNvPr>
          <p:cNvSpPr txBox="1"/>
          <p:nvPr/>
        </p:nvSpPr>
        <p:spPr>
          <a:xfrm>
            <a:off x="3947348" y="3681632"/>
            <a:ext cx="434871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Check website for apprenticeship jobs and other online courses </a:t>
            </a:r>
          </a:p>
          <a:p>
            <a:r>
              <a:rPr lang="en-GB" sz="1400" dirty="0"/>
              <a:t>www.lbwfadultlearning.co.uk/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40276E7-58FB-4415-A4D5-404DC59AB0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1989"/>
          <a:stretch/>
        </p:blipFill>
        <p:spPr>
          <a:xfrm>
            <a:off x="2332936" y="3615595"/>
            <a:ext cx="1412395" cy="93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918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6AED9-24BC-490F-9799-6B49E25A9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9459D-68E8-45B7-ACE2-DAD7DD417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Q1. Do I need my maths and English before I join the programme?</a:t>
            </a:r>
          </a:p>
          <a:p>
            <a:r>
              <a:rPr lang="en-GB" dirty="0"/>
              <a:t> As part of the recruitment process, you will be required  to provide evidence of your maths and English certificates. </a:t>
            </a:r>
          </a:p>
          <a:p>
            <a:endParaRPr lang="en-GB" dirty="0"/>
          </a:p>
          <a:p>
            <a:r>
              <a:rPr lang="en-GB" dirty="0"/>
              <a:t>Q2. Can an apprenticeship be done part -time?</a:t>
            </a:r>
          </a:p>
          <a:p>
            <a:r>
              <a:rPr lang="en-GB" dirty="0"/>
              <a:t>An apprenticeship is a full time programme, the minimum number of  hours you can do is 30, the maximum is 40 hours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6E960-74A7-4ED8-AB2D-7B39D9A251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2C872-3B9A-F24E-BD6B-7B38C8C9128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85551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18595-A8EE-4ACC-A185-55DF78B45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FAQ continued…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22F09-4A3C-4CF7-8BCE-17FE7BE71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Q3. What will the apprenticeship involve?</a:t>
            </a:r>
          </a:p>
          <a:p>
            <a:r>
              <a:rPr lang="en-GB" dirty="0"/>
              <a:t>You will have fortnightly or monthly taught sessions, you will be assigned a coach assessor who will support you throughout the apprenticeship.</a:t>
            </a:r>
          </a:p>
          <a:p>
            <a:r>
              <a:rPr lang="en-GB" dirty="0"/>
              <a:t>Q4 what are the benefits of doing apprenticeship?</a:t>
            </a:r>
          </a:p>
          <a:p>
            <a:r>
              <a:rPr lang="en-GB" dirty="0"/>
              <a:t>Debt free alternative to university, Accelerated career progression, Increased salary potential, Networking with professional people, Excellent way to progress your career , Over 90% gain permanent employment.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337F6-1350-4410-B101-F988E25F14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2C872-3B9A-F24E-BD6B-7B38C8C9128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618138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E9110-7F05-4650-9F40-A66B21354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84225-50E8-4738-9B4A-95AB0636F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Q5. What happens when I come to the end of my apprenticeship?</a:t>
            </a:r>
          </a:p>
          <a:p>
            <a:r>
              <a:rPr lang="en-GB" dirty="0"/>
              <a:t>We will work with you to progress into employment, higher level apprenticeships or to apply to universities. </a:t>
            </a:r>
          </a:p>
          <a:p>
            <a:r>
              <a:rPr lang="en-GB" dirty="0"/>
              <a:t>Q6. What support will I get?</a:t>
            </a:r>
          </a:p>
          <a:p>
            <a:r>
              <a:rPr lang="en-GB" dirty="0"/>
              <a:t>We agree a programme plan with you, monitor your progress, support your  achievement, provide mentoring and coaching for the duration of the programme.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1D0D8-D501-4277-85AE-1FA28D1F59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2C872-3B9A-F24E-BD6B-7B38C8C9128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88199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773B0-21C4-45A7-81D4-2B8BDB2FF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787" y="339539"/>
            <a:ext cx="6852011" cy="434493"/>
          </a:xfrm>
        </p:spPr>
        <p:txBody>
          <a:bodyPr/>
          <a:lstStyle/>
          <a:p>
            <a:r>
              <a:rPr lang="en-GB" sz="2400" dirty="0"/>
              <a:t>Why join our apprenticeship programme?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8A56F-9EA1-4003-8585-96E581C5D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308" y="1138577"/>
            <a:ext cx="5671798" cy="1284794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GB" sz="1600" dirty="0"/>
              <a:t>‘’I have been given incredible opportunities as part of my apprenticeship which have enhanced my professional and my personal development’’.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1600" b="1" dirty="0"/>
              <a:t>Rima Patel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21BAD-C26C-448F-AB7B-EBB2DD30AC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2C872-3B9A-F24E-BD6B-7B38C8C91285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6FB956-29C3-415E-B05B-88EB546878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bright="30000" contrast="20000"/>
                    </a14:imgEffect>
                  </a14:imgLayer>
                </a14:imgProps>
              </a:ext>
            </a:extLst>
          </a:blip>
          <a:srcRect l="9318" b="11335"/>
          <a:stretch/>
        </p:blipFill>
        <p:spPr>
          <a:xfrm>
            <a:off x="6665045" y="778322"/>
            <a:ext cx="1555768" cy="20172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311C71F-D348-469C-99E1-DE795A619425}"/>
              </a:ext>
            </a:extLst>
          </p:cNvPr>
          <p:cNvSpPr/>
          <p:nvPr/>
        </p:nvSpPr>
        <p:spPr>
          <a:xfrm>
            <a:off x="660787" y="2718324"/>
            <a:ext cx="6004257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‘’When I first started working as an Apprentice I was quite nervous and a bit introverted and didn’t have a lot of experience. I have found my experience working as a part of the council engaging and rewarding. I feel a great deal of joy from being able to provide customers with a high-quality customer service experience’’.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Jack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Tew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582CEC-A1AB-4489-992A-785CB5405B00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8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912" b="18625"/>
          <a:stretch/>
        </p:blipFill>
        <p:spPr bwMode="auto">
          <a:xfrm>
            <a:off x="6723259" y="2894804"/>
            <a:ext cx="1497554" cy="19091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4260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773B0-21C4-45A7-81D4-2B8BDB2FF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787" y="339539"/>
            <a:ext cx="6852011" cy="434493"/>
          </a:xfrm>
        </p:spPr>
        <p:txBody>
          <a:bodyPr/>
          <a:lstStyle/>
          <a:p>
            <a:r>
              <a:rPr lang="en-GB" sz="2400" dirty="0"/>
              <a:t>Why join our apprenticeship programme?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8A56F-9EA1-4003-8585-96E581C5D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388" y="1153379"/>
            <a:ext cx="5402097" cy="1519641"/>
          </a:xfrm>
        </p:spPr>
        <p:txBody>
          <a:bodyPr/>
          <a:lstStyle/>
          <a:p>
            <a:pPr marL="0" lvl="0" indent="0">
              <a:buNone/>
            </a:pPr>
            <a:r>
              <a:rPr lang="en-GB" sz="1600" dirty="0"/>
              <a:t>‘</a:t>
            </a:r>
            <a:r>
              <a:rPr lang="en-GB" dirty="0">
                <a:solidFill>
                  <a:srgbClr val="212121"/>
                </a:solidFill>
              </a:rPr>
              <a:t>I have learnt so much while undertaking the programme and I have been able to apply my knowledge to my everyday working role in Customer Service and Business Support</a:t>
            </a:r>
          </a:p>
          <a:p>
            <a:pPr marL="0" lvl="0" indent="0">
              <a:buNone/>
            </a:pPr>
            <a:r>
              <a:rPr lang="en-GB" sz="1600" b="1" dirty="0">
                <a:solidFill>
                  <a:srgbClr val="212121"/>
                </a:solidFill>
              </a:rPr>
              <a:t>Patricia </a:t>
            </a:r>
            <a:r>
              <a:rPr lang="en-GB" sz="1600" b="1" dirty="0" err="1">
                <a:solidFill>
                  <a:srgbClr val="212121"/>
                </a:solidFill>
              </a:rPr>
              <a:t>Rhyde</a:t>
            </a:r>
            <a:endParaRPr lang="en-GB" sz="1600" b="1" dirty="0">
              <a:solidFill>
                <a:srgbClr val="21212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en-GB" sz="16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21BAD-C26C-448F-AB7B-EBB2DD30AC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2C872-3B9A-F24E-BD6B-7B38C8C91285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AEEE02-3C9E-47C7-A42B-9F5556745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101" y="911621"/>
            <a:ext cx="1526511" cy="21810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8744E4-C8E3-45EC-BFC0-043A80D501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567"/>
          <a:stretch/>
        </p:blipFill>
        <p:spPr>
          <a:xfrm>
            <a:off x="6826102" y="3230300"/>
            <a:ext cx="1526511" cy="167181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37D245A-3E5D-4D01-AA2F-49F4C90D754C}"/>
              </a:ext>
            </a:extLst>
          </p:cNvPr>
          <p:cNvSpPr/>
          <p:nvPr/>
        </p:nvSpPr>
        <p:spPr>
          <a:xfrm>
            <a:off x="729898" y="3230300"/>
            <a:ext cx="596861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1600" dirty="0"/>
              <a:t>‘’My apprenticeship has been one of the best decisions I have made – it has been a great way to get my foot in the door and has given me the chance earn while studying.</a:t>
            </a:r>
          </a:p>
          <a:p>
            <a:pPr>
              <a:spcBef>
                <a:spcPts val="600"/>
              </a:spcBef>
            </a:pPr>
            <a:r>
              <a:rPr lang="en-GB" sz="1600" b="1" dirty="0"/>
              <a:t>William Giffin </a:t>
            </a:r>
          </a:p>
        </p:txBody>
      </p:sp>
    </p:spTree>
    <p:extLst>
      <p:ext uri="{BB962C8B-B14F-4D97-AF65-F5344CB8AC3E}">
        <p14:creationId xmlns:p14="http://schemas.microsoft.com/office/powerpoint/2010/main" val="715480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31D8A-C5B7-43A4-A832-1F2A60AED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025" y="617519"/>
            <a:ext cx="6266058" cy="434493"/>
          </a:xfrm>
        </p:spPr>
        <p:txBody>
          <a:bodyPr/>
          <a:lstStyle/>
          <a:p>
            <a:r>
              <a:rPr lang="en-GB" sz="2400" dirty="0"/>
              <a:t>What is an Apprenticeship?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E840E-4E03-4D87-A9F8-A4C6176FE6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2C872-3B9A-F24E-BD6B-7B38C8C9128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35D015-0B85-4EF4-A67B-00BA3CCB4541}"/>
              </a:ext>
            </a:extLst>
          </p:cNvPr>
          <p:cNvSpPr/>
          <p:nvPr/>
        </p:nvSpPr>
        <p:spPr>
          <a:xfrm>
            <a:off x="2052084" y="2124631"/>
            <a:ext cx="632003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600" dirty="0"/>
              <a:t>Takes 14 – 24 months to complete </a:t>
            </a:r>
            <a:r>
              <a:rPr lang="en-GB" sz="1200" dirty="0"/>
              <a:t>(depends on level and type of apprenticeship)</a:t>
            </a:r>
            <a:endParaRPr lang="en-GB" sz="1200" dirty="0">
              <a:highlight>
                <a:srgbClr val="FFFF00"/>
              </a:highlight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600" dirty="0"/>
              <a:t>Level 2 (GCSE) to level 7 (masters degree)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600" dirty="0"/>
              <a:t>You get 20% of paid working hours dedicated for training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600" u="sng" dirty="0"/>
              <a:t>New apprentices </a:t>
            </a:r>
            <a:r>
              <a:rPr lang="en-GB" sz="1600" dirty="0"/>
              <a:t>starting salary £11, 000 up to £17,000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600" dirty="0"/>
              <a:t>Training is free  - employers fund training so no costly university fees</a:t>
            </a:r>
          </a:p>
          <a:p>
            <a:endParaRPr lang="en-GB" dirty="0"/>
          </a:p>
          <a:p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FA820B-E7E8-42B8-9A18-2DD1CCA2B1E5}"/>
              </a:ext>
            </a:extLst>
          </p:cNvPr>
          <p:cNvSpPr txBox="1"/>
          <p:nvPr/>
        </p:nvSpPr>
        <p:spPr>
          <a:xfrm>
            <a:off x="2052084" y="975810"/>
            <a:ext cx="4965404" cy="1231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sz="1600" dirty="0"/>
              <a:t>Full time employment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sz="1600" dirty="0"/>
              <a:t>Training to achieve apprenticeship certification and qualifications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72F5AF-14E8-4046-AF54-B47E589A4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533" y="539903"/>
            <a:ext cx="1841152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4259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316D2-FD14-4E3F-AE27-43ED06C2D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Apprenticeship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E5B2B-87D9-4BA3-B95E-FB044EC53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Skills</a:t>
            </a:r>
            <a:r>
              <a:rPr lang="en-GB" dirty="0"/>
              <a:t>, knowledge and behaviours </a:t>
            </a:r>
          </a:p>
          <a:p>
            <a:r>
              <a:rPr lang="en-GB" dirty="0"/>
              <a:t>Designed by employers for each job role or industry</a:t>
            </a:r>
          </a:p>
          <a:p>
            <a:r>
              <a:rPr lang="en-GB" dirty="0"/>
              <a:t>Include optional or mandatory qualifications</a:t>
            </a:r>
          </a:p>
          <a:p>
            <a:r>
              <a:rPr lang="en-GB" dirty="0"/>
              <a:t>All apprenticeships require achievement of English and maths qualifications at level 1 or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1D7B3-6DCB-40D8-BB5D-A35D11D2F3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2C872-3B9A-F24E-BD6B-7B38C8C9128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15067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415E6-01CB-48B7-8164-F21845A34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025" y="705673"/>
            <a:ext cx="6266058" cy="434493"/>
          </a:xfrm>
        </p:spPr>
        <p:txBody>
          <a:bodyPr/>
          <a:lstStyle/>
          <a:p>
            <a:r>
              <a:rPr lang="en-GB" sz="2400" dirty="0"/>
              <a:t>How is an apprenticeship achieved?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649CC-C846-40DA-8687-A27F08FD9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025" y="1352338"/>
            <a:ext cx="6266058" cy="1219412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/>
              <a:t>All apprenticeships have different requirements depending on the type and level of the programme </a:t>
            </a:r>
          </a:p>
          <a:p>
            <a:pPr marL="0" indent="0">
              <a:buNone/>
            </a:pPr>
            <a:r>
              <a:rPr lang="en-GB" sz="1600" dirty="0"/>
              <a:t>Achievement of the programme will involve completion of some or all of the following: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B8D81-CC3F-4302-9356-F4AB2DF181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2C872-3B9A-F24E-BD6B-7B38C8C9128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5073B2-C916-46AC-8564-2C2A7ADC4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173" y="2809023"/>
            <a:ext cx="1962092" cy="13023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E01ABE-8C9C-4689-A39C-4F7B78668A60}"/>
              </a:ext>
            </a:extLst>
          </p:cNvPr>
          <p:cNvSpPr txBox="1"/>
          <p:nvPr/>
        </p:nvSpPr>
        <p:spPr>
          <a:xfrm>
            <a:off x="2232025" y="2552252"/>
            <a:ext cx="35125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 portfolio of evidence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Work based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Assignments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Professional discussion and interview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Knowledge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Timed assignments</a:t>
            </a:r>
          </a:p>
        </p:txBody>
      </p:sp>
    </p:spTree>
    <p:extLst>
      <p:ext uri="{BB962C8B-B14F-4D97-AF65-F5344CB8AC3E}">
        <p14:creationId xmlns:p14="http://schemas.microsoft.com/office/powerpoint/2010/main" val="138651754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E8AD61-52BE-4362-9BF2-C3937F8F0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B877-A784-4672-9FB6-6BC4E25CF9AA}" type="slidenum">
              <a:rPr lang="en-US" altLang="en-US" smtClean="0">
                <a:solidFill>
                  <a:srgbClr val="FFFFFF"/>
                </a:solidFill>
              </a:rPr>
              <a:pPr/>
              <a:t>7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F04BC3-D196-4E66-B144-ACB3AA6F4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01" y="1161827"/>
            <a:ext cx="9011599" cy="324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A9C184-30DB-4C6D-B455-BE7B9F97BD93}"/>
              </a:ext>
            </a:extLst>
          </p:cNvPr>
          <p:cNvSpPr txBox="1"/>
          <p:nvPr/>
        </p:nvSpPr>
        <p:spPr>
          <a:xfrm>
            <a:off x="223283" y="329610"/>
            <a:ext cx="6145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 Apprenticeship Standard Journey</a:t>
            </a:r>
          </a:p>
        </p:txBody>
      </p:sp>
    </p:spTree>
    <p:extLst>
      <p:ext uri="{BB962C8B-B14F-4D97-AF65-F5344CB8AC3E}">
        <p14:creationId xmlns:p14="http://schemas.microsoft.com/office/powerpoint/2010/main" val="1401167953"/>
      </p:ext>
    </p:extLst>
  </p:cSld>
  <p:clrMapOvr>
    <a:masterClrMapping/>
  </p:clrMapOvr>
  <p:transition spd="slow" advClick="0" advTm="309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430C6-40D2-466B-91AE-23E47D5F7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897" y="834765"/>
            <a:ext cx="6266058" cy="434493"/>
          </a:xfrm>
        </p:spPr>
        <p:txBody>
          <a:bodyPr/>
          <a:lstStyle/>
          <a:p>
            <a:r>
              <a:rPr lang="en-GB" sz="2400" dirty="0"/>
              <a:t>Who do we work with?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4D10B-192C-40A2-BC87-590058098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8897" y="1666359"/>
            <a:ext cx="5126206" cy="266293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1600" dirty="0"/>
              <a:t>Large employers within the public and private sector </a:t>
            </a:r>
          </a:p>
          <a:p>
            <a:pPr>
              <a:spcBef>
                <a:spcPts val="600"/>
              </a:spcBef>
            </a:pPr>
            <a:r>
              <a:rPr lang="en-GB" sz="1600" dirty="0"/>
              <a:t>Reputable,  high quality employers</a:t>
            </a:r>
          </a:p>
          <a:p>
            <a:pPr>
              <a:spcBef>
                <a:spcPts val="600"/>
              </a:spcBef>
            </a:pPr>
            <a:r>
              <a:rPr lang="en-GB" sz="1600" dirty="0"/>
              <a:t>Employers who have been vetted –  transparent, anti-discriminatory practices, proactive and committed to equality of opportunity for all</a:t>
            </a:r>
          </a:p>
          <a:p>
            <a:pPr>
              <a:spcBef>
                <a:spcPts val="600"/>
              </a:spcBef>
            </a:pPr>
            <a:r>
              <a:rPr lang="en-GB" sz="1600" dirty="0"/>
              <a:t>Employers who have the highest standards and are  committed to the success of apprentices</a:t>
            </a:r>
          </a:p>
          <a:p>
            <a:pPr>
              <a:spcBef>
                <a:spcPts val="600"/>
              </a:spcBef>
            </a:pPr>
            <a:r>
              <a:rPr lang="en-GB" sz="1600" dirty="0"/>
              <a:t>Supportive employers who value apprentices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AD0CC-0B10-43CE-91A0-FF7D9F7ED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2C872-3B9A-F24E-BD6B-7B38C8C91285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0F1E84-262B-46B2-A8FD-3BE0D483F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577" y="437664"/>
            <a:ext cx="1700796" cy="4750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6423AA-9A58-4893-AD75-7F37AA06C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231" y="912691"/>
            <a:ext cx="1129354" cy="6799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317D14-B90D-4B79-98CF-4EE806D7E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6316" y="1620165"/>
            <a:ext cx="894209" cy="8897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350836-6D43-4982-8EF8-897D2BFBC6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42" t="14360" r="7137" b="10333"/>
          <a:stretch/>
        </p:blipFill>
        <p:spPr>
          <a:xfrm>
            <a:off x="7135103" y="2537419"/>
            <a:ext cx="1526359" cy="8897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69A159-33A5-4D3A-9C3E-EC88BB8A9E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5958" y="3454673"/>
            <a:ext cx="1019504" cy="101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4032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5F6F9-EB4F-463F-8490-1E06FAAD5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024" y="929335"/>
            <a:ext cx="5008747" cy="434493"/>
          </a:xfrm>
        </p:spPr>
        <p:txBody>
          <a:bodyPr/>
          <a:lstStyle/>
          <a:p>
            <a:r>
              <a:rPr lang="en-GB" sz="2000" dirty="0" err="1"/>
              <a:t>Covid</a:t>
            </a:r>
            <a:r>
              <a:rPr lang="en-GB" sz="2000" dirty="0"/>
              <a:t> Safe Recruitment &amp;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FC00D-8B68-426F-873C-587D6CE6F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5699" y="1726721"/>
            <a:ext cx="6266058" cy="2417263"/>
          </a:xfrm>
        </p:spPr>
        <p:txBody>
          <a:bodyPr/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GB" dirty="0"/>
              <a:t>Safe and supportive online recruitment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GB" dirty="0"/>
              <a:t>Weekly online recruitment sessions 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GB" dirty="0"/>
              <a:t>Employer interviews online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GB" dirty="0"/>
              <a:t>All our training is delivered via TEAMs or  ZOOM during </a:t>
            </a:r>
            <a:r>
              <a:rPr lang="en-GB" dirty="0" err="1"/>
              <a:t>Covid</a:t>
            </a:r>
            <a:r>
              <a:rPr lang="en-GB" dirty="0"/>
              <a:t> 19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GB" dirty="0"/>
              <a:t>Online coaching and check ins online with your Coach Assessor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CA6AC-16EB-4E19-90B7-EC18FAD99B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2C872-3B9A-F24E-BD6B-7B38C8C9128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1D7724-9633-4183-8A3E-74F7CF73A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364" y="757828"/>
            <a:ext cx="1411214" cy="141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3714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WC-CF">
      <a:dk1>
        <a:srgbClr val="212121"/>
      </a:dk1>
      <a:lt1>
        <a:srgbClr val="FFFFFF"/>
      </a:lt1>
      <a:dk2>
        <a:srgbClr val="E50051"/>
      </a:dk2>
      <a:lt2>
        <a:srgbClr val="EAEAEA"/>
      </a:lt2>
      <a:accent1>
        <a:srgbClr val="009ECE"/>
      </a:accent1>
      <a:accent2>
        <a:srgbClr val="F08700"/>
      </a:accent2>
      <a:accent3>
        <a:srgbClr val="04ABA9"/>
      </a:accent3>
      <a:accent4>
        <a:srgbClr val="8064A2"/>
      </a:accent4>
      <a:accent5>
        <a:srgbClr val="9C9D9C"/>
      </a:accent5>
      <a:accent6>
        <a:srgbClr val="D7AF0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reating futures">
  <a:themeElements>
    <a:clrScheme name="WC-CF">
      <a:dk1>
        <a:srgbClr val="212121"/>
      </a:dk1>
      <a:lt1>
        <a:srgbClr val="FFFFFF"/>
      </a:lt1>
      <a:dk2>
        <a:srgbClr val="E50051"/>
      </a:dk2>
      <a:lt2>
        <a:srgbClr val="EAEAEA"/>
      </a:lt2>
      <a:accent1>
        <a:srgbClr val="009ECE"/>
      </a:accent1>
      <a:accent2>
        <a:srgbClr val="F08700"/>
      </a:accent2>
      <a:accent3>
        <a:srgbClr val="04ABA9"/>
      </a:accent3>
      <a:accent4>
        <a:srgbClr val="8064A2"/>
      </a:accent4>
      <a:accent5>
        <a:srgbClr val="9C9D9C"/>
      </a:accent5>
      <a:accent6>
        <a:srgbClr val="D7AF0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28B5B07A73DD45BA0657F4F0597C66" ma:contentTypeVersion="12" ma:contentTypeDescription="Create a new document." ma:contentTypeScope="" ma:versionID="fde1e4f8ac747cd229a356868fcbbf11">
  <xsd:schema xmlns:xsd="http://www.w3.org/2001/XMLSchema" xmlns:xs="http://www.w3.org/2001/XMLSchema" xmlns:p="http://schemas.microsoft.com/office/2006/metadata/properties" xmlns:ns3="92f5761f-da85-40f2-80ed-fbea8a06d289" xmlns:ns4="f18341f5-10f9-49c6-9dac-b6ec5d20523b" targetNamespace="http://schemas.microsoft.com/office/2006/metadata/properties" ma:root="true" ma:fieldsID="1285cc4d23f81e9dab7553f421ef591e" ns3:_="" ns4:_="">
    <xsd:import namespace="92f5761f-da85-40f2-80ed-fbea8a06d289"/>
    <xsd:import namespace="f18341f5-10f9-49c6-9dac-b6ec5d20523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5761f-da85-40f2-80ed-fbea8a06d2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341f5-10f9-49c6-9dac-b6ec5d20523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ED090E-5C2A-4B43-935A-C176D6768413}">
  <ds:schemaRefs>
    <ds:schemaRef ds:uri="http://schemas.microsoft.com/office/infopath/2007/PartnerControls"/>
    <ds:schemaRef ds:uri="http://purl.org/dc/dcmitype/"/>
    <ds:schemaRef ds:uri="http://www.w3.org/XML/1998/namespace"/>
    <ds:schemaRef ds:uri="http://schemas.openxmlformats.org/package/2006/metadata/core-properties"/>
    <ds:schemaRef ds:uri="http://purl.org/dc/terms/"/>
    <ds:schemaRef ds:uri="f18341f5-10f9-49c6-9dac-b6ec5d20523b"/>
    <ds:schemaRef ds:uri="http://schemas.microsoft.com/office/2006/documentManagement/types"/>
    <ds:schemaRef ds:uri="92f5761f-da85-40f2-80ed-fbea8a06d289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53346AB-751A-4618-A671-F76364F351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f5761f-da85-40f2-80ed-fbea8a06d289"/>
    <ds:schemaRef ds:uri="f18341f5-10f9-49c6-9dac-b6ec5d2052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0D65DA-8F85-404D-91D2-9013C2C634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955</Words>
  <Application>Microsoft Office PowerPoint</Application>
  <PresentationFormat>On-screen Show (16:9)</PresentationFormat>
  <Paragraphs>122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Creating futures</vt:lpstr>
      <vt:lpstr>Welcome</vt:lpstr>
      <vt:lpstr>Why join our apprenticeship programme?</vt:lpstr>
      <vt:lpstr>Why join our apprenticeship programme?</vt:lpstr>
      <vt:lpstr>What is an Apprenticeship? </vt:lpstr>
      <vt:lpstr>New Apprenticeship Standards</vt:lpstr>
      <vt:lpstr>How is an apprenticeship achieved?</vt:lpstr>
      <vt:lpstr>PowerPoint Presentation</vt:lpstr>
      <vt:lpstr>Who do we work with?</vt:lpstr>
      <vt:lpstr>Covid Safe Recruitment &amp; Training</vt:lpstr>
      <vt:lpstr>Benefits of Apprenticeships</vt:lpstr>
      <vt:lpstr>Who should apply for an apprenticeship?</vt:lpstr>
      <vt:lpstr>Quick Check Eligibility for Apprenticeship</vt:lpstr>
      <vt:lpstr> We offer the following Level 2 – 5 Apprenticeships</vt:lpstr>
      <vt:lpstr>Get in touch to find out more</vt:lpstr>
      <vt:lpstr>FAQ</vt:lpstr>
      <vt:lpstr>FAQ continued…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Sam Whenman</dc:creator>
  <cp:lastModifiedBy>Gabrielle Grodentz</cp:lastModifiedBy>
  <cp:revision>43</cp:revision>
  <cp:lastPrinted>2020-10-07T10:08:22Z</cp:lastPrinted>
  <dcterms:created xsi:type="dcterms:W3CDTF">2020-07-21T17:13:16Z</dcterms:created>
  <dcterms:modified xsi:type="dcterms:W3CDTF">2021-05-05T17:42:49Z</dcterms:modified>
</cp:coreProperties>
</file>