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60" r:id="rId6"/>
    <p:sldId id="645" r:id="rId7"/>
    <p:sldId id="261" r:id="rId8"/>
    <p:sldId id="262" r:id="rId9"/>
    <p:sldId id="263" r:id="rId10"/>
    <p:sldId id="264" r:id="rId11"/>
    <p:sldId id="265" r:id="rId12"/>
    <p:sldId id="266" r:id="rId13"/>
    <p:sldId id="267" r:id="rId14"/>
    <p:sldId id="268" r:id="rId15"/>
    <p:sldId id="269" r:id="rId16"/>
    <p:sldId id="650" r:id="rId17"/>
    <p:sldId id="273"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559"/>
    <a:srgbClr val="BED600"/>
    <a:srgbClr val="5055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3E37C08-4590-49E8-83D1-53CF6D7E8EDC}" type="datetimeFigureOut">
              <a:rPr lang="en-GB" smtClean="0"/>
              <a:t>02/11/2020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AE56D47-143E-4B36-B502-45BE172D90C3}" type="slidenum">
              <a:rPr lang="en-GB" smtClean="0"/>
              <a:t>‹#›</a:t>
            </a:fld>
            <a:endParaRPr lang="en-GB"/>
          </a:p>
        </p:txBody>
      </p:sp>
    </p:spTree>
    <p:extLst>
      <p:ext uri="{BB962C8B-B14F-4D97-AF65-F5344CB8AC3E}">
        <p14:creationId xmlns:p14="http://schemas.microsoft.com/office/powerpoint/2010/main" val="1852237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dirty="0">
                <a:effectLst/>
                <a:latin typeface="Segoe UI" panose="020B0502040204020203" pitchFamily="34" charset="0"/>
              </a:rPr>
              <a:t>The Pre-Action Plan relates to best practices pre-action and managing rent arrears disputes to avoid needing to take possession action if possible. This list was agreed with MHCLG – it contains some suggestions members may not like (communicating and working with tenants who aren’t paying rent, links to Citizens advice/Shelter).</a:t>
            </a:r>
          </a:p>
          <a:p>
            <a:pPr algn="l"/>
            <a:endParaRPr lang="en-GB" sz="1800" b="0" i="0" dirty="0">
              <a:effectLst/>
              <a:latin typeface="Segoe UI" panose="020B0502040204020203" pitchFamily="34" charset="0"/>
            </a:endParaRPr>
          </a:p>
          <a:p>
            <a:pPr algn="l"/>
            <a:r>
              <a:rPr lang="en-GB" sz="1800" b="0" i="0" dirty="0">
                <a:effectLst/>
                <a:latin typeface="Segoe UI" panose="020B0502040204020203" pitchFamily="34" charset="0"/>
              </a:rPr>
              <a:t>This is just guidance and so they don’t </a:t>
            </a:r>
            <a:r>
              <a:rPr lang="en-GB" sz="1800" b="0" i="1" dirty="0">
                <a:effectLst/>
                <a:latin typeface="Segoe UI" panose="020B0502040204020203" pitchFamily="34" charset="0"/>
              </a:rPr>
              <a:t>have</a:t>
            </a:r>
            <a:r>
              <a:rPr lang="en-GB" sz="1800" b="0" i="0" dirty="0">
                <a:effectLst/>
                <a:latin typeface="Segoe UI" panose="020B0502040204020203" pitchFamily="34" charset="0"/>
              </a:rPr>
              <a:t> to follow it, and indeed even where they try to some tenant’s might be completely unworkable. They should still definitely refer to the reactivation notice page to ensure that when they do take possession action against the tenant they do it in the correct legal way.</a:t>
            </a:r>
          </a:p>
          <a:p>
            <a:pPr algn="l"/>
            <a:r>
              <a:rPr lang="en-GB" sz="1800" b="0" i="0" dirty="0">
                <a:effectLst/>
                <a:latin typeface="Segoe UI" panose="020B0502040204020203" pitchFamily="34" charset="0"/>
              </a:rPr>
              <a:t> </a:t>
            </a:r>
          </a:p>
        </p:txBody>
      </p:sp>
      <p:sp>
        <p:nvSpPr>
          <p:cNvPr id="4" name="Slide Number Placeholder 3"/>
          <p:cNvSpPr>
            <a:spLocks noGrp="1"/>
          </p:cNvSpPr>
          <p:nvPr>
            <p:ph type="sldNum" sz="quarter" idx="5"/>
          </p:nvPr>
        </p:nvSpPr>
        <p:spPr/>
        <p:txBody>
          <a:bodyPr/>
          <a:lstStyle/>
          <a:p>
            <a:fld id="{08005AD9-C287-420A-A6B5-455A25906119}" type="slidenum">
              <a:rPr lang="en-GB" smtClean="0"/>
              <a:t>3</a:t>
            </a:fld>
            <a:endParaRPr lang="en-GB"/>
          </a:p>
        </p:txBody>
      </p:sp>
    </p:spTree>
    <p:extLst>
      <p:ext uri="{BB962C8B-B14F-4D97-AF65-F5344CB8AC3E}">
        <p14:creationId xmlns:p14="http://schemas.microsoft.com/office/powerpoint/2010/main" val="743580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005AD9-C287-420A-A6B5-455A25906119}" type="slidenum">
              <a:rPr lang="en-GB" smtClean="0"/>
              <a:t>13</a:t>
            </a:fld>
            <a:endParaRPr lang="en-GB"/>
          </a:p>
        </p:txBody>
      </p:sp>
    </p:spTree>
    <p:extLst>
      <p:ext uri="{BB962C8B-B14F-4D97-AF65-F5344CB8AC3E}">
        <p14:creationId xmlns:p14="http://schemas.microsoft.com/office/powerpoint/2010/main" val="14118131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642DB2-0673-447B-98EA-EE823DAB402E}"/>
              </a:ext>
            </a:extLst>
          </p:cNvPr>
          <p:cNvSpPr/>
          <p:nvPr userDrawn="1"/>
        </p:nvSpPr>
        <p:spPr>
          <a:xfrm>
            <a:off x="-58189" y="-83127"/>
            <a:ext cx="12250189" cy="6941127"/>
          </a:xfrm>
          <a:prstGeom prst="rect">
            <a:avLst/>
          </a:prstGeom>
          <a:solidFill>
            <a:srgbClr val="4F55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FFB0C51-1CC7-4B2C-B306-46DF69316F6F}"/>
              </a:ext>
            </a:extLst>
          </p:cNvPr>
          <p:cNvSpPr>
            <a:spLocks noGrp="1"/>
          </p:cNvSpPr>
          <p:nvPr>
            <p:ph type="ctrTitle"/>
          </p:nvPr>
        </p:nvSpPr>
        <p:spPr>
          <a:xfrm>
            <a:off x="1524000" y="1600199"/>
            <a:ext cx="9144000" cy="1909763"/>
          </a:xfrm>
        </p:spPr>
        <p:txBody>
          <a:bodyPr anchor="b">
            <a:normAutofit/>
          </a:bodyPr>
          <a:lstStyle>
            <a:lvl1pPr algn="ctr">
              <a:defRPr sz="3600" b="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C91B7E2-CA77-4968-A0E0-0A82AE341168}"/>
              </a:ext>
            </a:extLst>
          </p:cNvPr>
          <p:cNvSpPr>
            <a:spLocks noGrp="1"/>
          </p:cNvSpPr>
          <p:nvPr>
            <p:ph type="subTitle" idx="1"/>
          </p:nvPr>
        </p:nvSpPr>
        <p:spPr>
          <a:xfrm>
            <a:off x="1524000" y="3602038"/>
            <a:ext cx="9144000" cy="1655762"/>
          </a:xfrm>
        </p:spPr>
        <p:txBody>
          <a:bodyPr/>
          <a:lstStyle>
            <a:lvl1pPr marL="0" indent="0" algn="ctr">
              <a:buNone/>
              <a:defRPr sz="2400">
                <a:solidFill>
                  <a:srgbClr val="BED6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224D47F0-D710-4315-86E6-EBE6569119AD}"/>
              </a:ext>
            </a:extLst>
          </p:cNvPr>
          <p:cNvSpPr>
            <a:spLocks noGrp="1"/>
          </p:cNvSpPr>
          <p:nvPr>
            <p:ph type="dt" sz="half" idx="10"/>
          </p:nvPr>
        </p:nvSpPr>
        <p:spPr/>
        <p:txBody>
          <a:bodyPr/>
          <a:lstStyle/>
          <a:p>
            <a:fld id="{4002BA33-1288-476D-ADB1-642209E929E4}" type="datetimeFigureOut">
              <a:rPr lang="en-GB" smtClean="0"/>
              <a:t>02/11/2020</a:t>
            </a:fld>
            <a:endParaRPr lang="en-GB"/>
          </a:p>
        </p:txBody>
      </p:sp>
      <p:sp>
        <p:nvSpPr>
          <p:cNvPr id="5" name="Footer Placeholder 4">
            <a:extLst>
              <a:ext uri="{FF2B5EF4-FFF2-40B4-BE49-F238E27FC236}">
                <a16:creationId xmlns:a16="http://schemas.microsoft.com/office/drawing/2014/main" id="{73058A0D-59EA-4BA5-9A8F-6059A70551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308AE-297D-4498-B582-A5F13B1E9648}"/>
              </a:ext>
            </a:extLst>
          </p:cNvPr>
          <p:cNvSpPr>
            <a:spLocks noGrp="1"/>
          </p:cNvSpPr>
          <p:nvPr>
            <p:ph type="sldNum" sz="quarter" idx="12"/>
          </p:nvPr>
        </p:nvSpPr>
        <p:spPr/>
        <p:txBody>
          <a:bodyPr/>
          <a:lstStyle/>
          <a:p>
            <a:fld id="{BE7B05F1-2A93-4A8C-B372-3CE716E0CAD2}" type="slidenum">
              <a:rPr lang="en-GB" smtClean="0"/>
              <a:t>‹#›</a:t>
            </a:fld>
            <a:endParaRPr lang="en-GB"/>
          </a:p>
        </p:txBody>
      </p:sp>
      <p:pic>
        <p:nvPicPr>
          <p:cNvPr id="9" name="Picture 8" descr="A picture containing drawing, flower&#10;&#10;Description automatically generated">
            <a:extLst>
              <a:ext uri="{FF2B5EF4-FFF2-40B4-BE49-F238E27FC236}">
                <a16:creationId xmlns:a16="http://schemas.microsoft.com/office/drawing/2014/main" id="{4C1180CA-FB68-4A8B-AAED-BEFDF9FF97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29206" y="5295206"/>
            <a:ext cx="1562793" cy="156279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621187F-9A49-4AA1-BE1C-3D3945E811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2306" y="-378599"/>
            <a:ext cx="3309197" cy="2074395"/>
          </a:xfrm>
          <a:prstGeom prst="rect">
            <a:avLst/>
          </a:prstGeom>
        </p:spPr>
      </p:pic>
      <p:pic>
        <p:nvPicPr>
          <p:cNvPr id="15" name="Picture 14" descr="A picture containing man&#10;&#10;Description automatically generated">
            <a:extLst>
              <a:ext uri="{FF2B5EF4-FFF2-40B4-BE49-F238E27FC236}">
                <a16:creationId xmlns:a16="http://schemas.microsoft.com/office/drawing/2014/main" id="{EFB7DFF3-04AC-4A72-B072-B41BAC53403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a:off x="-58191" y="-83127"/>
            <a:ext cx="1778923" cy="1778923"/>
          </a:xfrm>
          <a:prstGeom prst="rect">
            <a:avLst/>
          </a:prstGeom>
        </p:spPr>
      </p:pic>
      <p:sp>
        <p:nvSpPr>
          <p:cNvPr id="16" name="Rectangle 15">
            <a:extLst>
              <a:ext uri="{FF2B5EF4-FFF2-40B4-BE49-F238E27FC236}">
                <a16:creationId xmlns:a16="http://schemas.microsoft.com/office/drawing/2014/main" id="{F2E0EBD6-4B27-4B78-AF4D-7C570FED60FF}"/>
              </a:ext>
            </a:extLst>
          </p:cNvPr>
          <p:cNvSpPr/>
          <p:nvPr userDrawn="1"/>
        </p:nvSpPr>
        <p:spPr>
          <a:xfrm>
            <a:off x="831850" y="1407132"/>
            <a:ext cx="10521950" cy="45719"/>
          </a:xfrm>
          <a:prstGeom prst="rect">
            <a:avLst/>
          </a:prstGeom>
          <a:solidFill>
            <a:srgbClr val="BE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E4A94E-27AC-42BA-AE11-71EC88985BE2}"/>
              </a:ext>
            </a:extLst>
          </p:cNvPr>
          <p:cNvSpPr/>
          <p:nvPr userDrawn="1"/>
        </p:nvSpPr>
        <p:spPr>
          <a:xfrm>
            <a:off x="888652" y="5567450"/>
            <a:ext cx="10521950" cy="45719"/>
          </a:xfrm>
          <a:prstGeom prst="rect">
            <a:avLst/>
          </a:prstGeom>
          <a:solidFill>
            <a:srgbClr val="BE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6000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45E3-FC9E-4109-9BBE-552F248901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5906674-F9BC-45BB-87A3-247616434E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F40D92-7B41-4CE0-AE5F-3114F7A25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D81907-DD22-4747-AA99-7CEB67654F5C}"/>
              </a:ext>
            </a:extLst>
          </p:cNvPr>
          <p:cNvSpPr>
            <a:spLocks noGrp="1"/>
          </p:cNvSpPr>
          <p:nvPr>
            <p:ph type="dt" sz="half" idx="10"/>
          </p:nvPr>
        </p:nvSpPr>
        <p:spPr/>
        <p:txBody>
          <a:bodyPr/>
          <a:lstStyle/>
          <a:p>
            <a:fld id="{4002BA33-1288-476D-ADB1-642209E929E4}" type="datetimeFigureOut">
              <a:rPr lang="en-GB" smtClean="0"/>
              <a:t>02/11/2020</a:t>
            </a:fld>
            <a:endParaRPr lang="en-GB"/>
          </a:p>
        </p:txBody>
      </p:sp>
      <p:sp>
        <p:nvSpPr>
          <p:cNvPr id="6" name="Footer Placeholder 5">
            <a:extLst>
              <a:ext uri="{FF2B5EF4-FFF2-40B4-BE49-F238E27FC236}">
                <a16:creationId xmlns:a16="http://schemas.microsoft.com/office/drawing/2014/main" id="{0F603693-94DF-4D6A-89A8-EDA6959214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413843-6638-44E1-8AEF-D6AE1D0B7548}"/>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154368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3CD9-CD6C-4411-9E82-709A7570AD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E009BD-5B88-4398-B393-059C17CDD8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C2064A-B8E4-4732-9B9B-F3AFDBB2BBD7}"/>
              </a:ext>
            </a:extLst>
          </p:cNvPr>
          <p:cNvSpPr>
            <a:spLocks noGrp="1"/>
          </p:cNvSpPr>
          <p:nvPr>
            <p:ph type="dt" sz="half" idx="10"/>
          </p:nvPr>
        </p:nvSpPr>
        <p:spPr/>
        <p:txBody>
          <a:bodyPr/>
          <a:lstStyle/>
          <a:p>
            <a:fld id="{4002BA33-1288-476D-ADB1-642209E929E4}" type="datetimeFigureOut">
              <a:rPr lang="en-GB" smtClean="0"/>
              <a:t>02/11/2020</a:t>
            </a:fld>
            <a:endParaRPr lang="en-GB"/>
          </a:p>
        </p:txBody>
      </p:sp>
      <p:sp>
        <p:nvSpPr>
          <p:cNvPr id="5" name="Footer Placeholder 4">
            <a:extLst>
              <a:ext uri="{FF2B5EF4-FFF2-40B4-BE49-F238E27FC236}">
                <a16:creationId xmlns:a16="http://schemas.microsoft.com/office/drawing/2014/main" id="{FEFD5E08-32B9-409A-ADA9-CFA2ABB672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FBF50D-2D76-4900-A5B0-3C35F401D2A6}"/>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70044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1797E6-3C1C-4B7B-AE69-25B1FCF879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A15285-B75B-471A-B7C6-FC066D1C32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2CF27-A31A-445C-BC74-C3AC306FDAB4}"/>
              </a:ext>
            </a:extLst>
          </p:cNvPr>
          <p:cNvSpPr>
            <a:spLocks noGrp="1"/>
          </p:cNvSpPr>
          <p:nvPr>
            <p:ph type="dt" sz="half" idx="10"/>
          </p:nvPr>
        </p:nvSpPr>
        <p:spPr/>
        <p:txBody>
          <a:bodyPr/>
          <a:lstStyle/>
          <a:p>
            <a:fld id="{4002BA33-1288-476D-ADB1-642209E929E4}" type="datetimeFigureOut">
              <a:rPr lang="en-GB" smtClean="0"/>
              <a:t>02/11/2020</a:t>
            </a:fld>
            <a:endParaRPr lang="en-GB"/>
          </a:p>
        </p:txBody>
      </p:sp>
      <p:sp>
        <p:nvSpPr>
          <p:cNvPr id="5" name="Footer Placeholder 4">
            <a:extLst>
              <a:ext uri="{FF2B5EF4-FFF2-40B4-BE49-F238E27FC236}">
                <a16:creationId xmlns:a16="http://schemas.microsoft.com/office/drawing/2014/main" id="{37EA8E57-C19C-4B81-8509-189C715E32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7CA56E-93DE-49D1-82BB-BE25AC7260FC}"/>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70204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74EF0-1CB8-4158-88FC-FF31616CC9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BBB7A9-292F-4FA4-AD0E-1A4EF70B0F58}"/>
              </a:ext>
            </a:extLst>
          </p:cNvPr>
          <p:cNvSpPr>
            <a:spLocks noGrp="1"/>
          </p:cNvSpPr>
          <p:nvPr>
            <p:ph idx="1"/>
          </p:nvPr>
        </p:nvSpPr>
        <p:spPr/>
        <p:txBody>
          <a:bodyPr/>
          <a:lstStyle>
            <a:lvl1pPr>
              <a:defRPr>
                <a:solidFill>
                  <a:srgbClr val="4F5559"/>
                </a:solidFill>
              </a:defRPr>
            </a:lvl1pPr>
            <a:lvl2pPr>
              <a:defRPr>
                <a:solidFill>
                  <a:srgbClr val="4F5559"/>
                </a:solidFill>
              </a:defRPr>
            </a:lvl2pPr>
            <a:lvl3pPr>
              <a:defRPr>
                <a:solidFill>
                  <a:srgbClr val="4F5559"/>
                </a:solidFill>
              </a:defRPr>
            </a:lvl3pPr>
            <a:lvl4pPr>
              <a:defRPr>
                <a:solidFill>
                  <a:srgbClr val="4F5559"/>
                </a:solidFill>
              </a:defRPr>
            </a:lvl4pPr>
            <a:lvl5pPr>
              <a:defRPr>
                <a:solidFill>
                  <a:srgbClr val="4F555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44A94FF-920B-4238-843E-72E0D48C47C3}"/>
              </a:ext>
            </a:extLst>
          </p:cNvPr>
          <p:cNvSpPr>
            <a:spLocks noGrp="1"/>
          </p:cNvSpPr>
          <p:nvPr>
            <p:ph type="dt" sz="half" idx="10"/>
          </p:nvPr>
        </p:nvSpPr>
        <p:spPr/>
        <p:txBody>
          <a:bodyPr/>
          <a:lstStyle/>
          <a:p>
            <a:fld id="{4002BA33-1288-476D-ADB1-642209E929E4}" type="datetimeFigureOut">
              <a:rPr lang="en-GB" smtClean="0"/>
              <a:t>02/11/2020</a:t>
            </a:fld>
            <a:endParaRPr lang="en-GB"/>
          </a:p>
        </p:txBody>
      </p:sp>
      <p:sp>
        <p:nvSpPr>
          <p:cNvPr id="5" name="Footer Placeholder 4">
            <a:extLst>
              <a:ext uri="{FF2B5EF4-FFF2-40B4-BE49-F238E27FC236}">
                <a16:creationId xmlns:a16="http://schemas.microsoft.com/office/drawing/2014/main" id="{7727218E-DA2E-4839-BB1E-7570FD11B7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57B3F3-01D4-470E-9596-7AD8E13F09C6}"/>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02433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694890-49EB-4B88-87DC-A73C2A477039}"/>
              </a:ext>
            </a:extLst>
          </p:cNvPr>
          <p:cNvSpPr/>
          <p:nvPr userDrawn="1"/>
        </p:nvSpPr>
        <p:spPr>
          <a:xfrm>
            <a:off x="-58189" y="-83127"/>
            <a:ext cx="12250189" cy="6941127"/>
          </a:xfrm>
          <a:prstGeom prst="rect">
            <a:avLst/>
          </a:prstGeom>
          <a:solidFill>
            <a:srgbClr val="4F55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4800" dirty="0">
              <a:solidFill>
                <a:schemeClr val="bg1"/>
              </a:solidFill>
            </a:endParaRPr>
          </a:p>
        </p:txBody>
      </p:sp>
      <p:pic>
        <p:nvPicPr>
          <p:cNvPr id="8" name="Picture 7" descr="A picture containing drawing&#10;&#10;Description automatically generated">
            <a:extLst>
              <a:ext uri="{FF2B5EF4-FFF2-40B4-BE49-F238E27FC236}">
                <a16:creationId xmlns:a16="http://schemas.microsoft.com/office/drawing/2014/main" id="{0F3A6923-46A0-46FC-8E23-9A3C191A6E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2306" y="-378599"/>
            <a:ext cx="3309197" cy="2074395"/>
          </a:xfrm>
          <a:prstGeom prst="rect">
            <a:avLst/>
          </a:prstGeom>
        </p:spPr>
      </p:pic>
      <p:sp>
        <p:nvSpPr>
          <p:cNvPr id="9" name="Rectangle 8">
            <a:extLst>
              <a:ext uri="{FF2B5EF4-FFF2-40B4-BE49-F238E27FC236}">
                <a16:creationId xmlns:a16="http://schemas.microsoft.com/office/drawing/2014/main" id="{FFFC4E01-09B7-4AC0-B2E2-0BA972ABDDD9}"/>
              </a:ext>
            </a:extLst>
          </p:cNvPr>
          <p:cNvSpPr/>
          <p:nvPr userDrawn="1"/>
        </p:nvSpPr>
        <p:spPr>
          <a:xfrm>
            <a:off x="831850" y="1407132"/>
            <a:ext cx="10521950" cy="45719"/>
          </a:xfrm>
          <a:prstGeom prst="rect">
            <a:avLst/>
          </a:prstGeom>
          <a:solidFill>
            <a:srgbClr val="BE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8CDDE4F-513D-40FF-A040-8B733DE42DD4}"/>
              </a:ext>
            </a:extLst>
          </p:cNvPr>
          <p:cNvSpPr>
            <a:spLocks noGrp="1"/>
          </p:cNvSpPr>
          <p:nvPr>
            <p:ph type="title"/>
          </p:nvPr>
        </p:nvSpPr>
        <p:spPr>
          <a:xfrm>
            <a:off x="831850" y="1709738"/>
            <a:ext cx="10515600" cy="2852737"/>
          </a:xfrm>
        </p:spPr>
        <p:txBody>
          <a:bodyPr anchor="b">
            <a:normAutofit/>
          </a:bodyPr>
          <a:lstStyle>
            <a:lvl1pPr>
              <a:defRPr sz="4800" b="0">
                <a:solidFill>
                  <a:schemeClr val="bg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F20B5C5-8A5C-43BB-8104-DBE3D41436C4}"/>
              </a:ext>
            </a:extLst>
          </p:cNvPr>
          <p:cNvSpPr>
            <a:spLocks noGrp="1"/>
          </p:cNvSpPr>
          <p:nvPr>
            <p:ph type="body" idx="1"/>
          </p:nvPr>
        </p:nvSpPr>
        <p:spPr>
          <a:xfrm>
            <a:off x="831850" y="4589463"/>
            <a:ext cx="10515600" cy="1500187"/>
          </a:xfrm>
        </p:spPr>
        <p:txBody>
          <a:bodyPr/>
          <a:lstStyle>
            <a:lvl1pPr marL="0" indent="0">
              <a:buNone/>
              <a:defRPr sz="2400">
                <a:solidFill>
                  <a:srgbClr val="BED6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260BDBE-3831-4E62-8880-A26997BEEB6F}"/>
              </a:ext>
            </a:extLst>
          </p:cNvPr>
          <p:cNvSpPr>
            <a:spLocks noGrp="1"/>
          </p:cNvSpPr>
          <p:nvPr>
            <p:ph type="dt" sz="half" idx="10"/>
          </p:nvPr>
        </p:nvSpPr>
        <p:spPr/>
        <p:txBody>
          <a:bodyPr/>
          <a:lstStyle/>
          <a:p>
            <a:fld id="{4002BA33-1288-476D-ADB1-642209E929E4}" type="datetimeFigureOut">
              <a:rPr lang="en-GB" smtClean="0"/>
              <a:t>02/11/2020</a:t>
            </a:fld>
            <a:endParaRPr lang="en-GB"/>
          </a:p>
        </p:txBody>
      </p:sp>
      <p:sp>
        <p:nvSpPr>
          <p:cNvPr id="5" name="Footer Placeholder 4">
            <a:extLst>
              <a:ext uri="{FF2B5EF4-FFF2-40B4-BE49-F238E27FC236}">
                <a16:creationId xmlns:a16="http://schemas.microsoft.com/office/drawing/2014/main" id="{BE1A5BD4-AB7F-442A-B38F-5273D0284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4FA8E2-9872-4EE0-B338-6A6F33B89EE4}"/>
              </a:ext>
            </a:extLst>
          </p:cNvPr>
          <p:cNvSpPr>
            <a:spLocks noGrp="1"/>
          </p:cNvSpPr>
          <p:nvPr>
            <p:ph type="sldNum" sz="quarter" idx="12"/>
          </p:nvPr>
        </p:nvSpPr>
        <p:spPr/>
        <p:txBody>
          <a:bodyPr/>
          <a:lstStyle/>
          <a:p>
            <a:fld id="{BE7B05F1-2A93-4A8C-B372-3CE716E0CAD2}" type="slidenum">
              <a:rPr lang="en-GB" smtClean="0"/>
              <a:t>‹#›</a:t>
            </a:fld>
            <a:endParaRPr lang="en-GB"/>
          </a:p>
        </p:txBody>
      </p:sp>
      <p:pic>
        <p:nvPicPr>
          <p:cNvPr id="10" name="Picture 9" descr="A picture containing drawing, flower&#10;&#10;Description automatically generated">
            <a:extLst>
              <a:ext uri="{FF2B5EF4-FFF2-40B4-BE49-F238E27FC236}">
                <a16:creationId xmlns:a16="http://schemas.microsoft.com/office/drawing/2014/main" id="{8E69D9D5-1DEF-462C-8C46-265B7F5630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9206" y="5295206"/>
            <a:ext cx="1562793" cy="1562793"/>
          </a:xfrm>
          <a:prstGeom prst="rect">
            <a:avLst/>
          </a:prstGeom>
        </p:spPr>
      </p:pic>
    </p:spTree>
    <p:extLst>
      <p:ext uri="{BB962C8B-B14F-4D97-AF65-F5344CB8AC3E}">
        <p14:creationId xmlns:p14="http://schemas.microsoft.com/office/powerpoint/2010/main" val="136718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694890-49EB-4B88-87DC-A73C2A477039}"/>
              </a:ext>
            </a:extLst>
          </p:cNvPr>
          <p:cNvSpPr/>
          <p:nvPr userDrawn="1"/>
        </p:nvSpPr>
        <p:spPr>
          <a:xfrm>
            <a:off x="-58189" y="-83127"/>
            <a:ext cx="12250189" cy="6941127"/>
          </a:xfrm>
          <a:prstGeom prst="rect">
            <a:avLst/>
          </a:prstGeom>
          <a:solidFill>
            <a:srgbClr val="BED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4800" dirty="0">
              <a:solidFill>
                <a:schemeClr val="bg1"/>
              </a:solidFill>
            </a:endParaRPr>
          </a:p>
        </p:txBody>
      </p:sp>
      <p:pic>
        <p:nvPicPr>
          <p:cNvPr id="8" name="Picture 7">
            <a:extLst>
              <a:ext uri="{FF2B5EF4-FFF2-40B4-BE49-F238E27FC236}">
                <a16:creationId xmlns:a16="http://schemas.microsoft.com/office/drawing/2014/main" id="{0F3A6923-46A0-46FC-8E23-9A3C191A6E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12306" y="-378599"/>
            <a:ext cx="3309195" cy="2074395"/>
          </a:xfrm>
          <a:prstGeom prst="rect">
            <a:avLst/>
          </a:prstGeom>
        </p:spPr>
      </p:pic>
      <p:sp>
        <p:nvSpPr>
          <p:cNvPr id="9" name="Rectangle 8">
            <a:extLst>
              <a:ext uri="{FF2B5EF4-FFF2-40B4-BE49-F238E27FC236}">
                <a16:creationId xmlns:a16="http://schemas.microsoft.com/office/drawing/2014/main" id="{FFFC4E01-09B7-4AC0-B2E2-0BA972ABDDD9}"/>
              </a:ext>
            </a:extLst>
          </p:cNvPr>
          <p:cNvSpPr/>
          <p:nvPr userDrawn="1"/>
        </p:nvSpPr>
        <p:spPr>
          <a:xfrm>
            <a:off x="831850" y="1407132"/>
            <a:ext cx="105219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solidFill>
                <a:schemeClr val="bg1"/>
              </a:solidFill>
            </a:endParaRPr>
          </a:p>
        </p:txBody>
      </p:sp>
      <p:sp>
        <p:nvSpPr>
          <p:cNvPr id="2" name="Title 1">
            <a:extLst>
              <a:ext uri="{FF2B5EF4-FFF2-40B4-BE49-F238E27FC236}">
                <a16:creationId xmlns:a16="http://schemas.microsoft.com/office/drawing/2014/main" id="{58CDDE4F-513D-40FF-A040-8B733DE42DD4}"/>
              </a:ext>
            </a:extLst>
          </p:cNvPr>
          <p:cNvSpPr>
            <a:spLocks noGrp="1"/>
          </p:cNvSpPr>
          <p:nvPr>
            <p:ph type="title"/>
          </p:nvPr>
        </p:nvSpPr>
        <p:spPr>
          <a:xfrm>
            <a:off x="831850" y="1709738"/>
            <a:ext cx="10515600" cy="2852737"/>
          </a:xfrm>
        </p:spPr>
        <p:txBody>
          <a:bodyPr anchor="b">
            <a:normAutofit/>
          </a:bodyPr>
          <a:lstStyle>
            <a:lvl1pPr>
              <a:defRPr sz="4800" b="0">
                <a:solidFill>
                  <a:schemeClr val="bg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F20B5C5-8A5C-43BB-8104-DBE3D41436C4}"/>
              </a:ext>
            </a:extLst>
          </p:cNvPr>
          <p:cNvSpPr>
            <a:spLocks noGrp="1"/>
          </p:cNvSpPr>
          <p:nvPr>
            <p:ph type="body" idx="1"/>
          </p:nvPr>
        </p:nvSpPr>
        <p:spPr>
          <a:xfrm>
            <a:off x="831850" y="4589463"/>
            <a:ext cx="10515600" cy="1500187"/>
          </a:xfrm>
        </p:spPr>
        <p:txBody>
          <a:bodyPr/>
          <a:lstStyle>
            <a:lvl1pPr marL="0" indent="0">
              <a:buNone/>
              <a:defRPr sz="2400">
                <a:solidFill>
                  <a:srgbClr val="4F555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260BDBE-3831-4E62-8880-A26997BEEB6F}"/>
              </a:ext>
            </a:extLst>
          </p:cNvPr>
          <p:cNvSpPr>
            <a:spLocks noGrp="1"/>
          </p:cNvSpPr>
          <p:nvPr>
            <p:ph type="dt" sz="half" idx="10"/>
          </p:nvPr>
        </p:nvSpPr>
        <p:spPr/>
        <p:txBody>
          <a:bodyPr/>
          <a:lstStyle/>
          <a:p>
            <a:fld id="{4002BA33-1288-476D-ADB1-642209E929E4}" type="datetimeFigureOut">
              <a:rPr lang="en-GB" smtClean="0"/>
              <a:t>02/11/2020</a:t>
            </a:fld>
            <a:endParaRPr lang="en-GB"/>
          </a:p>
        </p:txBody>
      </p:sp>
      <p:sp>
        <p:nvSpPr>
          <p:cNvPr id="5" name="Footer Placeholder 4">
            <a:extLst>
              <a:ext uri="{FF2B5EF4-FFF2-40B4-BE49-F238E27FC236}">
                <a16:creationId xmlns:a16="http://schemas.microsoft.com/office/drawing/2014/main" id="{BE1A5BD4-AB7F-442A-B38F-5273D0284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4FA8E2-9872-4EE0-B338-6A6F33B89EE4}"/>
              </a:ext>
            </a:extLst>
          </p:cNvPr>
          <p:cNvSpPr>
            <a:spLocks noGrp="1"/>
          </p:cNvSpPr>
          <p:nvPr>
            <p:ph type="sldNum" sz="quarter" idx="12"/>
          </p:nvPr>
        </p:nvSpPr>
        <p:spPr/>
        <p:txBody>
          <a:bodyPr/>
          <a:lstStyle/>
          <a:p>
            <a:fld id="{BE7B05F1-2A93-4A8C-B372-3CE716E0CAD2}" type="slidenum">
              <a:rPr lang="en-GB" smtClean="0"/>
              <a:t>‹#›</a:t>
            </a:fld>
            <a:endParaRPr lang="en-GB"/>
          </a:p>
        </p:txBody>
      </p:sp>
      <p:pic>
        <p:nvPicPr>
          <p:cNvPr id="10" name="Picture 9">
            <a:extLst>
              <a:ext uri="{FF2B5EF4-FFF2-40B4-BE49-F238E27FC236}">
                <a16:creationId xmlns:a16="http://schemas.microsoft.com/office/drawing/2014/main" id="{0CC9ACAB-71A8-46EB-B4DA-AD7E5D5CA07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29206" y="5295206"/>
            <a:ext cx="1562793" cy="1562793"/>
          </a:xfrm>
          <a:prstGeom prst="rect">
            <a:avLst/>
          </a:prstGeom>
        </p:spPr>
      </p:pic>
    </p:spTree>
    <p:extLst>
      <p:ext uri="{BB962C8B-B14F-4D97-AF65-F5344CB8AC3E}">
        <p14:creationId xmlns:p14="http://schemas.microsoft.com/office/powerpoint/2010/main" val="343620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6ADC-28B4-4899-A89F-DB785881D3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14FFCC-460F-429F-906A-BD9DB7291C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77B782-F40C-4B3B-B9DE-8CFF0C13B5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2944D7-DDFD-4912-9A95-5EFE75406698}"/>
              </a:ext>
            </a:extLst>
          </p:cNvPr>
          <p:cNvSpPr>
            <a:spLocks noGrp="1"/>
          </p:cNvSpPr>
          <p:nvPr>
            <p:ph type="dt" sz="half" idx="10"/>
          </p:nvPr>
        </p:nvSpPr>
        <p:spPr/>
        <p:txBody>
          <a:bodyPr/>
          <a:lstStyle/>
          <a:p>
            <a:fld id="{4002BA33-1288-476D-ADB1-642209E929E4}" type="datetimeFigureOut">
              <a:rPr lang="en-GB" smtClean="0"/>
              <a:t>02/11/2020</a:t>
            </a:fld>
            <a:endParaRPr lang="en-GB"/>
          </a:p>
        </p:txBody>
      </p:sp>
      <p:sp>
        <p:nvSpPr>
          <p:cNvPr id="6" name="Footer Placeholder 5">
            <a:extLst>
              <a:ext uri="{FF2B5EF4-FFF2-40B4-BE49-F238E27FC236}">
                <a16:creationId xmlns:a16="http://schemas.microsoft.com/office/drawing/2014/main" id="{0A6C6F47-8724-4453-A914-4413ED4133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FE5611-BB77-45B7-B4E9-F73C41AA1A39}"/>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331592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9E82-6923-4845-8B6A-699D43D14A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139FA8-7F02-461D-9323-701DFF3BE2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48797C-31C2-4D42-9754-7C1BE13D64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FB837B-DAC4-40BE-A702-3E2E790DD3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62E88-4819-4902-AB8F-B5372DFDA3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B42455-B5F0-4C88-8E11-C419D4AC648B}"/>
              </a:ext>
            </a:extLst>
          </p:cNvPr>
          <p:cNvSpPr>
            <a:spLocks noGrp="1"/>
          </p:cNvSpPr>
          <p:nvPr>
            <p:ph type="dt" sz="half" idx="10"/>
          </p:nvPr>
        </p:nvSpPr>
        <p:spPr/>
        <p:txBody>
          <a:bodyPr/>
          <a:lstStyle/>
          <a:p>
            <a:fld id="{4002BA33-1288-476D-ADB1-642209E929E4}" type="datetimeFigureOut">
              <a:rPr lang="en-GB" smtClean="0"/>
              <a:t>02/11/2020</a:t>
            </a:fld>
            <a:endParaRPr lang="en-GB"/>
          </a:p>
        </p:txBody>
      </p:sp>
      <p:sp>
        <p:nvSpPr>
          <p:cNvPr id="8" name="Footer Placeholder 7">
            <a:extLst>
              <a:ext uri="{FF2B5EF4-FFF2-40B4-BE49-F238E27FC236}">
                <a16:creationId xmlns:a16="http://schemas.microsoft.com/office/drawing/2014/main" id="{6EB16DC9-74B3-4974-A530-691519AC0B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99EA51-B212-4D3F-B878-7CC5601E14B7}"/>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199462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02FD-0050-49A5-97B9-C0BDD8931A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E557E7-7C7C-48BC-AF1B-DD4C23275664}"/>
              </a:ext>
            </a:extLst>
          </p:cNvPr>
          <p:cNvSpPr>
            <a:spLocks noGrp="1"/>
          </p:cNvSpPr>
          <p:nvPr>
            <p:ph type="dt" sz="half" idx="10"/>
          </p:nvPr>
        </p:nvSpPr>
        <p:spPr/>
        <p:txBody>
          <a:bodyPr/>
          <a:lstStyle/>
          <a:p>
            <a:fld id="{4002BA33-1288-476D-ADB1-642209E929E4}" type="datetimeFigureOut">
              <a:rPr lang="en-GB" smtClean="0"/>
              <a:t>02/11/2020</a:t>
            </a:fld>
            <a:endParaRPr lang="en-GB"/>
          </a:p>
        </p:txBody>
      </p:sp>
      <p:sp>
        <p:nvSpPr>
          <p:cNvPr id="4" name="Footer Placeholder 3">
            <a:extLst>
              <a:ext uri="{FF2B5EF4-FFF2-40B4-BE49-F238E27FC236}">
                <a16:creationId xmlns:a16="http://schemas.microsoft.com/office/drawing/2014/main" id="{818FC2A9-909C-4FED-82E9-6A70B9FE9C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E7E676-2599-44D9-A3A3-A5B258F8C9D1}"/>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1202303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2627CA-04AE-4632-88AD-2FDF0836B2AB}"/>
              </a:ext>
            </a:extLst>
          </p:cNvPr>
          <p:cNvSpPr>
            <a:spLocks noGrp="1"/>
          </p:cNvSpPr>
          <p:nvPr>
            <p:ph type="dt" sz="half" idx="10"/>
          </p:nvPr>
        </p:nvSpPr>
        <p:spPr/>
        <p:txBody>
          <a:bodyPr/>
          <a:lstStyle/>
          <a:p>
            <a:fld id="{4002BA33-1288-476D-ADB1-642209E929E4}" type="datetimeFigureOut">
              <a:rPr lang="en-GB" smtClean="0"/>
              <a:t>02/11/2020</a:t>
            </a:fld>
            <a:endParaRPr lang="en-GB"/>
          </a:p>
        </p:txBody>
      </p:sp>
      <p:sp>
        <p:nvSpPr>
          <p:cNvPr id="3" name="Footer Placeholder 2">
            <a:extLst>
              <a:ext uri="{FF2B5EF4-FFF2-40B4-BE49-F238E27FC236}">
                <a16:creationId xmlns:a16="http://schemas.microsoft.com/office/drawing/2014/main" id="{71E53E82-742E-459C-8AAC-FA827C7E16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F62D5D-4749-47CE-BA30-9AA81BE0BEC9}"/>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2097657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E712-1FE2-4951-A9C3-735CEC917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B16D1A-B452-4C43-9279-C2873C70A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E2E481-6CD2-47F0-9A9A-3866EDBCA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BBFC26-DCB2-4DBA-B320-2713B7DF690B}"/>
              </a:ext>
            </a:extLst>
          </p:cNvPr>
          <p:cNvSpPr>
            <a:spLocks noGrp="1"/>
          </p:cNvSpPr>
          <p:nvPr>
            <p:ph type="dt" sz="half" idx="10"/>
          </p:nvPr>
        </p:nvSpPr>
        <p:spPr/>
        <p:txBody>
          <a:bodyPr/>
          <a:lstStyle/>
          <a:p>
            <a:fld id="{4002BA33-1288-476D-ADB1-642209E929E4}" type="datetimeFigureOut">
              <a:rPr lang="en-GB" smtClean="0"/>
              <a:t>02/11/2020</a:t>
            </a:fld>
            <a:endParaRPr lang="en-GB"/>
          </a:p>
        </p:txBody>
      </p:sp>
      <p:sp>
        <p:nvSpPr>
          <p:cNvPr id="6" name="Footer Placeholder 5">
            <a:extLst>
              <a:ext uri="{FF2B5EF4-FFF2-40B4-BE49-F238E27FC236}">
                <a16:creationId xmlns:a16="http://schemas.microsoft.com/office/drawing/2014/main" id="{B53228D3-1BDA-4DF4-8571-EBFE5B193C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6159B1-D642-475D-BE8E-476042A417D7}"/>
              </a:ext>
            </a:extLst>
          </p:cNvPr>
          <p:cNvSpPr>
            <a:spLocks noGrp="1"/>
          </p:cNvSpPr>
          <p:nvPr>
            <p:ph type="sldNum" sz="quarter" idx="12"/>
          </p:nvPr>
        </p:nvSpPr>
        <p:spPr/>
        <p:txBody>
          <a:bodyPr/>
          <a:lstStyle/>
          <a:p>
            <a:fld id="{BE7B05F1-2A93-4A8C-B372-3CE716E0CAD2}" type="slidenum">
              <a:rPr lang="en-GB" smtClean="0"/>
              <a:t>‹#›</a:t>
            </a:fld>
            <a:endParaRPr lang="en-GB"/>
          </a:p>
        </p:txBody>
      </p:sp>
    </p:spTree>
    <p:extLst>
      <p:ext uri="{BB962C8B-B14F-4D97-AF65-F5344CB8AC3E}">
        <p14:creationId xmlns:p14="http://schemas.microsoft.com/office/powerpoint/2010/main" val="402683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53129D-4BEC-4DD8-8E07-1571F4236854}"/>
              </a:ext>
            </a:extLst>
          </p:cNvPr>
          <p:cNvSpPr>
            <a:spLocks noGrp="1"/>
          </p:cNvSpPr>
          <p:nvPr>
            <p:ph type="title"/>
          </p:nvPr>
        </p:nvSpPr>
        <p:spPr>
          <a:xfrm>
            <a:off x="838200" y="365125"/>
            <a:ext cx="961089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5CE780F-C524-4989-BFEA-217CFBADD2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C30BEC7-18A7-41F0-A8C2-C42B20EE70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2BA33-1288-476D-ADB1-642209E929E4}" type="datetimeFigureOut">
              <a:rPr lang="en-GB" smtClean="0"/>
              <a:t>02/11/2020</a:t>
            </a:fld>
            <a:endParaRPr lang="en-GB"/>
          </a:p>
        </p:txBody>
      </p:sp>
      <p:sp>
        <p:nvSpPr>
          <p:cNvPr id="5" name="Footer Placeholder 4">
            <a:extLst>
              <a:ext uri="{FF2B5EF4-FFF2-40B4-BE49-F238E27FC236}">
                <a16:creationId xmlns:a16="http://schemas.microsoft.com/office/drawing/2014/main" id="{F08322F5-E23F-4A71-8796-490C2B7C2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DDFC0C-BE23-4B4B-B78E-CEAEAD7EAD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B05F1-2A93-4A8C-B372-3CE716E0CAD2}" type="slidenum">
              <a:rPr lang="en-GB" smtClean="0"/>
              <a:t>‹#›</a:t>
            </a:fld>
            <a:endParaRPr lang="en-GB"/>
          </a:p>
        </p:txBody>
      </p:sp>
      <p:sp>
        <p:nvSpPr>
          <p:cNvPr id="7" name="Rectangle 6">
            <a:extLst>
              <a:ext uri="{FF2B5EF4-FFF2-40B4-BE49-F238E27FC236}">
                <a16:creationId xmlns:a16="http://schemas.microsoft.com/office/drawing/2014/main" id="{C71B7C5D-AE28-48CE-85F7-96C1562350BE}"/>
              </a:ext>
            </a:extLst>
          </p:cNvPr>
          <p:cNvSpPr/>
          <p:nvPr userDrawn="1"/>
        </p:nvSpPr>
        <p:spPr>
          <a:xfrm>
            <a:off x="0" y="0"/>
            <a:ext cx="12192000" cy="136525"/>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drawing, flower&#10;&#10;Description automatically generated">
            <a:extLst>
              <a:ext uri="{FF2B5EF4-FFF2-40B4-BE49-F238E27FC236}">
                <a16:creationId xmlns:a16="http://schemas.microsoft.com/office/drawing/2014/main" id="{7838698B-4F7D-405A-B4DA-FA79B4BEB36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629206" y="5295206"/>
            <a:ext cx="1562793" cy="1562793"/>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B138E486-2991-42BD-A19D-EB71D7B80B89}"/>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14173" t="21711" r="15885" b="23790"/>
          <a:stretch/>
        </p:blipFill>
        <p:spPr>
          <a:xfrm>
            <a:off x="10568010" y="186403"/>
            <a:ext cx="1571579" cy="767629"/>
          </a:xfrm>
          <a:prstGeom prst="rect">
            <a:avLst/>
          </a:prstGeom>
        </p:spPr>
      </p:pic>
      <p:sp>
        <p:nvSpPr>
          <p:cNvPr id="16" name="Rectangle 15">
            <a:extLst>
              <a:ext uri="{FF2B5EF4-FFF2-40B4-BE49-F238E27FC236}">
                <a16:creationId xmlns:a16="http://schemas.microsoft.com/office/drawing/2014/main" id="{F8387B04-DC45-4EF1-B382-04860079A292}"/>
              </a:ext>
            </a:extLst>
          </p:cNvPr>
          <p:cNvSpPr/>
          <p:nvPr userDrawn="1"/>
        </p:nvSpPr>
        <p:spPr>
          <a:xfrm>
            <a:off x="10629207" y="-6380"/>
            <a:ext cx="1562793" cy="136525"/>
          </a:xfrm>
          <a:prstGeom prst="rect">
            <a:avLst/>
          </a:prstGeom>
          <a:solidFill>
            <a:srgbClr val="505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1329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kern="1200">
          <a:solidFill>
            <a:srgbClr val="4F555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rla.org.uk/resources/ending-your-tenancy/pre-action-plan-avoiding-possession-claims"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46B4-9E01-4AF0-8D1B-48972D6305D9}"/>
              </a:ext>
            </a:extLst>
          </p:cNvPr>
          <p:cNvSpPr>
            <a:spLocks noGrp="1"/>
          </p:cNvSpPr>
          <p:nvPr>
            <p:ph type="ctrTitle"/>
          </p:nvPr>
        </p:nvSpPr>
        <p:spPr/>
        <p:txBody>
          <a:bodyPr/>
          <a:lstStyle/>
          <a:p>
            <a:r>
              <a:rPr lang="en-GB" dirty="0"/>
              <a:t>Top Ten Challenges Facing London Landlords</a:t>
            </a:r>
            <a:br>
              <a:rPr lang="en-GB" dirty="0"/>
            </a:br>
            <a:r>
              <a:rPr lang="en-GB" dirty="0"/>
              <a:t>October 2020</a:t>
            </a:r>
          </a:p>
        </p:txBody>
      </p:sp>
      <p:sp>
        <p:nvSpPr>
          <p:cNvPr id="3" name="Subtitle 2">
            <a:extLst>
              <a:ext uri="{FF2B5EF4-FFF2-40B4-BE49-F238E27FC236}">
                <a16:creationId xmlns:a16="http://schemas.microsoft.com/office/drawing/2014/main" id="{2C80BC37-C31A-4819-960F-EEE94893EFF8}"/>
              </a:ext>
            </a:extLst>
          </p:cNvPr>
          <p:cNvSpPr>
            <a:spLocks noGrp="1"/>
          </p:cNvSpPr>
          <p:nvPr>
            <p:ph type="subTitle" idx="1"/>
          </p:nvPr>
        </p:nvSpPr>
        <p:spPr/>
        <p:txBody>
          <a:bodyPr/>
          <a:lstStyle/>
          <a:p>
            <a:r>
              <a:rPr lang="en-GB" dirty="0"/>
              <a:t>Richard Blanco – NRLA Representative</a:t>
            </a:r>
          </a:p>
        </p:txBody>
      </p:sp>
    </p:spTree>
    <p:extLst>
      <p:ext uri="{BB962C8B-B14F-4D97-AF65-F5344CB8AC3E}">
        <p14:creationId xmlns:p14="http://schemas.microsoft.com/office/powerpoint/2010/main" val="2802934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8. Manage Your Cashflow</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a:xfrm>
            <a:off x="838200" y="1825625"/>
            <a:ext cx="10515600" cy="4298950"/>
          </a:xfrm>
        </p:spPr>
        <p:txBody>
          <a:bodyPr>
            <a:normAutofit fontScale="92500" lnSpcReduction="10000"/>
          </a:bodyPr>
          <a:lstStyle/>
          <a:p>
            <a:pPr marL="0" indent="0">
              <a:buNone/>
            </a:pPr>
            <a:r>
              <a:rPr lang="en-US" b="1" dirty="0">
                <a:solidFill>
                  <a:srgbClr val="656368"/>
                </a:solidFill>
              </a:rPr>
              <a:t>Challenges</a:t>
            </a:r>
          </a:p>
          <a:p>
            <a:r>
              <a:rPr lang="en-US" dirty="0">
                <a:solidFill>
                  <a:srgbClr val="656368"/>
                </a:solidFill>
              </a:rPr>
              <a:t>Possible Tenant Arrears</a:t>
            </a:r>
          </a:p>
          <a:p>
            <a:r>
              <a:rPr lang="en-US" dirty="0">
                <a:solidFill>
                  <a:srgbClr val="656368"/>
                </a:solidFill>
              </a:rPr>
              <a:t>Unexpected Repairs – </a:t>
            </a:r>
            <a:r>
              <a:rPr lang="en-US" dirty="0" err="1">
                <a:solidFill>
                  <a:srgbClr val="656368"/>
                </a:solidFill>
              </a:rPr>
              <a:t>e.g</a:t>
            </a:r>
            <a:r>
              <a:rPr lang="en-US" dirty="0">
                <a:solidFill>
                  <a:srgbClr val="656368"/>
                </a:solidFill>
              </a:rPr>
              <a:t> electrical safety (deadline 1 April 2021)</a:t>
            </a:r>
          </a:p>
          <a:p>
            <a:pPr marL="0" indent="0">
              <a:buNone/>
            </a:pPr>
            <a:r>
              <a:rPr lang="en-US" b="1" dirty="0">
                <a:solidFill>
                  <a:srgbClr val="656368"/>
                </a:solidFill>
              </a:rPr>
              <a:t>Plan Ahead</a:t>
            </a:r>
          </a:p>
          <a:p>
            <a:r>
              <a:rPr lang="en-US" dirty="0">
                <a:solidFill>
                  <a:srgbClr val="656368"/>
                </a:solidFill>
              </a:rPr>
              <a:t>Have separate pots of money</a:t>
            </a:r>
          </a:p>
          <a:p>
            <a:r>
              <a:rPr lang="en-US" dirty="0">
                <a:solidFill>
                  <a:srgbClr val="656368"/>
                </a:solidFill>
              </a:rPr>
              <a:t>Spread Tax &amp; VAT payments (12 months next year)</a:t>
            </a:r>
          </a:p>
          <a:p>
            <a:r>
              <a:rPr lang="en-US" dirty="0">
                <a:solidFill>
                  <a:srgbClr val="656368"/>
                </a:solidFill>
              </a:rPr>
              <a:t>Bounce Back Loans</a:t>
            </a:r>
          </a:p>
          <a:p>
            <a:pPr lvl="1"/>
            <a:r>
              <a:rPr lang="en-US" dirty="0">
                <a:solidFill>
                  <a:srgbClr val="656368"/>
                </a:solidFill>
              </a:rPr>
              <a:t>25% of turnover up to max £50,000</a:t>
            </a:r>
          </a:p>
          <a:p>
            <a:pPr lvl="1"/>
            <a:r>
              <a:rPr lang="en-US" dirty="0">
                <a:solidFill>
                  <a:srgbClr val="656368"/>
                </a:solidFill>
              </a:rPr>
              <a:t>Interest free for 1 year, then 2.5% up to 10 years in total</a:t>
            </a:r>
          </a:p>
          <a:p>
            <a:pPr lvl="1"/>
            <a:r>
              <a:rPr lang="en-US" dirty="0">
                <a:solidFill>
                  <a:srgbClr val="656368"/>
                </a:solidFill>
              </a:rPr>
              <a:t>Deadline extended to 30 November 2020</a:t>
            </a:r>
          </a:p>
          <a:p>
            <a:endParaRPr lang="en-US" dirty="0">
              <a:solidFill>
                <a:srgbClr val="656368"/>
              </a:solidFill>
            </a:endParaRPr>
          </a:p>
          <a:p>
            <a:pPr lvl="1"/>
            <a:endParaRPr lang="en-US" dirty="0">
              <a:solidFill>
                <a:srgbClr val="656368"/>
              </a:solidFill>
            </a:endParaRPr>
          </a:p>
          <a:p>
            <a:pPr marL="0" indent="0">
              <a:buNone/>
            </a:pPr>
            <a:endParaRPr lang="en-US" dirty="0">
              <a:solidFill>
                <a:srgbClr val="656368"/>
              </a:solidFill>
            </a:endParaRPr>
          </a:p>
        </p:txBody>
      </p:sp>
      <p:pic>
        <p:nvPicPr>
          <p:cNvPr id="4" name="Content Placeholder 5">
            <a:extLst>
              <a:ext uri="{FF2B5EF4-FFF2-40B4-BE49-F238E27FC236}">
                <a16:creationId xmlns:a16="http://schemas.microsoft.com/office/drawing/2014/main" id="{22F72953-CEEF-4A3C-BCDF-E18CAB6DA7ED}"/>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8048965" y="3260394"/>
            <a:ext cx="3822192" cy="2551021"/>
          </a:xfrm>
          <a:prstGeom prst="rect">
            <a:avLst/>
          </a:prstGeom>
        </p:spPr>
      </p:pic>
    </p:spTree>
    <p:extLst>
      <p:ext uri="{BB962C8B-B14F-4D97-AF65-F5344CB8AC3E}">
        <p14:creationId xmlns:p14="http://schemas.microsoft.com/office/powerpoint/2010/main" val="4152677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9. The Complexity Of Licensing</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a:xfrm>
            <a:off x="838200" y="1825625"/>
            <a:ext cx="10515600" cy="4382670"/>
          </a:xfrm>
        </p:spPr>
        <p:txBody>
          <a:bodyPr>
            <a:normAutofit/>
          </a:bodyPr>
          <a:lstStyle/>
          <a:p>
            <a:pPr marL="0" indent="0">
              <a:buNone/>
            </a:pPr>
            <a:r>
              <a:rPr lang="en-US" b="1" dirty="0">
                <a:solidFill>
                  <a:srgbClr val="656368"/>
                </a:solidFill>
              </a:rPr>
              <a:t>Understand Licensing Landscape</a:t>
            </a:r>
          </a:p>
          <a:p>
            <a:r>
              <a:rPr lang="en-US" dirty="0">
                <a:solidFill>
                  <a:srgbClr val="656368"/>
                </a:solidFill>
              </a:rPr>
              <a:t>Selective, Additional &amp; Mandatory Schemes (23 London boroughs)</a:t>
            </a:r>
          </a:p>
          <a:p>
            <a:r>
              <a:rPr lang="en-US" dirty="0">
                <a:solidFill>
                  <a:srgbClr val="656368"/>
                </a:solidFill>
              </a:rPr>
              <a:t>Article 4 Directions may require planning permission (11 boroughs)</a:t>
            </a:r>
          </a:p>
          <a:p>
            <a:r>
              <a:rPr lang="en-US" dirty="0">
                <a:solidFill>
                  <a:srgbClr val="656368"/>
                </a:solidFill>
              </a:rPr>
              <a:t>LACORs fire safety regulations</a:t>
            </a:r>
          </a:p>
          <a:p>
            <a:r>
              <a:rPr lang="en-US" dirty="0">
                <a:solidFill>
                  <a:srgbClr val="656368"/>
                </a:solidFill>
              </a:rPr>
              <a:t>Your team of contractors</a:t>
            </a:r>
          </a:p>
          <a:p>
            <a:r>
              <a:rPr lang="en-US" dirty="0">
                <a:solidFill>
                  <a:srgbClr val="656368"/>
                </a:solidFill>
              </a:rPr>
              <a:t>Processing can take up to 2 years</a:t>
            </a:r>
          </a:p>
          <a:p>
            <a:r>
              <a:rPr lang="en-US" dirty="0">
                <a:solidFill>
                  <a:srgbClr val="656368"/>
                </a:solidFill>
              </a:rPr>
              <a:t>2004 Housing Act – 5 year blocks</a:t>
            </a:r>
          </a:p>
          <a:p>
            <a:r>
              <a:rPr lang="en-US" dirty="0">
                <a:solidFill>
                  <a:srgbClr val="656368"/>
                </a:solidFill>
              </a:rPr>
              <a:t>London Property Licensing website</a:t>
            </a:r>
          </a:p>
        </p:txBody>
      </p:sp>
      <p:pic>
        <p:nvPicPr>
          <p:cNvPr id="5" name="Picture 4">
            <a:extLst>
              <a:ext uri="{FF2B5EF4-FFF2-40B4-BE49-F238E27FC236}">
                <a16:creationId xmlns:a16="http://schemas.microsoft.com/office/drawing/2014/main" id="{0972DAB1-04E4-4527-9227-1224E6752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1604" y="3717758"/>
            <a:ext cx="4712196" cy="3140242"/>
          </a:xfrm>
          <a:prstGeom prst="rect">
            <a:avLst/>
          </a:prstGeom>
        </p:spPr>
      </p:pic>
    </p:spTree>
    <p:extLst>
      <p:ext uri="{BB962C8B-B14F-4D97-AF65-F5344CB8AC3E}">
        <p14:creationId xmlns:p14="http://schemas.microsoft.com/office/powerpoint/2010/main" val="841864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10. Possession Reform</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a:xfrm>
            <a:off x="838200" y="1825625"/>
            <a:ext cx="10515600" cy="4454859"/>
          </a:xfrm>
        </p:spPr>
        <p:txBody>
          <a:bodyPr>
            <a:normAutofit lnSpcReduction="10000"/>
          </a:bodyPr>
          <a:lstStyle/>
          <a:p>
            <a:pPr marL="0" indent="0">
              <a:buNone/>
            </a:pPr>
            <a:r>
              <a:rPr lang="en-US" b="1" dirty="0">
                <a:solidFill>
                  <a:srgbClr val="656368"/>
                </a:solidFill>
              </a:rPr>
              <a:t>Renters Reform Bill</a:t>
            </a:r>
          </a:p>
          <a:p>
            <a:r>
              <a:rPr lang="en-US" dirty="0">
                <a:solidFill>
                  <a:srgbClr val="656368"/>
                </a:solidFill>
              </a:rPr>
              <a:t>Will abolish no fault eviction (section 21) – lifelong tenancies</a:t>
            </a:r>
          </a:p>
          <a:p>
            <a:r>
              <a:rPr lang="en-US" dirty="0">
                <a:solidFill>
                  <a:srgbClr val="656368"/>
                </a:solidFill>
              </a:rPr>
              <a:t>Timescale as yet unknown (2022?)</a:t>
            </a:r>
          </a:p>
          <a:p>
            <a:r>
              <a:rPr lang="en-US" dirty="0">
                <a:solidFill>
                  <a:srgbClr val="656368"/>
                </a:solidFill>
              </a:rPr>
              <a:t>Will not affect existing tenancy agreements</a:t>
            </a:r>
          </a:p>
          <a:p>
            <a:r>
              <a:rPr lang="en-US" dirty="0">
                <a:solidFill>
                  <a:srgbClr val="656368"/>
                </a:solidFill>
              </a:rPr>
              <a:t>Keys issues will be</a:t>
            </a:r>
          </a:p>
          <a:p>
            <a:pPr lvl="1"/>
            <a:r>
              <a:rPr lang="en-US" dirty="0">
                <a:solidFill>
                  <a:srgbClr val="656368"/>
                </a:solidFill>
              </a:rPr>
              <a:t>Redrafting of grounds in section 8 (sell, move in, refurbish, accelerated)</a:t>
            </a:r>
          </a:p>
          <a:p>
            <a:pPr lvl="1"/>
            <a:r>
              <a:rPr lang="en-US" dirty="0" err="1">
                <a:solidFill>
                  <a:srgbClr val="656368"/>
                </a:solidFill>
              </a:rPr>
              <a:t>Modernisation</a:t>
            </a:r>
            <a:r>
              <a:rPr lang="en-US" dirty="0">
                <a:solidFill>
                  <a:srgbClr val="656368"/>
                </a:solidFill>
              </a:rPr>
              <a:t> of courts system</a:t>
            </a:r>
          </a:p>
          <a:p>
            <a:r>
              <a:rPr lang="en-US" dirty="0">
                <a:solidFill>
                  <a:srgbClr val="656368"/>
                </a:solidFill>
              </a:rPr>
              <a:t>Main challenges for landlords</a:t>
            </a:r>
          </a:p>
          <a:p>
            <a:pPr lvl="1"/>
            <a:r>
              <a:rPr lang="en-US" dirty="0">
                <a:solidFill>
                  <a:srgbClr val="656368"/>
                </a:solidFill>
              </a:rPr>
              <a:t>Choose new tenants very carefully</a:t>
            </a:r>
          </a:p>
          <a:p>
            <a:pPr lvl="1"/>
            <a:r>
              <a:rPr lang="en-US" dirty="0">
                <a:solidFill>
                  <a:srgbClr val="656368"/>
                </a:solidFill>
              </a:rPr>
              <a:t>Record keeping especially around repairs and compliance</a:t>
            </a:r>
          </a:p>
          <a:p>
            <a:pPr marL="0" indent="0">
              <a:buNone/>
            </a:pPr>
            <a:endParaRPr lang="en-US" dirty="0">
              <a:solidFill>
                <a:srgbClr val="656368"/>
              </a:solidFill>
            </a:endParaRPr>
          </a:p>
        </p:txBody>
      </p:sp>
    </p:spTree>
    <p:extLst>
      <p:ext uri="{BB962C8B-B14F-4D97-AF65-F5344CB8AC3E}">
        <p14:creationId xmlns:p14="http://schemas.microsoft.com/office/powerpoint/2010/main" val="2836910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Podcast, Webinars &amp; NRLA Membership</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a:xfrm>
            <a:off x="838200" y="1825625"/>
            <a:ext cx="10515600" cy="4551112"/>
          </a:xfrm>
        </p:spPr>
        <p:txBody>
          <a:bodyPr>
            <a:normAutofit/>
          </a:bodyPr>
          <a:lstStyle/>
          <a:p>
            <a:pPr marL="0" indent="0">
              <a:buNone/>
            </a:pPr>
            <a:r>
              <a:rPr lang="en-US" b="1" dirty="0">
                <a:solidFill>
                  <a:srgbClr val="656368"/>
                </a:solidFill>
              </a:rPr>
              <a:t>Listen to NLA Podcast &amp; Watch Webinars</a:t>
            </a:r>
          </a:p>
          <a:p>
            <a:r>
              <a:rPr lang="en-US" dirty="0">
                <a:solidFill>
                  <a:srgbClr val="656368"/>
                </a:solidFill>
              </a:rPr>
              <a:t>Google ‘NLA Podcast Apple’ (or </a:t>
            </a:r>
            <a:r>
              <a:rPr lang="en-US" dirty="0" err="1">
                <a:solidFill>
                  <a:srgbClr val="656368"/>
                </a:solidFill>
              </a:rPr>
              <a:t>soundcloud</a:t>
            </a:r>
            <a:r>
              <a:rPr lang="en-US" dirty="0">
                <a:solidFill>
                  <a:srgbClr val="656368"/>
                </a:solidFill>
              </a:rPr>
              <a:t>)</a:t>
            </a:r>
          </a:p>
          <a:p>
            <a:r>
              <a:rPr lang="en-US" dirty="0">
                <a:solidFill>
                  <a:srgbClr val="656368"/>
                </a:solidFill>
              </a:rPr>
              <a:t>Google ‘Inside Property’ for legacy editions</a:t>
            </a:r>
          </a:p>
          <a:p>
            <a:r>
              <a:rPr lang="en-US" dirty="0">
                <a:solidFill>
                  <a:srgbClr val="656368"/>
                </a:solidFill>
              </a:rPr>
              <a:t>Webinar recordings at www.nrla.org.uk</a:t>
            </a:r>
          </a:p>
          <a:p>
            <a:pPr lvl="1"/>
            <a:endParaRPr lang="en-US" dirty="0">
              <a:solidFill>
                <a:srgbClr val="656368"/>
              </a:solidFill>
            </a:endParaRPr>
          </a:p>
          <a:p>
            <a:pPr marL="0" indent="0">
              <a:buNone/>
            </a:pPr>
            <a:r>
              <a:rPr lang="en-US" b="1" dirty="0">
                <a:solidFill>
                  <a:srgbClr val="656368"/>
                </a:solidFill>
              </a:rPr>
              <a:t>Join The NRLA</a:t>
            </a:r>
            <a:endParaRPr lang="en-US" dirty="0">
              <a:solidFill>
                <a:srgbClr val="656368"/>
              </a:solidFill>
            </a:endParaRPr>
          </a:p>
          <a:p>
            <a:r>
              <a:rPr lang="en-US" dirty="0">
                <a:solidFill>
                  <a:srgbClr val="656368"/>
                </a:solidFill>
              </a:rPr>
              <a:t>Google ‘Join the NRLA’</a:t>
            </a:r>
          </a:p>
          <a:p>
            <a:r>
              <a:rPr lang="en-US" dirty="0">
                <a:solidFill>
                  <a:srgbClr val="656368"/>
                </a:solidFill>
              </a:rPr>
              <a:t>£75 per year by direct debit</a:t>
            </a:r>
          </a:p>
          <a:p>
            <a:pPr lvl="1"/>
            <a:r>
              <a:rPr lang="en-US" dirty="0">
                <a:solidFill>
                  <a:srgbClr val="656368"/>
                </a:solidFill>
              </a:rPr>
              <a:t>Discount code – R59  (becomes £65)</a:t>
            </a:r>
          </a:p>
        </p:txBody>
      </p:sp>
      <p:pic>
        <p:nvPicPr>
          <p:cNvPr id="4" name="Picture 3">
            <a:extLst>
              <a:ext uri="{FF2B5EF4-FFF2-40B4-BE49-F238E27FC236}">
                <a16:creationId xmlns:a16="http://schemas.microsoft.com/office/drawing/2014/main" id="{D6522D34-A5B3-46C1-9081-A5A754D8C25F}"/>
              </a:ext>
            </a:extLst>
          </p:cNvPr>
          <p:cNvPicPr>
            <a:picLocks noChangeAspect="1"/>
          </p:cNvPicPr>
          <p:nvPr/>
        </p:nvPicPr>
        <p:blipFill>
          <a:blip r:embed="rId3"/>
          <a:stretch>
            <a:fillRect/>
          </a:stretch>
        </p:blipFill>
        <p:spPr>
          <a:xfrm>
            <a:off x="8161448" y="1933909"/>
            <a:ext cx="4030552" cy="2680474"/>
          </a:xfrm>
          <a:prstGeom prst="rect">
            <a:avLst/>
          </a:prstGeom>
        </p:spPr>
      </p:pic>
    </p:spTree>
    <p:extLst>
      <p:ext uri="{BB962C8B-B14F-4D97-AF65-F5344CB8AC3E}">
        <p14:creationId xmlns:p14="http://schemas.microsoft.com/office/powerpoint/2010/main" val="398141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82A96-5775-4187-86FE-6D36CA4C2519}"/>
              </a:ext>
            </a:extLst>
          </p:cNvPr>
          <p:cNvSpPr>
            <a:spLocks noGrp="1"/>
          </p:cNvSpPr>
          <p:nvPr>
            <p:ph type="title"/>
          </p:nvPr>
        </p:nvSpPr>
        <p:spPr/>
        <p:txBody>
          <a:bodyPr/>
          <a:lstStyle/>
          <a:p>
            <a:r>
              <a:rPr lang="en-GB" dirty="0"/>
              <a:t>NRLA Advice Line 0300 131 6400</a:t>
            </a:r>
            <a:br>
              <a:rPr lang="en-GB" dirty="0"/>
            </a:br>
            <a:br>
              <a:rPr lang="en-GB" dirty="0"/>
            </a:br>
            <a:r>
              <a:rPr lang="en-GB" dirty="0"/>
              <a:t>Your NRLA London Reps</a:t>
            </a:r>
          </a:p>
        </p:txBody>
      </p:sp>
      <p:sp>
        <p:nvSpPr>
          <p:cNvPr id="3" name="Text Placeholder 2">
            <a:extLst>
              <a:ext uri="{FF2B5EF4-FFF2-40B4-BE49-F238E27FC236}">
                <a16:creationId xmlns:a16="http://schemas.microsoft.com/office/drawing/2014/main" id="{E335548B-5A3E-4E9B-8FB6-325EBABB6F37}"/>
              </a:ext>
            </a:extLst>
          </p:cNvPr>
          <p:cNvSpPr>
            <a:spLocks noGrp="1"/>
          </p:cNvSpPr>
          <p:nvPr>
            <p:ph type="body" idx="1"/>
          </p:nvPr>
        </p:nvSpPr>
        <p:spPr/>
        <p:txBody>
          <a:bodyPr/>
          <a:lstStyle/>
          <a:p>
            <a:r>
              <a:rPr lang="en-GB" dirty="0"/>
              <a:t>Richard Blanco 	NRLA London Representative (East &amp; North East)</a:t>
            </a:r>
          </a:p>
          <a:p>
            <a:r>
              <a:rPr lang="en-GB" dirty="0"/>
              <a:t>Yvonne Baisden  	NRLA London Representative (West &amp; North West)</a:t>
            </a:r>
          </a:p>
          <a:p>
            <a:r>
              <a:rPr lang="en-GB" dirty="0"/>
              <a:t>Karen Gregory 	NRLA London Representative (South London)</a:t>
            </a:r>
          </a:p>
        </p:txBody>
      </p:sp>
    </p:spTree>
    <p:extLst>
      <p:ext uri="{BB962C8B-B14F-4D97-AF65-F5344CB8AC3E}">
        <p14:creationId xmlns:p14="http://schemas.microsoft.com/office/powerpoint/2010/main" val="394185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1. Avoid The Courts</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a:xfrm>
            <a:off x="838200" y="1557277"/>
            <a:ext cx="10515600" cy="4315160"/>
          </a:xfrm>
        </p:spPr>
        <p:txBody>
          <a:bodyPr>
            <a:normAutofit fontScale="92500" lnSpcReduction="20000"/>
          </a:bodyPr>
          <a:lstStyle/>
          <a:p>
            <a:pPr marL="0" indent="0">
              <a:buNone/>
            </a:pPr>
            <a:r>
              <a:rPr lang="en-US" b="1" dirty="0">
                <a:solidFill>
                  <a:srgbClr val="656368"/>
                </a:solidFill>
              </a:rPr>
              <a:t>Courts Re-opened on 21 September 2020</a:t>
            </a:r>
          </a:p>
          <a:p>
            <a:r>
              <a:rPr lang="en-US" dirty="0">
                <a:solidFill>
                  <a:srgbClr val="656368"/>
                </a:solidFill>
              </a:rPr>
              <a:t>Must use the court to evict legally</a:t>
            </a:r>
          </a:p>
          <a:p>
            <a:r>
              <a:rPr lang="en-US" dirty="0">
                <a:solidFill>
                  <a:srgbClr val="656368"/>
                </a:solidFill>
              </a:rPr>
              <a:t>Reactivation Notice</a:t>
            </a:r>
          </a:p>
          <a:p>
            <a:r>
              <a:rPr lang="en-US" dirty="0" err="1">
                <a:solidFill>
                  <a:srgbClr val="656368"/>
                </a:solidFill>
              </a:rPr>
              <a:t>Prioritisation</a:t>
            </a:r>
            <a:r>
              <a:rPr lang="en-US" dirty="0">
                <a:solidFill>
                  <a:srgbClr val="656368"/>
                </a:solidFill>
              </a:rPr>
              <a:t> of cases</a:t>
            </a:r>
          </a:p>
          <a:p>
            <a:r>
              <a:rPr lang="en-US" dirty="0">
                <a:solidFill>
                  <a:srgbClr val="656368"/>
                </a:solidFill>
              </a:rPr>
              <a:t>6 month notice period</a:t>
            </a:r>
          </a:p>
          <a:p>
            <a:r>
              <a:rPr lang="en-US" dirty="0">
                <a:solidFill>
                  <a:srgbClr val="656368"/>
                </a:solidFill>
              </a:rPr>
              <a:t>Special Christmas Arrangements</a:t>
            </a:r>
          </a:p>
          <a:p>
            <a:pPr lvl="1"/>
            <a:endParaRPr lang="en-US" dirty="0">
              <a:solidFill>
                <a:srgbClr val="656368"/>
              </a:solidFill>
            </a:endParaRPr>
          </a:p>
          <a:p>
            <a:r>
              <a:rPr lang="en-US" b="1" dirty="0">
                <a:solidFill>
                  <a:srgbClr val="656368"/>
                </a:solidFill>
              </a:rPr>
              <a:t>BUT…. Expect 12 month process for court action</a:t>
            </a:r>
          </a:p>
          <a:p>
            <a:r>
              <a:rPr lang="en-US" dirty="0">
                <a:solidFill>
                  <a:srgbClr val="656368"/>
                </a:solidFill>
              </a:rPr>
              <a:t>Restricted use of some venues because of social distancing</a:t>
            </a:r>
          </a:p>
          <a:p>
            <a:r>
              <a:rPr lang="en-US" dirty="0">
                <a:solidFill>
                  <a:srgbClr val="656368"/>
                </a:solidFill>
              </a:rPr>
              <a:t>Backlog of old cases and increase in new cases </a:t>
            </a:r>
          </a:p>
          <a:p>
            <a:r>
              <a:rPr lang="en-US" dirty="0">
                <a:solidFill>
                  <a:srgbClr val="656368"/>
                </a:solidFill>
              </a:rPr>
              <a:t>So instead of going to court, work with your tenant if you possibly can….</a:t>
            </a:r>
          </a:p>
          <a:p>
            <a:pPr lvl="1"/>
            <a:endParaRPr lang="en-US" b="1" dirty="0">
              <a:solidFill>
                <a:srgbClr val="656368"/>
              </a:solidFill>
            </a:endParaRPr>
          </a:p>
          <a:p>
            <a:pPr marL="0" indent="0">
              <a:buNone/>
            </a:pPr>
            <a:endParaRPr lang="en-US" dirty="0">
              <a:solidFill>
                <a:srgbClr val="656368"/>
              </a:solidFill>
            </a:endParaRPr>
          </a:p>
        </p:txBody>
      </p:sp>
      <p:pic>
        <p:nvPicPr>
          <p:cNvPr id="1026" name="Picture 2">
            <a:extLst>
              <a:ext uri="{FF2B5EF4-FFF2-40B4-BE49-F238E27FC236}">
                <a16:creationId xmlns:a16="http://schemas.microsoft.com/office/drawing/2014/main" id="{24259905-C983-4302-BBD0-A818C7E04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9703" y="168443"/>
            <a:ext cx="3542297" cy="2024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021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4C8E-A34E-4DD0-AB7A-64BB07EBDF07}"/>
              </a:ext>
            </a:extLst>
          </p:cNvPr>
          <p:cNvSpPr>
            <a:spLocks noGrp="1"/>
          </p:cNvSpPr>
          <p:nvPr>
            <p:ph type="title"/>
          </p:nvPr>
        </p:nvSpPr>
        <p:spPr/>
        <p:txBody>
          <a:bodyPr/>
          <a:lstStyle/>
          <a:p>
            <a:r>
              <a:rPr lang="en-GB" dirty="0"/>
              <a:t>Pre-action Plan for rent disputes</a:t>
            </a:r>
          </a:p>
        </p:txBody>
      </p:sp>
      <p:sp>
        <p:nvSpPr>
          <p:cNvPr id="3" name="Content Placeholder 2">
            <a:extLst>
              <a:ext uri="{FF2B5EF4-FFF2-40B4-BE49-F238E27FC236}">
                <a16:creationId xmlns:a16="http://schemas.microsoft.com/office/drawing/2014/main" id="{A45BC217-5718-4978-B69A-40332976F0DA}"/>
              </a:ext>
            </a:extLst>
          </p:cNvPr>
          <p:cNvSpPr>
            <a:spLocks noGrp="1"/>
          </p:cNvSpPr>
          <p:nvPr>
            <p:ph sz="half" idx="1"/>
          </p:nvPr>
        </p:nvSpPr>
        <p:spPr>
          <a:xfrm>
            <a:off x="838200" y="1534886"/>
            <a:ext cx="10297886" cy="5088619"/>
          </a:xfrm>
        </p:spPr>
        <p:txBody>
          <a:bodyPr>
            <a:normAutofit fontScale="92500"/>
          </a:bodyPr>
          <a:lstStyle/>
          <a:p>
            <a:r>
              <a:rPr lang="en-GB" dirty="0">
                <a:solidFill>
                  <a:srgbClr val="4F5559"/>
                </a:solidFill>
              </a:rPr>
              <a:t>Developed by the NRLA and agreed with MHCLG. Voluntary, but landlords are encouraged to follow: </a:t>
            </a:r>
            <a:r>
              <a:rPr lang="en-GB" dirty="0">
                <a:solidFill>
                  <a:srgbClr val="4F5559"/>
                </a:solidFill>
                <a:hlinkClick r:id="rId3"/>
              </a:rPr>
              <a:t>https://www.nrla.org.uk/resources/ending-your-tenancy/pre-action-plan-avoiding-possession-claims</a:t>
            </a:r>
            <a:endParaRPr lang="en-GB" dirty="0">
              <a:solidFill>
                <a:srgbClr val="4F5559"/>
              </a:solidFill>
            </a:endParaRPr>
          </a:p>
          <a:p>
            <a:r>
              <a:rPr lang="en-GB" dirty="0">
                <a:solidFill>
                  <a:srgbClr val="4F5559"/>
                </a:solidFill>
              </a:rPr>
              <a:t>Includes nine ‘golden rules’:</a:t>
            </a:r>
          </a:p>
          <a:p>
            <a:pPr marL="914400" lvl="1" indent="-457200">
              <a:buFont typeface="+mj-lt"/>
              <a:buAutoNum type="arabicPeriod"/>
            </a:pPr>
            <a:r>
              <a:rPr lang="en-GB" b="1" dirty="0">
                <a:solidFill>
                  <a:srgbClr val="4F5559"/>
                </a:solidFill>
              </a:rPr>
              <a:t>Communicate</a:t>
            </a:r>
            <a:r>
              <a:rPr lang="en-GB" dirty="0">
                <a:solidFill>
                  <a:srgbClr val="4F5559"/>
                </a:solidFill>
              </a:rPr>
              <a:t> with the tenant</a:t>
            </a:r>
          </a:p>
          <a:p>
            <a:pPr marL="914400" lvl="1" indent="-457200">
              <a:buFont typeface="+mj-lt"/>
              <a:buAutoNum type="arabicPeriod"/>
            </a:pPr>
            <a:r>
              <a:rPr lang="en-GB" b="1" dirty="0">
                <a:solidFill>
                  <a:srgbClr val="4F5559"/>
                </a:solidFill>
              </a:rPr>
              <a:t>Establish</a:t>
            </a:r>
            <a:r>
              <a:rPr lang="en-GB" dirty="0">
                <a:solidFill>
                  <a:srgbClr val="4F5559"/>
                </a:solidFill>
              </a:rPr>
              <a:t> whether the tenant is vulnerable</a:t>
            </a:r>
          </a:p>
          <a:p>
            <a:pPr marL="914400" lvl="1" indent="-457200">
              <a:buFont typeface="+mj-lt"/>
              <a:buAutoNum type="arabicPeriod"/>
            </a:pPr>
            <a:r>
              <a:rPr lang="en-GB" b="1" dirty="0">
                <a:solidFill>
                  <a:srgbClr val="4F5559"/>
                </a:solidFill>
              </a:rPr>
              <a:t>Signpost</a:t>
            </a:r>
            <a:r>
              <a:rPr lang="en-GB" dirty="0">
                <a:solidFill>
                  <a:srgbClr val="4F5559"/>
                </a:solidFill>
              </a:rPr>
              <a:t> to organisations who can support and advise the tenant</a:t>
            </a:r>
          </a:p>
          <a:p>
            <a:pPr marL="914400" lvl="1" indent="-457200">
              <a:buFont typeface="+mj-lt"/>
              <a:buAutoNum type="arabicPeriod"/>
            </a:pPr>
            <a:r>
              <a:rPr lang="en-GB" b="1" dirty="0">
                <a:solidFill>
                  <a:srgbClr val="4F5559"/>
                </a:solidFill>
              </a:rPr>
              <a:t>Agree</a:t>
            </a:r>
            <a:r>
              <a:rPr lang="en-GB" dirty="0">
                <a:solidFill>
                  <a:srgbClr val="4F5559"/>
                </a:solidFill>
              </a:rPr>
              <a:t> an affordable repayment plan</a:t>
            </a:r>
          </a:p>
          <a:p>
            <a:pPr marL="914400" lvl="1" indent="-457200">
              <a:buFont typeface="+mj-lt"/>
              <a:buAutoNum type="arabicPeriod"/>
            </a:pPr>
            <a:r>
              <a:rPr lang="en-GB" b="1" dirty="0">
                <a:solidFill>
                  <a:srgbClr val="4F5559"/>
                </a:solidFill>
              </a:rPr>
              <a:t>Be clear </a:t>
            </a:r>
            <a:r>
              <a:rPr lang="en-GB" dirty="0">
                <a:solidFill>
                  <a:srgbClr val="4F5559"/>
                </a:solidFill>
              </a:rPr>
              <a:t>by providing quarterly rent statements showing any temporary changes</a:t>
            </a:r>
          </a:p>
          <a:p>
            <a:pPr marL="914400" lvl="1" indent="-457200">
              <a:buFont typeface="+mj-lt"/>
              <a:buAutoNum type="arabicPeriod"/>
            </a:pPr>
            <a:r>
              <a:rPr lang="en-GB" b="1" dirty="0">
                <a:solidFill>
                  <a:srgbClr val="4F5559"/>
                </a:solidFill>
              </a:rPr>
              <a:t>Consent</a:t>
            </a:r>
            <a:r>
              <a:rPr lang="en-GB" dirty="0">
                <a:solidFill>
                  <a:srgbClr val="4F5559"/>
                </a:solidFill>
              </a:rPr>
              <a:t> from the tenant for direct payment of housing element of benefits</a:t>
            </a:r>
          </a:p>
          <a:p>
            <a:pPr marL="914400" lvl="1" indent="-457200">
              <a:buFont typeface="+mj-lt"/>
              <a:buAutoNum type="arabicPeriod"/>
            </a:pPr>
            <a:r>
              <a:rPr lang="en-GB" b="1" dirty="0">
                <a:solidFill>
                  <a:srgbClr val="4F5559"/>
                </a:solidFill>
              </a:rPr>
              <a:t>Guarantors</a:t>
            </a:r>
            <a:r>
              <a:rPr lang="en-GB" dirty="0">
                <a:solidFill>
                  <a:srgbClr val="4F5559"/>
                </a:solidFill>
              </a:rPr>
              <a:t> should be involved in discussions</a:t>
            </a:r>
          </a:p>
          <a:p>
            <a:pPr marL="914400" lvl="1" indent="-457200">
              <a:buFont typeface="+mj-lt"/>
              <a:buAutoNum type="arabicPeriod"/>
            </a:pPr>
            <a:r>
              <a:rPr lang="en-GB" b="1" dirty="0">
                <a:solidFill>
                  <a:srgbClr val="4F5559"/>
                </a:solidFill>
              </a:rPr>
              <a:t>Mediate</a:t>
            </a:r>
            <a:r>
              <a:rPr lang="en-GB" dirty="0">
                <a:solidFill>
                  <a:srgbClr val="4F5559"/>
                </a:solidFill>
              </a:rPr>
              <a:t> if you can not agree</a:t>
            </a:r>
          </a:p>
          <a:p>
            <a:pPr marL="914400" lvl="1" indent="-457200">
              <a:buFont typeface="+mj-lt"/>
              <a:buAutoNum type="arabicPeriod"/>
            </a:pPr>
            <a:r>
              <a:rPr lang="en-GB" b="1" dirty="0">
                <a:solidFill>
                  <a:srgbClr val="4F5559"/>
                </a:solidFill>
              </a:rPr>
              <a:t>Record</a:t>
            </a:r>
            <a:r>
              <a:rPr lang="en-GB" dirty="0">
                <a:solidFill>
                  <a:srgbClr val="4F5559"/>
                </a:solidFill>
              </a:rPr>
              <a:t> all contact with the tenant</a:t>
            </a:r>
          </a:p>
        </p:txBody>
      </p:sp>
    </p:spTree>
    <p:extLst>
      <p:ext uri="{BB962C8B-B14F-4D97-AF65-F5344CB8AC3E}">
        <p14:creationId xmlns:p14="http://schemas.microsoft.com/office/powerpoint/2010/main" val="3518110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2. Hone Your People Management Skills</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p:txBody>
          <a:bodyPr>
            <a:normAutofit/>
          </a:bodyPr>
          <a:lstStyle/>
          <a:p>
            <a:r>
              <a:rPr lang="en-US" dirty="0">
                <a:solidFill>
                  <a:srgbClr val="656368"/>
                </a:solidFill>
              </a:rPr>
              <a:t>Stay in touch with your tenant</a:t>
            </a:r>
          </a:p>
          <a:p>
            <a:pPr lvl="1"/>
            <a:r>
              <a:rPr lang="en-US" dirty="0">
                <a:solidFill>
                  <a:srgbClr val="656368"/>
                </a:solidFill>
              </a:rPr>
              <a:t>Know when to phone or meet up with them</a:t>
            </a:r>
          </a:p>
          <a:p>
            <a:pPr lvl="1"/>
            <a:r>
              <a:rPr lang="en-US" dirty="0">
                <a:solidFill>
                  <a:srgbClr val="656368"/>
                </a:solidFill>
              </a:rPr>
              <a:t>Ask Open Questions</a:t>
            </a:r>
          </a:p>
          <a:p>
            <a:pPr lvl="1"/>
            <a:r>
              <a:rPr lang="en-US" dirty="0">
                <a:solidFill>
                  <a:srgbClr val="656368"/>
                </a:solidFill>
              </a:rPr>
              <a:t>Listening Skills</a:t>
            </a:r>
          </a:p>
          <a:p>
            <a:r>
              <a:rPr lang="en-US" dirty="0">
                <a:solidFill>
                  <a:srgbClr val="656368"/>
                </a:solidFill>
              </a:rPr>
              <a:t>Manage arrears clearly &amp; firmly </a:t>
            </a:r>
          </a:p>
          <a:p>
            <a:pPr lvl="1"/>
            <a:r>
              <a:rPr lang="en-US" dirty="0">
                <a:solidFill>
                  <a:srgbClr val="656368"/>
                </a:solidFill>
              </a:rPr>
              <a:t>10 days arrears is serious</a:t>
            </a:r>
          </a:p>
          <a:p>
            <a:pPr lvl="1"/>
            <a:r>
              <a:rPr lang="en-US" dirty="0">
                <a:solidFill>
                  <a:srgbClr val="656368"/>
                </a:solidFill>
              </a:rPr>
              <a:t>Agree clear objectives</a:t>
            </a:r>
          </a:p>
          <a:p>
            <a:pPr lvl="1"/>
            <a:r>
              <a:rPr lang="en-US" dirty="0">
                <a:solidFill>
                  <a:srgbClr val="656368"/>
                </a:solidFill>
              </a:rPr>
              <a:t>Assist with benefits</a:t>
            </a:r>
          </a:p>
        </p:txBody>
      </p:sp>
      <p:pic>
        <p:nvPicPr>
          <p:cNvPr id="7" name="Content Placeholder 3">
            <a:extLst>
              <a:ext uri="{FF2B5EF4-FFF2-40B4-BE49-F238E27FC236}">
                <a16:creationId xmlns:a16="http://schemas.microsoft.com/office/drawing/2014/main" id="{1783C406-9643-4B1E-9C9D-04F83E449F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315200" y="2944813"/>
            <a:ext cx="4038600" cy="2692400"/>
          </a:xfrm>
          <a:prstGeom prst="rect">
            <a:avLst/>
          </a:prstGeom>
        </p:spPr>
      </p:pic>
    </p:spTree>
    <p:extLst>
      <p:ext uri="{BB962C8B-B14F-4D97-AF65-F5344CB8AC3E}">
        <p14:creationId xmlns:p14="http://schemas.microsoft.com/office/powerpoint/2010/main" val="307922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3. </a:t>
            </a:r>
            <a:r>
              <a:rPr lang="en-GB" dirty="0" err="1"/>
              <a:t>Covid</a:t>
            </a:r>
            <a:r>
              <a:rPr lang="en-GB" dirty="0"/>
              <a:t> Safe Procedures</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p:txBody>
          <a:bodyPr>
            <a:normAutofit lnSpcReduction="10000"/>
          </a:bodyPr>
          <a:lstStyle/>
          <a:p>
            <a:pPr marL="0" indent="0">
              <a:buNone/>
            </a:pPr>
            <a:r>
              <a:rPr lang="en-US" b="1" dirty="0">
                <a:solidFill>
                  <a:srgbClr val="656368"/>
                </a:solidFill>
              </a:rPr>
              <a:t>Viewings &amp; Maintenance Visits</a:t>
            </a:r>
          </a:p>
          <a:p>
            <a:r>
              <a:rPr lang="en-US" dirty="0">
                <a:solidFill>
                  <a:srgbClr val="656368"/>
                </a:solidFill>
              </a:rPr>
              <a:t>Masks, gloves &amp; 2m Social Distancing</a:t>
            </a:r>
          </a:p>
          <a:p>
            <a:r>
              <a:rPr lang="en-US" dirty="0">
                <a:solidFill>
                  <a:srgbClr val="656368"/>
                </a:solidFill>
              </a:rPr>
              <a:t>Virtual viewings or one household</a:t>
            </a:r>
          </a:p>
          <a:p>
            <a:r>
              <a:rPr lang="en-US" dirty="0">
                <a:solidFill>
                  <a:srgbClr val="656368"/>
                </a:solidFill>
              </a:rPr>
              <a:t>Tenants wait outside or in one room</a:t>
            </a:r>
          </a:p>
          <a:p>
            <a:r>
              <a:rPr lang="en-US" dirty="0">
                <a:solidFill>
                  <a:srgbClr val="656368"/>
                </a:solidFill>
              </a:rPr>
              <a:t>Clean or avoid door handles/surfaces</a:t>
            </a:r>
          </a:p>
          <a:p>
            <a:r>
              <a:rPr lang="en-US" dirty="0">
                <a:solidFill>
                  <a:srgbClr val="656368"/>
                </a:solidFill>
              </a:rPr>
              <a:t>Be sensitive to vulnerability</a:t>
            </a:r>
          </a:p>
          <a:p>
            <a:r>
              <a:rPr lang="en-US" dirty="0">
                <a:solidFill>
                  <a:srgbClr val="656368"/>
                </a:solidFill>
              </a:rPr>
              <a:t>Self-isolating – stay in one room (or visit after isolation period)</a:t>
            </a:r>
          </a:p>
          <a:p>
            <a:r>
              <a:rPr lang="en-US" dirty="0">
                <a:solidFill>
                  <a:srgbClr val="656368"/>
                </a:solidFill>
              </a:rPr>
              <a:t>Keep records if gas or electrical safety visits not possible</a:t>
            </a:r>
          </a:p>
          <a:p>
            <a:r>
              <a:rPr lang="en-US" dirty="0">
                <a:solidFill>
                  <a:srgbClr val="656368"/>
                </a:solidFill>
              </a:rPr>
              <a:t>Flexibility around start or move in dates</a:t>
            </a:r>
          </a:p>
        </p:txBody>
      </p:sp>
      <p:pic>
        <p:nvPicPr>
          <p:cNvPr id="4" name="Picture 3">
            <a:extLst>
              <a:ext uri="{FF2B5EF4-FFF2-40B4-BE49-F238E27FC236}">
                <a16:creationId xmlns:a16="http://schemas.microsoft.com/office/drawing/2014/main" id="{6E72F615-AFE9-4C99-949A-E734D9AA0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549" y="1945941"/>
            <a:ext cx="4116276" cy="2399297"/>
          </a:xfrm>
          <a:prstGeom prst="rect">
            <a:avLst/>
          </a:prstGeom>
        </p:spPr>
      </p:pic>
    </p:spTree>
    <p:extLst>
      <p:ext uri="{BB962C8B-B14F-4D97-AF65-F5344CB8AC3E}">
        <p14:creationId xmlns:p14="http://schemas.microsoft.com/office/powerpoint/2010/main" val="1652495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4. </a:t>
            </a:r>
            <a:r>
              <a:rPr lang="en-GB" dirty="0" err="1"/>
              <a:t>Covid</a:t>
            </a:r>
            <a:r>
              <a:rPr lang="en-GB" dirty="0"/>
              <a:t> Rising</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a:xfrm>
            <a:off x="838200" y="1825625"/>
            <a:ext cx="6031832" cy="4214228"/>
          </a:xfrm>
        </p:spPr>
        <p:txBody>
          <a:bodyPr>
            <a:normAutofit fontScale="77500" lnSpcReduction="20000"/>
          </a:bodyPr>
          <a:lstStyle/>
          <a:p>
            <a:pPr marL="0" indent="0">
              <a:buNone/>
            </a:pPr>
            <a:r>
              <a:rPr lang="en-US" b="1" dirty="0" err="1">
                <a:solidFill>
                  <a:srgbClr val="656368"/>
                </a:solidFill>
              </a:rPr>
              <a:t>Covid</a:t>
            </a:r>
            <a:r>
              <a:rPr lang="en-US" b="1" dirty="0">
                <a:solidFill>
                  <a:srgbClr val="656368"/>
                </a:solidFill>
              </a:rPr>
              <a:t> cases in London have doubled in last week</a:t>
            </a:r>
          </a:p>
          <a:p>
            <a:r>
              <a:rPr lang="en-US" dirty="0">
                <a:solidFill>
                  <a:srgbClr val="656368"/>
                </a:solidFill>
              </a:rPr>
              <a:t>Waltham Forest has 86 per 100,000</a:t>
            </a:r>
          </a:p>
          <a:p>
            <a:r>
              <a:rPr lang="en-US" dirty="0">
                <a:solidFill>
                  <a:srgbClr val="656368"/>
                </a:solidFill>
              </a:rPr>
              <a:t>100 is seen as threshold for possible increased restrictions</a:t>
            </a:r>
          </a:p>
          <a:p>
            <a:r>
              <a:rPr lang="en-US" dirty="0">
                <a:solidFill>
                  <a:srgbClr val="656368"/>
                </a:solidFill>
              </a:rPr>
              <a:t>Impact on tenants – especially if in affected sectors</a:t>
            </a:r>
          </a:p>
          <a:p>
            <a:r>
              <a:rPr lang="en-US" dirty="0">
                <a:solidFill>
                  <a:srgbClr val="656368"/>
                </a:solidFill>
              </a:rPr>
              <a:t>Job Support Scheme – Up to 77% of pay from 1 November 2020</a:t>
            </a:r>
          </a:p>
          <a:p>
            <a:r>
              <a:rPr lang="en-US" dirty="0">
                <a:solidFill>
                  <a:srgbClr val="656368"/>
                </a:solidFill>
              </a:rPr>
              <a:t>Self Employed Help – 20% until 30 April 2020</a:t>
            </a:r>
          </a:p>
          <a:p>
            <a:r>
              <a:rPr lang="en-US" dirty="0">
                <a:solidFill>
                  <a:srgbClr val="656368"/>
                </a:solidFill>
              </a:rPr>
              <a:t>But UC back down by £1k from April 2021</a:t>
            </a:r>
          </a:p>
          <a:p>
            <a:r>
              <a:rPr lang="en-US" dirty="0">
                <a:solidFill>
                  <a:srgbClr val="656368"/>
                </a:solidFill>
              </a:rPr>
              <a:t>Spread tax and VAT over 12 months</a:t>
            </a:r>
          </a:p>
          <a:p>
            <a:r>
              <a:rPr lang="en-US" dirty="0">
                <a:solidFill>
                  <a:srgbClr val="656368"/>
                </a:solidFill>
              </a:rPr>
              <a:t>BBLs extended to 10 years</a:t>
            </a:r>
          </a:p>
          <a:p>
            <a:pPr lvl="1"/>
            <a:endParaRPr lang="en-US" dirty="0">
              <a:solidFill>
                <a:srgbClr val="656368"/>
              </a:solidFill>
            </a:endParaRPr>
          </a:p>
          <a:p>
            <a:pPr marL="0" indent="0">
              <a:buNone/>
            </a:pPr>
            <a:endParaRPr lang="en-US" dirty="0">
              <a:solidFill>
                <a:srgbClr val="656368"/>
              </a:solidFill>
            </a:endParaRPr>
          </a:p>
        </p:txBody>
      </p:sp>
      <p:pic>
        <p:nvPicPr>
          <p:cNvPr id="5" name="Picture 4">
            <a:extLst>
              <a:ext uri="{FF2B5EF4-FFF2-40B4-BE49-F238E27FC236}">
                <a16:creationId xmlns:a16="http://schemas.microsoft.com/office/drawing/2014/main" id="{4B6E1CEE-FE51-4547-8279-BE205AA71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696" y="1666540"/>
            <a:ext cx="5438775" cy="3990975"/>
          </a:xfrm>
          <a:prstGeom prst="rect">
            <a:avLst/>
          </a:prstGeom>
        </p:spPr>
      </p:pic>
    </p:spTree>
    <p:extLst>
      <p:ext uri="{BB962C8B-B14F-4D97-AF65-F5344CB8AC3E}">
        <p14:creationId xmlns:p14="http://schemas.microsoft.com/office/powerpoint/2010/main" val="3357851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5. The Looming Recession</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a:xfrm>
            <a:off x="838200" y="1825625"/>
            <a:ext cx="10515600" cy="4667250"/>
          </a:xfrm>
        </p:spPr>
        <p:txBody>
          <a:bodyPr>
            <a:normAutofit fontScale="92500" lnSpcReduction="10000"/>
          </a:bodyPr>
          <a:lstStyle/>
          <a:p>
            <a:r>
              <a:rPr lang="en-US" dirty="0">
                <a:solidFill>
                  <a:srgbClr val="656368"/>
                </a:solidFill>
              </a:rPr>
              <a:t>Sectors that are benefitting: tech, supermarkets</a:t>
            </a:r>
          </a:p>
          <a:p>
            <a:r>
              <a:rPr lang="en-US" dirty="0">
                <a:solidFill>
                  <a:srgbClr val="656368"/>
                </a:solidFill>
              </a:rPr>
              <a:t>Sectors suffering: hospitality, leisure, arts, travel</a:t>
            </a:r>
          </a:p>
          <a:p>
            <a:r>
              <a:rPr lang="en-US" dirty="0">
                <a:solidFill>
                  <a:srgbClr val="656368"/>
                </a:solidFill>
              </a:rPr>
              <a:t>Cliff Edges</a:t>
            </a:r>
          </a:p>
          <a:p>
            <a:pPr lvl="1"/>
            <a:r>
              <a:rPr lang="en-US" dirty="0">
                <a:solidFill>
                  <a:srgbClr val="656368"/>
                </a:solidFill>
              </a:rPr>
              <a:t>31 October: End of Furlough Scheme</a:t>
            </a:r>
          </a:p>
          <a:p>
            <a:pPr lvl="1"/>
            <a:r>
              <a:rPr lang="en-US" dirty="0">
                <a:solidFill>
                  <a:srgbClr val="656368"/>
                </a:solidFill>
              </a:rPr>
              <a:t>31 December: End Of EU Transition Period</a:t>
            </a:r>
          </a:p>
          <a:p>
            <a:pPr lvl="1"/>
            <a:r>
              <a:rPr lang="en-US" dirty="0">
                <a:solidFill>
                  <a:srgbClr val="656368"/>
                </a:solidFill>
              </a:rPr>
              <a:t>31 March: Stamp Duty Holiday</a:t>
            </a:r>
          </a:p>
          <a:p>
            <a:r>
              <a:rPr lang="en-US" dirty="0">
                <a:solidFill>
                  <a:srgbClr val="656368"/>
                </a:solidFill>
              </a:rPr>
              <a:t>4.1% unemployment expected to rise </a:t>
            </a:r>
          </a:p>
          <a:p>
            <a:pPr lvl="1"/>
            <a:r>
              <a:rPr lang="en-US" dirty="0">
                <a:solidFill>
                  <a:srgbClr val="656368"/>
                </a:solidFill>
              </a:rPr>
              <a:t>Best scenario peak at 9.2%, back down to pre </a:t>
            </a:r>
            <a:r>
              <a:rPr lang="en-US" dirty="0" err="1">
                <a:solidFill>
                  <a:srgbClr val="656368"/>
                </a:solidFill>
              </a:rPr>
              <a:t>Covid</a:t>
            </a:r>
            <a:r>
              <a:rPr lang="en-US" dirty="0">
                <a:solidFill>
                  <a:srgbClr val="656368"/>
                </a:solidFill>
              </a:rPr>
              <a:t> levels in 2022</a:t>
            </a:r>
          </a:p>
          <a:p>
            <a:pPr lvl="1"/>
            <a:r>
              <a:rPr lang="en-US" dirty="0">
                <a:solidFill>
                  <a:srgbClr val="656368"/>
                </a:solidFill>
              </a:rPr>
              <a:t>Worst scenario peak at 13.7% back down to 6.3% in 2024 (OBR)</a:t>
            </a:r>
          </a:p>
          <a:p>
            <a:r>
              <a:rPr lang="en-US" dirty="0">
                <a:solidFill>
                  <a:srgbClr val="656368"/>
                </a:solidFill>
              </a:rPr>
              <a:t>GDP fall of 20% in Q2</a:t>
            </a:r>
          </a:p>
          <a:p>
            <a:r>
              <a:rPr lang="en-US" dirty="0">
                <a:solidFill>
                  <a:srgbClr val="656368"/>
                </a:solidFill>
              </a:rPr>
              <a:t>Shape of the recovery – V, U, L or Nike Swoosh</a:t>
            </a:r>
          </a:p>
          <a:p>
            <a:pPr marL="0" indent="0">
              <a:buNone/>
            </a:pPr>
            <a:endParaRPr lang="en-US" dirty="0">
              <a:solidFill>
                <a:srgbClr val="656368"/>
              </a:solidFill>
            </a:endParaRPr>
          </a:p>
        </p:txBody>
      </p:sp>
      <p:pic>
        <p:nvPicPr>
          <p:cNvPr id="2052" name="Picture 4" descr="GettyImages 1228709009">
            <a:extLst>
              <a:ext uri="{FF2B5EF4-FFF2-40B4-BE49-F238E27FC236}">
                <a16:creationId xmlns:a16="http://schemas.microsoft.com/office/drawing/2014/main" id="{9AE9F400-DE43-4FB0-BAAE-B19B2B5B8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0210" y="1183105"/>
            <a:ext cx="4491790" cy="2245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355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6. When To Buy, When To Sell?</a:t>
            </a:r>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a:xfrm>
            <a:off x="838200" y="1825625"/>
            <a:ext cx="10515600" cy="4130007"/>
          </a:xfrm>
        </p:spPr>
        <p:txBody>
          <a:bodyPr>
            <a:normAutofit/>
          </a:bodyPr>
          <a:lstStyle/>
          <a:p>
            <a:r>
              <a:rPr lang="en-GB" dirty="0">
                <a:solidFill>
                  <a:srgbClr val="656368"/>
                </a:solidFill>
              </a:rPr>
              <a:t>End of housing cycle next year – it will be 13 years since 2008 crash </a:t>
            </a:r>
            <a:endParaRPr lang="en-GB" dirty="0"/>
          </a:p>
          <a:p>
            <a:r>
              <a:rPr lang="en-GB" dirty="0"/>
              <a:t>Up 7.3% nationally (Halifax), Up 3.4% to June/4.2% in London (ONS)</a:t>
            </a:r>
          </a:p>
          <a:p>
            <a:r>
              <a:rPr lang="en-GB" dirty="0"/>
              <a:t>Rents up 1.3% to Aug 2020 in London</a:t>
            </a:r>
          </a:p>
          <a:p>
            <a:r>
              <a:rPr lang="en-GB" dirty="0"/>
              <a:t>Sales up 27% in London according to Zoopla</a:t>
            </a:r>
          </a:p>
          <a:p>
            <a:r>
              <a:rPr lang="en-GB" dirty="0"/>
              <a:t>125% jump in sales within a week compared to last year (Rightmove)</a:t>
            </a:r>
          </a:p>
          <a:p>
            <a:r>
              <a:rPr lang="en-GB" dirty="0"/>
              <a:t>Mortgage applications at 12 year high</a:t>
            </a:r>
          </a:p>
          <a:p>
            <a:r>
              <a:rPr lang="en-US" dirty="0">
                <a:solidFill>
                  <a:srgbClr val="656368"/>
                </a:solidFill>
              </a:rPr>
              <a:t>Has been a great time to sell</a:t>
            </a:r>
          </a:p>
          <a:p>
            <a:r>
              <a:rPr lang="en-US" dirty="0">
                <a:solidFill>
                  <a:srgbClr val="656368"/>
                </a:solidFill>
              </a:rPr>
              <a:t>Are buyers getting cold feet?</a:t>
            </a:r>
          </a:p>
          <a:p>
            <a:pPr marL="0" indent="0">
              <a:buNone/>
            </a:pPr>
            <a:endParaRPr lang="en-US" dirty="0">
              <a:solidFill>
                <a:srgbClr val="656368"/>
              </a:solidFill>
            </a:endParaRPr>
          </a:p>
        </p:txBody>
      </p:sp>
      <p:pic>
        <p:nvPicPr>
          <p:cNvPr id="3074" name="Picture 2" descr="For sale signs outside houses">
            <a:extLst>
              <a:ext uri="{FF2B5EF4-FFF2-40B4-BE49-F238E27FC236}">
                <a16:creationId xmlns:a16="http://schemas.microsoft.com/office/drawing/2014/main" id="{B61F0D27-D45A-4F96-B78C-2359D006B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5830" y="4717679"/>
            <a:ext cx="3607970" cy="214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56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533C-2B2F-4F72-A2B7-5B66389ACB7A}"/>
              </a:ext>
            </a:extLst>
          </p:cNvPr>
          <p:cNvSpPr>
            <a:spLocks noGrp="1"/>
          </p:cNvSpPr>
          <p:nvPr>
            <p:ph type="title"/>
          </p:nvPr>
        </p:nvSpPr>
        <p:spPr/>
        <p:txBody>
          <a:bodyPr/>
          <a:lstStyle/>
          <a:p>
            <a:r>
              <a:rPr lang="en-GB" dirty="0"/>
              <a:t>7. Mortgage Market &amp; </a:t>
            </a:r>
            <a:r>
              <a:rPr lang="en-GB" dirty="0" err="1"/>
              <a:t>Remortgaging</a:t>
            </a:r>
            <a:endParaRPr lang="en-GB" dirty="0"/>
          </a:p>
        </p:txBody>
      </p:sp>
      <p:sp>
        <p:nvSpPr>
          <p:cNvPr id="3" name="Content Placeholder 2">
            <a:extLst>
              <a:ext uri="{FF2B5EF4-FFF2-40B4-BE49-F238E27FC236}">
                <a16:creationId xmlns:a16="http://schemas.microsoft.com/office/drawing/2014/main" id="{6147BD17-E193-48E8-9706-2978C4246AB4}"/>
              </a:ext>
            </a:extLst>
          </p:cNvPr>
          <p:cNvSpPr>
            <a:spLocks noGrp="1"/>
          </p:cNvSpPr>
          <p:nvPr>
            <p:ph idx="1"/>
          </p:nvPr>
        </p:nvSpPr>
        <p:spPr>
          <a:xfrm>
            <a:off x="838200" y="1825625"/>
            <a:ext cx="10515600" cy="4418764"/>
          </a:xfrm>
        </p:spPr>
        <p:txBody>
          <a:bodyPr>
            <a:normAutofit/>
          </a:bodyPr>
          <a:lstStyle/>
          <a:p>
            <a:r>
              <a:rPr lang="en-US" b="1" dirty="0">
                <a:solidFill>
                  <a:srgbClr val="656368"/>
                </a:solidFill>
              </a:rPr>
              <a:t>Restrictions</a:t>
            </a:r>
          </a:p>
          <a:p>
            <a:pPr lvl="1"/>
            <a:r>
              <a:rPr lang="en-US" dirty="0">
                <a:solidFill>
                  <a:srgbClr val="656368"/>
                </a:solidFill>
              </a:rPr>
              <a:t>Lenders increasing rates to curb demand</a:t>
            </a:r>
          </a:p>
          <a:p>
            <a:pPr lvl="1"/>
            <a:r>
              <a:rPr lang="en-US" dirty="0">
                <a:solidFill>
                  <a:srgbClr val="656368"/>
                </a:solidFill>
              </a:rPr>
              <a:t>Range of products paired right back</a:t>
            </a:r>
          </a:p>
          <a:p>
            <a:pPr lvl="1"/>
            <a:r>
              <a:rPr lang="en-US" dirty="0">
                <a:solidFill>
                  <a:srgbClr val="656368"/>
                </a:solidFill>
              </a:rPr>
              <a:t>90% LTV products withdrawn</a:t>
            </a:r>
          </a:p>
          <a:p>
            <a:r>
              <a:rPr lang="en-US" b="1" dirty="0">
                <a:solidFill>
                  <a:srgbClr val="656368"/>
                </a:solidFill>
              </a:rPr>
              <a:t>Remortgaging </a:t>
            </a:r>
          </a:p>
          <a:p>
            <a:pPr lvl="1"/>
            <a:r>
              <a:rPr lang="en-US" dirty="0">
                <a:solidFill>
                  <a:srgbClr val="656368"/>
                </a:solidFill>
              </a:rPr>
              <a:t>Backlog and delays</a:t>
            </a:r>
          </a:p>
          <a:p>
            <a:pPr lvl="1"/>
            <a:r>
              <a:rPr lang="en-US" dirty="0">
                <a:solidFill>
                  <a:srgbClr val="656368"/>
                </a:solidFill>
              </a:rPr>
              <a:t>Expect cautious valuation</a:t>
            </a:r>
          </a:p>
          <a:p>
            <a:pPr lvl="1"/>
            <a:r>
              <a:rPr lang="en-US" dirty="0">
                <a:solidFill>
                  <a:srgbClr val="656368"/>
                </a:solidFill>
              </a:rPr>
              <a:t>Good rates for low LTVs, 2 &amp; 5 year fixes</a:t>
            </a:r>
          </a:p>
          <a:p>
            <a:pPr lvl="1"/>
            <a:r>
              <a:rPr lang="en-US" dirty="0">
                <a:solidFill>
                  <a:srgbClr val="656368"/>
                </a:solidFill>
              </a:rPr>
              <a:t>For capital raising – likely to require 5 year fix or specialist lender</a:t>
            </a:r>
          </a:p>
          <a:p>
            <a:pPr lvl="1"/>
            <a:r>
              <a:rPr lang="en-US" dirty="0">
                <a:solidFill>
                  <a:srgbClr val="656368"/>
                </a:solidFill>
              </a:rPr>
              <a:t>An experienced broker can help</a:t>
            </a:r>
          </a:p>
        </p:txBody>
      </p:sp>
      <p:pic>
        <p:nvPicPr>
          <p:cNvPr id="4098" name="Picture 2" descr="Signs sit outside branches">
            <a:extLst>
              <a:ext uri="{FF2B5EF4-FFF2-40B4-BE49-F238E27FC236}">
                <a16:creationId xmlns:a16="http://schemas.microsoft.com/office/drawing/2014/main" id="{5EC9B08C-9722-463D-8959-24945B14A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0116" y="1825625"/>
            <a:ext cx="4051884" cy="269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857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7C7107DFC8C04F997992E557B45372" ma:contentTypeVersion="13" ma:contentTypeDescription="Create a new document." ma:contentTypeScope="" ma:versionID="ea3493dd8f2dfee710cfe4a7e0f7d4fa">
  <xsd:schema xmlns:xsd="http://www.w3.org/2001/XMLSchema" xmlns:xs="http://www.w3.org/2001/XMLSchema" xmlns:p="http://schemas.microsoft.com/office/2006/metadata/properties" xmlns:ns3="d244e0f1-da12-4cb9-8bee-b6f9ad684b09" xmlns:ns4="b65ecae9-5dc3-4b11-bbe0-7b6bb1ff1487" targetNamespace="http://schemas.microsoft.com/office/2006/metadata/properties" ma:root="true" ma:fieldsID="dcbf72be81d65142df90ec3e4047580f" ns3:_="" ns4:_="">
    <xsd:import namespace="d244e0f1-da12-4cb9-8bee-b6f9ad684b09"/>
    <xsd:import namespace="b65ecae9-5dc3-4b11-bbe0-7b6bb1ff148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44e0f1-da12-4cb9-8bee-b6f9ad684b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5ecae9-5dc3-4b11-bbe0-7b6bb1ff148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299113-7BA0-4F69-885A-494FC705AAB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EE26788-AF5A-48DF-8DD3-73A3593194C6}">
  <ds:schemaRefs>
    <ds:schemaRef ds:uri="http://schemas.microsoft.com/sharepoint/v3/contenttype/forms"/>
  </ds:schemaRefs>
</ds:datastoreItem>
</file>

<file path=customXml/itemProps3.xml><?xml version="1.0" encoding="utf-8"?>
<ds:datastoreItem xmlns:ds="http://schemas.openxmlformats.org/officeDocument/2006/customXml" ds:itemID="{875C87E3-9F3A-4D9B-BD22-0B6D98D8B7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44e0f1-da12-4cb9-8bee-b6f9ad684b09"/>
    <ds:schemaRef ds:uri="b65ecae9-5dc3-4b11-bbe0-7b6bb1ff14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3713</TotalTime>
  <Words>1083</Words>
  <Application>Microsoft Office PowerPoint</Application>
  <PresentationFormat>Widescreen</PresentationFormat>
  <Paragraphs>139</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Segoe UI</vt:lpstr>
      <vt:lpstr>Office Theme</vt:lpstr>
      <vt:lpstr>Top Ten Challenges Facing London Landlords October 2020</vt:lpstr>
      <vt:lpstr>1. Avoid The Courts</vt:lpstr>
      <vt:lpstr>Pre-action Plan for rent disputes</vt:lpstr>
      <vt:lpstr>2. Hone Your People Management Skills</vt:lpstr>
      <vt:lpstr>3. Covid Safe Procedures</vt:lpstr>
      <vt:lpstr>4. Covid Rising</vt:lpstr>
      <vt:lpstr>5. The Looming Recession</vt:lpstr>
      <vt:lpstr>6. When To Buy, When To Sell?</vt:lpstr>
      <vt:lpstr>7. Mortgage Market &amp; Remortgaging</vt:lpstr>
      <vt:lpstr>8. Manage Your Cashflow</vt:lpstr>
      <vt:lpstr>9. The Complexity Of Licensing</vt:lpstr>
      <vt:lpstr>10. Possession Reform</vt:lpstr>
      <vt:lpstr>Podcast, Webinars &amp; NRLA Membership</vt:lpstr>
      <vt:lpstr>NRLA Advice Line 0300 131 6400  Your NRLA London Reps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Davies</dc:creator>
  <cp:lastModifiedBy>Jenny Hall</cp:lastModifiedBy>
  <cp:revision>43</cp:revision>
  <cp:lastPrinted>2020-04-03T11:47:34Z</cp:lastPrinted>
  <dcterms:created xsi:type="dcterms:W3CDTF">2020-01-07T09:39:23Z</dcterms:created>
  <dcterms:modified xsi:type="dcterms:W3CDTF">2020-11-02T10:17:23Z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0x010100767C7107DFC8C04F997992E557B45372</vt:lpwstr>
  </property>
</Properties>
</file>