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7" r:id="rId3"/>
    <p:sldMasterId id="2147483673" r:id="rId4"/>
  </p:sldMasterIdLst>
  <p:sldIdLst>
    <p:sldId id="257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20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94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657600"/>
          </a:xfrm>
        </p:spPr>
        <p:txBody>
          <a:bodyPr/>
          <a:lstStyle>
            <a:lvl1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 Bold" pitchFamily="34" charset="0"/>
                <a:cs typeface="Arial Bold" pitchFamily="34" charset="0"/>
              </a:defRPr>
            </a:lvl1pPr>
            <a:lvl2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5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22294"/>
            <a:ext cx="7556313" cy="8113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276600"/>
          </a:xfrm>
        </p:spPr>
        <p:txBody>
          <a:bodyPr/>
          <a:lstStyle>
            <a:lvl1pPr marL="0" indent="0" algn="l">
              <a:buClr>
                <a:srgbClr val="0080FF"/>
              </a:buClr>
              <a:buSzPct val="80000"/>
              <a:buFont typeface="Wingdings" charset="2"/>
              <a:buNone/>
              <a:defRPr>
                <a:latin typeface="Arial Bold" pitchFamily="34" charset="0"/>
                <a:cs typeface="Arial Bold" pitchFamily="34" charset="0"/>
              </a:defRPr>
            </a:lvl1pPr>
            <a:lvl2pPr>
              <a:buClr>
                <a:srgbClr val="0080FF"/>
              </a:buClr>
              <a:buSzPct val="80000"/>
              <a:buFont typeface="Wingdings" charset="2"/>
              <a:buChar char="§"/>
              <a:defRPr/>
            </a:lvl2pPr>
            <a:lvl3pPr>
              <a:buClr>
                <a:srgbClr val="0080FF"/>
              </a:buClr>
              <a:buSzPct val="80000"/>
              <a:buFont typeface="Wingdings" charset="2"/>
              <a:buChar char="§"/>
              <a:defRPr/>
            </a:lvl3pPr>
            <a:lvl4pPr>
              <a:buClr>
                <a:srgbClr val="0080FF"/>
              </a:buClr>
              <a:buSzPct val="80000"/>
              <a:buFont typeface="Wingdings" charset="2"/>
              <a:buChar char="§"/>
              <a:defRPr/>
            </a:lvl4pPr>
            <a:lvl5pPr>
              <a:buClr>
                <a:srgbClr val="0080FF"/>
              </a:buClr>
              <a:buSzPct val="80000"/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850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657600"/>
          </a:xfrm>
        </p:spPr>
        <p:txBody>
          <a:bodyPr/>
          <a:lstStyle>
            <a:lvl1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 Bold" pitchFamily="34" charset="0"/>
                <a:cs typeface="Arial Bold" pitchFamily="34" charset="0"/>
              </a:defRPr>
            </a:lvl1pPr>
            <a:lvl2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04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2184400"/>
            <a:ext cx="3657600" cy="3683000"/>
          </a:xfrm>
        </p:spPr>
        <p:txBody>
          <a:bodyPr>
            <a:normAutofit/>
          </a:bodyPr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2184400"/>
            <a:ext cx="3657600" cy="3683000"/>
          </a:xfrm>
        </p:spPr>
        <p:txBody>
          <a:bodyPr>
            <a:normAutofit/>
          </a:bodyPr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4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33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2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22294"/>
            <a:ext cx="7556313" cy="8113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276600"/>
          </a:xfrm>
        </p:spPr>
        <p:txBody>
          <a:bodyPr/>
          <a:lstStyle>
            <a:lvl1pPr marL="0" indent="0" algn="l">
              <a:buClr>
                <a:srgbClr val="0080FF"/>
              </a:buClr>
              <a:buSzPct val="80000"/>
              <a:buFont typeface="Wingdings" charset="2"/>
              <a:buNone/>
              <a:defRPr>
                <a:latin typeface="Arial Bold" pitchFamily="34" charset="0"/>
                <a:cs typeface="Arial Bold" pitchFamily="34" charset="0"/>
              </a:defRPr>
            </a:lvl1pPr>
            <a:lvl2pPr>
              <a:buClr>
                <a:srgbClr val="0080FF"/>
              </a:buClr>
              <a:buSzPct val="80000"/>
              <a:buFont typeface="Wingdings" charset="2"/>
              <a:buChar char="§"/>
              <a:defRPr/>
            </a:lvl2pPr>
            <a:lvl3pPr>
              <a:buClr>
                <a:srgbClr val="0080FF"/>
              </a:buClr>
              <a:buSzPct val="80000"/>
              <a:buFont typeface="Wingdings" charset="2"/>
              <a:buChar char="§"/>
              <a:defRPr/>
            </a:lvl3pPr>
            <a:lvl4pPr>
              <a:buClr>
                <a:srgbClr val="0080FF"/>
              </a:buClr>
              <a:buSzPct val="80000"/>
              <a:buFont typeface="Wingdings" charset="2"/>
              <a:buChar char="§"/>
              <a:defRPr/>
            </a:lvl4pPr>
            <a:lvl5pPr>
              <a:buClr>
                <a:srgbClr val="0080FF"/>
              </a:buClr>
              <a:buSzPct val="80000"/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5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657600"/>
          </a:xfrm>
        </p:spPr>
        <p:txBody>
          <a:bodyPr/>
          <a:lstStyle>
            <a:lvl1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 Bold" pitchFamily="34" charset="0"/>
                <a:cs typeface="Arial Bold" pitchFamily="34" charset="0"/>
              </a:defRPr>
            </a:lvl1pPr>
            <a:lvl2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93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2184400"/>
            <a:ext cx="3657600" cy="3683000"/>
          </a:xfrm>
        </p:spPr>
        <p:txBody>
          <a:bodyPr>
            <a:normAutofit/>
          </a:bodyPr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2184400"/>
            <a:ext cx="3657600" cy="3683000"/>
          </a:xfrm>
        </p:spPr>
        <p:txBody>
          <a:bodyPr>
            <a:normAutofit/>
          </a:bodyPr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01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14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911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22294"/>
            <a:ext cx="7556313" cy="8113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276600"/>
          </a:xfrm>
        </p:spPr>
        <p:txBody>
          <a:bodyPr/>
          <a:lstStyle>
            <a:lvl1pPr marL="0" indent="0" algn="l">
              <a:buClr>
                <a:srgbClr val="0080FF"/>
              </a:buClr>
              <a:buSzPct val="80000"/>
              <a:buFont typeface="Wingdings" charset="2"/>
              <a:buNone/>
              <a:defRPr>
                <a:latin typeface="Arial Bold" pitchFamily="34" charset="0"/>
                <a:cs typeface="Arial Bold" pitchFamily="34" charset="0"/>
              </a:defRPr>
            </a:lvl1pPr>
            <a:lvl2pPr>
              <a:buClr>
                <a:srgbClr val="0080FF"/>
              </a:buClr>
              <a:buSzPct val="80000"/>
              <a:buFont typeface="Wingdings" charset="2"/>
              <a:buChar char="§"/>
              <a:defRPr/>
            </a:lvl2pPr>
            <a:lvl3pPr>
              <a:buClr>
                <a:srgbClr val="0080FF"/>
              </a:buClr>
              <a:buSzPct val="80000"/>
              <a:buFont typeface="Wingdings" charset="2"/>
              <a:buChar char="§"/>
              <a:defRPr/>
            </a:lvl3pPr>
            <a:lvl4pPr>
              <a:buClr>
                <a:srgbClr val="0080FF"/>
              </a:buClr>
              <a:buSzPct val="80000"/>
              <a:buFont typeface="Wingdings" charset="2"/>
              <a:buChar char="§"/>
              <a:defRPr/>
            </a:lvl4pPr>
            <a:lvl5pPr>
              <a:buClr>
                <a:srgbClr val="0080FF"/>
              </a:buClr>
              <a:buSzPct val="80000"/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16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3657600"/>
          </a:xfrm>
        </p:spPr>
        <p:txBody>
          <a:bodyPr/>
          <a:lstStyle>
            <a:lvl1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 Bold" pitchFamily="34" charset="0"/>
                <a:cs typeface="Arial Bold" pitchFamily="34" charset="0"/>
              </a:defRPr>
            </a:lvl1pPr>
            <a:lvl2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2pPr>
            <a:lvl3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rgbClr val="0080FF"/>
              </a:buClr>
              <a:buSzPct val="80000"/>
              <a:buFont typeface="Wingdings" charset="2"/>
              <a:buChar char="§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91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2184400"/>
            <a:ext cx="3657600" cy="3683000"/>
          </a:xfrm>
        </p:spPr>
        <p:txBody>
          <a:bodyPr>
            <a:normAutofit/>
          </a:bodyPr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2184400"/>
            <a:ext cx="3657600" cy="3683000"/>
          </a:xfrm>
        </p:spPr>
        <p:txBody>
          <a:bodyPr>
            <a:normAutofit/>
          </a:bodyPr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44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111610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 Bold" pitchFamily="34" charset="0"/>
                <a:cs typeface="Arial Bol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63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188913"/>
            <a:ext cx="18002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0898"/>
            <a:ext cx="9144000" cy="5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9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9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6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22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75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1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4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54FB0-53C6-49CA-BDCD-7141EBB91D91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9020-5F61-429A-B58C-5E077770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42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+mn-cs"/>
              </a:defRPr>
            </a:lvl1pPr>
          </a:lstStyle>
          <a:p>
            <a:pPr defTabSz="457200">
              <a:defRPr/>
            </a:pPr>
            <a:fld id="{E605E1E7-3F72-460A-8983-5891BA8EB527}" type="datetimeFigureOut">
              <a:rPr lang="en-GB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>
                <a:defRPr/>
              </a:pPr>
              <a:t>05/05/2021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+mn-cs"/>
              </a:defRPr>
            </a:lvl1pPr>
          </a:lstStyle>
          <a:p>
            <a:pPr defTabSz="457200">
              <a:defRPr/>
            </a:pP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2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Arial Bold" pitchFamily="34" charset="0"/>
          <a:ea typeface="Arial Bold" pitchFamily="34" charset="0"/>
          <a:cs typeface="Arial Bold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sz="2000" kern="1200">
          <a:solidFill>
            <a:srgbClr val="000000"/>
          </a:solidFill>
          <a:latin typeface="Arial Bold" pitchFamily="34" charset="0"/>
          <a:ea typeface="+mn-ea"/>
          <a:cs typeface="Arial Bold" pitchFamily="34" charset="0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+mn-cs"/>
              </a:defRPr>
            </a:lvl1pPr>
          </a:lstStyle>
          <a:p>
            <a:pPr defTabSz="457200">
              <a:defRPr/>
            </a:pPr>
            <a:fld id="{E605E1E7-3F72-460A-8983-5891BA8EB527}" type="datetimeFigureOut">
              <a:rPr lang="en-GB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>
                <a:defRPr/>
              </a:pPr>
              <a:t>05/05/2021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+mn-cs"/>
              </a:defRPr>
            </a:lvl1pPr>
          </a:lstStyle>
          <a:p>
            <a:pPr defTabSz="457200">
              <a:defRPr/>
            </a:pP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41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Arial Bold" pitchFamily="34" charset="0"/>
          <a:ea typeface="Arial Bold" pitchFamily="34" charset="0"/>
          <a:cs typeface="Arial Bold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sz="2000" kern="1200">
          <a:solidFill>
            <a:srgbClr val="000000"/>
          </a:solidFill>
          <a:latin typeface="Arial Bold" pitchFamily="34" charset="0"/>
          <a:ea typeface="+mn-ea"/>
          <a:cs typeface="Arial Bold" pitchFamily="34" charset="0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+mn-cs"/>
              </a:defRPr>
            </a:lvl1pPr>
          </a:lstStyle>
          <a:p>
            <a:pPr defTabSz="457200">
              <a:defRPr/>
            </a:pPr>
            <a:fld id="{E605E1E7-3F72-460A-8983-5891BA8EB527}" type="datetimeFigureOut">
              <a:rPr lang="en-GB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>
                <a:defRPr/>
              </a:pPr>
              <a:t>05/05/2021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+mn-cs"/>
              </a:defRPr>
            </a:lvl1pPr>
          </a:lstStyle>
          <a:p>
            <a:pPr defTabSz="457200">
              <a:defRPr/>
            </a:pPr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0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Arial Bold" pitchFamily="34" charset="0"/>
          <a:ea typeface="Arial Bold" pitchFamily="34" charset="0"/>
          <a:cs typeface="Arial Bold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Bold"/>
          <a:ea typeface="Arial Bold"/>
          <a:cs typeface="Arial Bold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sz="2000" kern="1200">
          <a:solidFill>
            <a:srgbClr val="000000"/>
          </a:solidFill>
          <a:latin typeface="Arial Bold" pitchFamily="34" charset="0"/>
          <a:ea typeface="+mn-ea"/>
          <a:cs typeface="Arial Bold" pitchFamily="34" charset="0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rgbClr val="3366FF"/>
        </a:buClr>
        <a:buSzPct val="75000"/>
        <a:buFont typeface="Wingdings" pitchFamily="2" charset="2"/>
        <a:buChar char="n"/>
        <a:defRPr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17494"/>
            <a:ext cx="7556313" cy="241150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THE ROLE OF THE SPECIALIST SCHOOL NURSE </a:t>
            </a:r>
            <a:r>
              <a:rPr lang="en-GB" dirty="0">
                <a:solidFill>
                  <a:srgbClr val="FFC000"/>
                </a:solidFill>
              </a:rPr>
              <a:t>EOTAS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>
                <a:solidFill>
                  <a:srgbClr val="F9CE1F"/>
                </a:solidFill>
              </a:rPr>
              <a:t>(Education Other Than At School)</a:t>
            </a:r>
            <a:br>
              <a:rPr lang="en-GB" dirty="0">
                <a:solidFill>
                  <a:srgbClr val="F9CE1F"/>
                </a:solidFill>
              </a:rPr>
            </a:br>
            <a:br>
              <a:rPr lang="en-GB" dirty="0">
                <a:solidFill>
                  <a:srgbClr val="F9CE1F"/>
                </a:solidFill>
              </a:rPr>
            </a:br>
            <a:r>
              <a:rPr lang="en-GB" dirty="0">
                <a:solidFill>
                  <a:srgbClr val="00B050"/>
                </a:solidFill>
              </a:rPr>
              <a:t>By Juliet James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5104"/>
            <a:ext cx="1908522" cy="190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01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0B050"/>
                </a:solidFill>
              </a:rPr>
              <a:t>Who are the EOTAS Nurses in NELFT?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Waltham Forest there are 2 EOTAS Nurses </a:t>
            </a:r>
          </a:p>
          <a:p>
            <a:r>
              <a:rPr lang="en-GB" dirty="0"/>
              <a:t>    - Juliet James and Rosemary Fagbemi .</a:t>
            </a:r>
          </a:p>
          <a:p>
            <a:r>
              <a:rPr lang="en-GB" dirty="0"/>
              <a:t>We are qualified nurses with a Public Health Degree.</a:t>
            </a:r>
          </a:p>
          <a:p>
            <a:r>
              <a:rPr lang="en-GB" dirty="0"/>
              <a:t>We work in partnership with Social Care, Health and Education. </a:t>
            </a:r>
          </a:p>
          <a:p>
            <a:r>
              <a:rPr lang="en-GB" dirty="0"/>
              <a:t>And other agencies if required.  </a:t>
            </a:r>
          </a:p>
          <a:p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0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What can the school nurse do?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41037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Invite them to a drop in session and carry out a health review.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Start to build a relationship with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Offer guidance and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Don’t criticise or judge them</a:t>
            </a:r>
          </a:p>
        </p:txBody>
      </p:sp>
    </p:spTree>
    <p:extLst>
      <p:ext uri="{BB962C8B-B14F-4D97-AF65-F5344CB8AC3E}">
        <p14:creationId xmlns:p14="http://schemas.microsoft.com/office/powerpoint/2010/main" val="303702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Social Care, early intervention</a:t>
            </a:r>
          </a:p>
          <a:p>
            <a:r>
              <a:rPr lang="en-GB" sz="2400" b="1" dirty="0"/>
              <a:t>YOS early intervention</a:t>
            </a:r>
          </a:p>
          <a:p>
            <a:r>
              <a:rPr lang="en-GB" sz="2400" b="1" dirty="0"/>
              <a:t>CAMHS / counselling</a:t>
            </a:r>
          </a:p>
          <a:p>
            <a:r>
              <a:rPr lang="en-GB" sz="2400" b="1" dirty="0"/>
              <a:t>Sexual health services.</a:t>
            </a:r>
          </a:p>
          <a:p>
            <a:endParaRPr lang="en-GB" sz="2800" b="1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600" b="1" dirty="0"/>
              <a:t>Mentoring services</a:t>
            </a:r>
          </a:p>
          <a:p>
            <a:r>
              <a:rPr lang="en-GB" sz="2600" b="1" dirty="0"/>
              <a:t> young carers</a:t>
            </a:r>
          </a:p>
          <a:p>
            <a:r>
              <a:rPr lang="en-GB" sz="2600" b="1" dirty="0"/>
              <a:t>Audiology</a:t>
            </a:r>
          </a:p>
          <a:p>
            <a:r>
              <a:rPr lang="en-GB" sz="2600" b="1" dirty="0"/>
              <a:t>Continence nurse.</a:t>
            </a:r>
          </a:p>
          <a:p>
            <a:pPr lvl="0">
              <a:buClr>
                <a:srgbClr val="0080FF"/>
              </a:buClr>
              <a:buSzPct val="80000"/>
              <a:buFont typeface="Wingdings" charset="2"/>
              <a:buChar char="§"/>
            </a:pPr>
            <a:r>
              <a:rPr lang="en-GB" sz="2600" dirty="0">
                <a:latin typeface="Arial Bold" pitchFamily="34" charset="0"/>
                <a:cs typeface="Arial Bold" pitchFamily="34" charset="0"/>
              </a:rPr>
              <a:t>Drug and Alcohol Support</a:t>
            </a:r>
          </a:p>
          <a:p>
            <a:endParaRPr lang="en-GB" sz="2800" b="1" dirty="0"/>
          </a:p>
          <a:p>
            <a:endParaRPr lang="en-GB" sz="28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556313" cy="1116106"/>
          </a:xfrm>
        </p:spPr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Consider signposting to other services for support- </a:t>
            </a:r>
            <a:r>
              <a:rPr lang="en-GB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support is available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GB" dirty="0"/>
            </a:b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5414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Contact details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Through alternative provision.</a:t>
            </a:r>
          </a:p>
          <a:p>
            <a:r>
              <a:rPr lang="en-GB" dirty="0"/>
              <a:t>Work Mobile- 07766028273</a:t>
            </a:r>
          </a:p>
          <a:p>
            <a:r>
              <a:rPr lang="en-GB" dirty="0"/>
              <a:t>Comely Bank clinic Walthamstow- </a:t>
            </a:r>
          </a:p>
          <a:p>
            <a:r>
              <a:rPr lang="en-GB" dirty="0"/>
              <a:t>Telephone 0208 430 7105</a:t>
            </a:r>
          </a:p>
        </p:txBody>
      </p:sp>
    </p:spTree>
    <p:extLst>
      <p:ext uri="{BB962C8B-B14F-4D97-AF65-F5344CB8AC3E}">
        <p14:creationId xmlns:p14="http://schemas.microsoft.com/office/powerpoint/2010/main" val="387980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 template NELFT 2015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Presentation template NELFT 2015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Presentation template NELFT 2015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169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Bold</vt:lpstr>
      <vt:lpstr>Calibri</vt:lpstr>
      <vt:lpstr>Wingdings</vt:lpstr>
      <vt:lpstr>Office Theme</vt:lpstr>
      <vt:lpstr>Presentation template NELFT 2015</vt:lpstr>
      <vt:lpstr>1_Presentation template NELFT 2015</vt:lpstr>
      <vt:lpstr>2_Presentation template NELFT 2015</vt:lpstr>
      <vt:lpstr>THE ROLE OF THE SPECIALIST SCHOOL NURSE EOTAS (Education Other Than At School)  By Juliet James </vt:lpstr>
      <vt:lpstr>Who are the EOTAS Nurses in NELFT? </vt:lpstr>
      <vt:lpstr>What can the school nurse do?</vt:lpstr>
      <vt:lpstr>Consider signposting to other services for support- What support is available? </vt:lpstr>
      <vt:lpstr>Contact details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SPECIALIST SCHOOL NURSE EOTAS (Education Other Than At School)  By Juliet James</dc:title>
  <dc:creator>James Juliet (RAT) School Nurse</dc:creator>
  <cp:lastModifiedBy>Gabrielle Grodentz</cp:lastModifiedBy>
  <cp:revision>7</cp:revision>
  <dcterms:created xsi:type="dcterms:W3CDTF">2021-03-17T09:12:25Z</dcterms:created>
  <dcterms:modified xsi:type="dcterms:W3CDTF">2021-05-05T17:41:56Z</dcterms:modified>
</cp:coreProperties>
</file>