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77" r:id="rId5"/>
    <p:sldMasterId id="2147483680" r:id="rId6"/>
    <p:sldMasterId id="2147483683" r:id="rId7"/>
    <p:sldMasterId id="2147483686" r:id="rId8"/>
  </p:sldMasterIdLst>
  <p:notesMasterIdLst>
    <p:notesMasterId r:id="rId21"/>
  </p:notesMasterIdLst>
  <p:handoutMasterIdLst>
    <p:handoutMasterId r:id="rId22"/>
  </p:handoutMasterIdLst>
  <p:sldIdLst>
    <p:sldId id="256" r:id="rId9"/>
    <p:sldId id="263" r:id="rId10"/>
    <p:sldId id="270" r:id="rId11"/>
    <p:sldId id="275" r:id="rId12"/>
    <p:sldId id="300" r:id="rId13"/>
    <p:sldId id="301" r:id="rId14"/>
    <p:sldId id="303" r:id="rId15"/>
    <p:sldId id="304" r:id="rId16"/>
    <p:sldId id="305" r:id="rId17"/>
    <p:sldId id="306" r:id="rId18"/>
    <p:sldId id="299" r:id="rId19"/>
    <p:sldId id="302" r:id="rId20"/>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26B"/>
    <a:srgbClr val="B575AF"/>
    <a:srgbClr val="C664AC"/>
    <a:srgbClr val="CC99FF"/>
    <a:srgbClr val="E33281"/>
    <a:srgbClr val="C89FE1"/>
    <a:srgbClr val="01B1AA"/>
    <a:srgbClr val="03ACE9"/>
    <a:srgbClr val="F39200"/>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021ED-825E-49F6-B8CD-6C7F1B969120}" v="9" dt="2021-10-05T14:28:20.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3"/>
    <p:restoredTop sz="96327"/>
  </p:normalViewPr>
  <p:slideViewPr>
    <p:cSldViewPr snapToGrid="0" snapToObjects="1">
      <p:cViewPr varScale="1">
        <p:scale>
          <a:sx n="45" d="100"/>
          <a:sy n="45" d="100"/>
        </p:scale>
        <p:origin x="840" y="44"/>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rris" userId="2df72207-b5db-4e6a-a15e-9c94da833dae" providerId="ADAL" clId="{130021ED-825E-49F6-B8CD-6C7F1B969120}"/>
    <pc:docChg chg="undo custSel addSld delSld modSld">
      <pc:chgData name="Julia Morris" userId="2df72207-b5db-4e6a-a15e-9c94da833dae" providerId="ADAL" clId="{130021ED-825E-49F6-B8CD-6C7F1B969120}" dt="2021-10-05T14:29:09.732" v="2814" actId="478"/>
      <pc:docMkLst>
        <pc:docMk/>
      </pc:docMkLst>
      <pc:sldChg chg="modSp mod">
        <pc:chgData name="Julia Morris" userId="2df72207-b5db-4e6a-a15e-9c94da833dae" providerId="ADAL" clId="{130021ED-825E-49F6-B8CD-6C7F1B969120}" dt="2021-10-05T14:13:39.709" v="2761" actId="20577"/>
        <pc:sldMkLst>
          <pc:docMk/>
          <pc:sldMk cId="1609125888" sldId="256"/>
        </pc:sldMkLst>
        <pc:spChg chg="mod">
          <ac:chgData name="Julia Morris" userId="2df72207-b5db-4e6a-a15e-9c94da833dae" providerId="ADAL" clId="{130021ED-825E-49F6-B8CD-6C7F1B969120}" dt="2021-10-05T14:13:30.099" v="2745" actId="6549"/>
          <ac:spMkLst>
            <pc:docMk/>
            <pc:sldMk cId="1609125888" sldId="256"/>
            <ac:spMk id="2" creationId="{EF2147C0-CDAA-0346-853D-4CED36901157}"/>
          </ac:spMkLst>
        </pc:spChg>
        <pc:spChg chg="mod">
          <ac:chgData name="Julia Morris" userId="2df72207-b5db-4e6a-a15e-9c94da833dae" providerId="ADAL" clId="{130021ED-825E-49F6-B8CD-6C7F1B969120}" dt="2021-10-05T14:13:39.709" v="2761" actId="20577"/>
          <ac:spMkLst>
            <pc:docMk/>
            <pc:sldMk cId="1609125888" sldId="256"/>
            <ac:spMk id="3" creationId="{AFADFF8C-FEC7-FC4E-8E46-E226742DCE1D}"/>
          </ac:spMkLst>
        </pc:spChg>
      </pc:sldChg>
      <pc:sldChg chg="modSp mod">
        <pc:chgData name="Julia Morris" userId="2df72207-b5db-4e6a-a15e-9c94da833dae" providerId="ADAL" clId="{130021ED-825E-49F6-B8CD-6C7F1B969120}" dt="2021-10-05T11:49:09.916" v="26" actId="207"/>
        <pc:sldMkLst>
          <pc:docMk/>
          <pc:sldMk cId="748779977" sldId="263"/>
        </pc:sldMkLst>
        <pc:spChg chg="mod">
          <ac:chgData name="Julia Morris" userId="2df72207-b5db-4e6a-a15e-9c94da833dae" providerId="ADAL" clId="{130021ED-825E-49F6-B8CD-6C7F1B969120}" dt="2021-10-05T11:49:09.916" v="26" actId="207"/>
          <ac:spMkLst>
            <pc:docMk/>
            <pc:sldMk cId="748779977" sldId="263"/>
            <ac:spMk id="5" creationId="{F6FFFEE2-D6E1-4BCB-AB3F-507F05A42A22}"/>
          </ac:spMkLst>
        </pc:spChg>
      </pc:sldChg>
      <pc:sldChg chg="modSp mod">
        <pc:chgData name="Julia Morris" userId="2df72207-b5db-4e6a-a15e-9c94da833dae" providerId="ADAL" clId="{130021ED-825E-49F6-B8CD-6C7F1B969120}" dt="2021-10-05T14:14:56.977" v="2807" actId="20577"/>
        <pc:sldMkLst>
          <pc:docMk/>
          <pc:sldMk cId="2170778766" sldId="270"/>
        </pc:sldMkLst>
        <pc:spChg chg="mod">
          <ac:chgData name="Julia Morris" userId="2df72207-b5db-4e6a-a15e-9c94da833dae" providerId="ADAL" clId="{130021ED-825E-49F6-B8CD-6C7F1B969120}" dt="2021-10-05T14:14:56.977" v="2807" actId="20577"/>
          <ac:spMkLst>
            <pc:docMk/>
            <pc:sldMk cId="2170778766" sldId="270"/>
            <ac:spMk id="33" creationId="{C27811CD-4B6C-4154-BD30-1F6FF7E2E0D0}"/>
          </ac:spMkLst>
        </pc:spChg>
      </pc:sldChg>
      <pc:sldChg chg="addSp delSp modSp mod">
        <pc:chgData name="Julia Morris" userId="2df72207-b5db-4e6a-a15e-9c94da833dae" providerId="ADAL" clId="{130021ED-825E-49F6-B8CD-6C7F1B969120}" dt="2021-10-05T14:29:09.732" v="2814" actId="478"/>
        <pc:sldMkLst>
          <pc:docMk/>
          <pc:sldMk cId="1046965997" sldId="275"/>
        </pc:sldMkLst>
        <pc:picChg chg="add del mod">
          <ac:chgData name="Julia Morris" userId="2df72207-b5db-4e6a-a15e-9c94da833dae" providerId="ADAL" clId="{130021ED-825E-49F6-B8CD-6C7F1B969120}" dt="2021-10-05T14:29:09.732" v="2814" actId="478"/>
          <ac:picMkLst>
            <pc:docMk/>
            <pc:sldMk cId="1046965997" sldId="275"/>
            <ac:picMk id="7" creationId="{38AC265F-130D-4E5E-8FD8-A6B022A09D54}"/>
          </ac:picMkLst>
        </pc:picChg>
      </pc:sldChg>
      <pc:sldChg chg="del">
        <pc:chgData name="Julia Morris" userId="2df72207-b5db-4e6a-a15e-9c94da833dae" providerId="ADAL" clId="{130021ED-825E-49F6-B8CD-6C7F1B969120}" dt="2021-10-05T11:46:46.676" v="0" actId="2696"/>
        <pc:sldMkLst>
          <pc:docMk/>
          <pc:sldMk cId="2151113988" sldId="298"/>
        </pc:sldMkLst>
      </pc:sldChg>
      <pc:sldChg chg="modSp mod">
        <pc:chgData name="Julia Morris" userId="2df72207-b5db-4e6a-a15e-9c94da833dae" providerId="ADAL" clId="{130021ED-825E-49F6-B8CD-6C7F1B969120}" dt="2021-10-05T11:48:39.614" v="25" actId="255"/>
        <pc:sldMkLst>
          <pc:docMk/>
          <pc:sldMk cId="3158953018" sldId="299"/>
        </pc:sldMkLst>
        <pc:spChg chg="mod">
          <ac:chgData name="Julia Morris" userId="2df72207-b5db-4e6a-a15e-9c94da833dae" providerId="ADAL" clId="{130021ED-825E-49F6-B8CD-6C7F1B969120}" dt="2021-10-05T11:48:39.614" v="25" actId="255"/>
          <ac:spMkLst>
            <pc:docMk/>
            <pc:sldMk cId="3158953018" sldId="299"/>
            <ac:spMk id="2" creationId="{DFBB7093-B90A-44A0-A1FF-9B48A2A7BC61}"/>
          </ac:spMkLst>
        </pc:spChg>
      </pc:sldChg>
      <pc:sldChg chg="addSp delSp modSp add mod">
        <pc:chgData name="Julia Morris" userId="2df72207-b5db-4e6a-a15e-9c94da833dae" providerId="ADAL" clId="{130021ED-825E-49F6-B8CD-6C7F1B969120}" dt="2021-10-05T11:48:12.846" v="23" actId="207"/>
        <pc:sldMkLst>
          <pc:docMk/>
          <pc:sldMk cId="3402056159" sldId="302"/>
        </pc:sldMkLst>
        <pc:spChg chg="del">
          <ac:chgData name="Julia Morris" userId="2df72207-b5db-4e6a-a15e-9c94da833dae" providerId="ADAL" clId="{130021ED-825E-49F6-B8CD-6C7F1B969120}" dt="2021-10-05T11:47:18.215" v="13" actId="478"/>
          <ac:spMkLst>
            <pc:docMk/>
            <pc:sldMk cId="3402056159" sldId="302"/>
            <ac:spMk id="2" creationId="{DFBB7093-B90A-44A0-A1FF-9B48A2A7BC61}"/>
          </ac:spMkLst>
        </pc:spChg>
        <pc:spChg chg="mod">
          <ac:chgData name="Julia Morris" userId="2df72207-b5db-4e6a-a15e-9c94da833dae" providerId="ADAL" clId="{130021ED-825E-49F6-B8CD-6C7F1B969120}" dt="2021-10-05T11:47:05.022" v="12" actId="20577"/>
          <ac:spMkLst>
            <pc:docMk/>
            <pc:sldMk cId="3402056159" sldId="302"/>
            <ac:spMk id="4" creationId="{CB9C0D0F-0803-476C-99E7-86A28AF95C97}"/>
          </ac:spMkLst>
        </pc:spChg>
        <pc:spChg chg="add mod">
          <ac:chgData name="Julia Morris" userId="2df72207-b5db-4e6a-a15e-9c94da833dae" providerId="ADAL" clId="{130021ED-825E-49F6-B8CD-6C7F1B969120}" dt="2021-10-05T11:48:12.846" v="23" actId="207"/>
          <ac:spMkLst>
            <pc:docMk/>
            <pc:sldMk cId="3402056159" sldId="302"/>
            <ac:spMk id="5" creationId="{F74C64A8-2B51-4575-9E8F-0EB139873393}"/>
          </ac:spMkLst>
        </pc:spChg>
      </pc:sldChg>
      <pc:sldChg chg="addSp modSp add mod">
        <pc:chgData name="Julia Morris" userId="2df72207-b5db-4e6a-a15e-9c94da833dae" providerId="ADAL" clId="{130021ED-825E-49F6-B8CD-6C7F1B969120}" dt="2021-10-05T12:02:07.237" v="83" actId="14100"/>
        <pc:sldMkLst>
          <pc:docMk/>
          <pc:sldMk cId="3225787696" sldId="303"/>
        </pc:sldMkLst>
        <pc:spChg chg="mod">
          <ac:chgData name="Julia Morris" userId="2df72207-b5db-4e6a-a15e-9c94da833dae" providerId="ADAL" clId="{130021ED-825E-49F6-B8CD-6C7F1B969120}" dt="2021-10-05T11:59:54.573" v="73"/>
          <ac:spMkLst>
            <pc:docMk/>
            <pc:sldMk cId="3225787696" sldId="303"/>
            <ac:spMk id="6" creationId="{F8B332FF-6DF8-41B5-B88F-2304B49903A5}"/>
          </ac:spMkLst>
        </pc:spChg>
        <pc:spChg chg="mod">
          <ac:chgData name="Julia Morris" userId="2df72207-b5db-4e6a-a15e-9c94da833dae" providerId="ADAL" clId="{130021ED-825E-49F6-B8CD-6C7F1B969120}" dt="2021-10-05T11:59:55.826" v="74" actId="14100"/>
          <ac:spMkLst>
            <pc:docMk/>
            <pc:sldMk cId="3225787696" sldId="303"/>
            <ac:spMk id="8" creationId="{F6CA1C8E-97FA-49CD-8976-D4EFC974AC58}"/>
          </ac:spMkLst>
        </pc:spChg>
        <pc:spChg chg="mod">
          <ac:chgData name="Julia Morris" userId="2df72207-b5db-4e6a-a15e-9c94da833dae" providerId="ADAL" clId="{130021ED-825E-49F6-B8CD-6C7F1B969120}" dt="2021-10-05T11:57:44.043" v="65" actId="255"/>
          <ac:spMkLst>
            <pc:docMk/>
            <pc:sldMk cId="3225787696" sldId="303"/>
            <ac:spMk id="67" creationId="{F58120E5-0FAB-4DBD-8F5D-AF700CED01E8}"/>
          </ac:spMkLst>
        </pc:spChg>
        <pc:picChg chg="add mod">
          <ac:chgData name="Julia Morris" userId="2df72207-b5db-4e6a-a15e-9c94da833dae" providerId="ADAL" clId="{130021ED-825E-49F6-B8CD-6C7F1B969120}" dt="2021-10-05T12:01:33.458" v="79" actId="14100"/>
          <ac:picMkLst>
            <pc:docMk/>
            <pc:sldMk cId="3225787696" sldId="303"/>
            <ac:picMk id="9" creationId="{B8C63661-ABA1-4FA6-B134-EE8F03BB1EB0}"/>
          </ac:picMkLst>
        </pc:picChg>
        <pc:picChg chg="add mod">
          <ac:chgData name="Julia Morris" userId="2df72207-b5db-4e6a-a15e-9c94da833dae" providerId="ADAL" clId="{130021ED-825E-49F6-B8CD-6C7F1B969120}" dt="2021-10-05T12:02:07.237" v="83" actId="14100"/>
          <ac:picMkLst>
            <pc:docMk/>
            <pc:sldMk cId="3225787696" sldId="303"/>
            <ac:picMk id="11" creationId="{94D09C25-85FB-41E2-9EA2-7941A1DFEF1B}"/>
          </ac:picMkLst>
        </pc:picChg>
      </pc:sldChg>
      <pc:sldChg chg="delSp modSp add mod">
        <pc:chgData name="Julia Morris" userId="2df72207-b5db-4e6a-a15e-9c94da833dae" providerId="ADAL" clId="{130021ED-825E-49F6-B8CD-6C7F1B969120}" dt="2021-10-05T12:16:03.980" v="453" actId="20577"/>
        <pc:sldMkLst>
          <pc:docMk/>
          <pc:sldMk cId="1967878478" sldId="304"/>
        </pc:sldMkLst>
        <pc:spChg chg="mod">
          <ac:chgData name="Julia Morris" userId="2df72207-b5db-4e6a-a15e-9c94da833dae" providerId="ADAL" clId="{130021ED-825E-49F6-B8CD-6C7F1B969120}" dt="2021-10-05T12:16:03.980" v="453" actId="20577"/>
          <ac:spMkLst>
            <pc:docMk/>
            <pc:sldMk cId="1967878478" sldId="304"/>
            <ac:spMk id="4" creationId="{D1C24CAE-3A4E-4439-BD51-DE48934198A3}"/>
          </ac:spMkLst>
        </pc:spChg>
        <pc:spChg chg="mod">
          <ac:chgData name="Julia Morris" userId="2df72207-b5db-4e6a-a15e-9c94da833dae" providerId="ADAL" clId="{130021ED-825E-49F6-B8CD-6C7F1B969120}" dt="2021-10-05T12:11:30.027" v="97" actId="6549"/>
          <ac:spMkLst>
            <pc:docMk/>
            <pc:sldMk cId="1967878478" sldId="304"/>
            <ac:spMk id="8" creationId="{F6CA1C8E-97FA-49CD-8976-D4EFC974AC58}"/>
          </ac:spMkLst>
        </pc:spChg>
        <pc:spChg chg="mod">
          <ac:chgData name="Julia Morris" userId="2df72207-b5db-4e6a-a15e-9c94da833dae" providerId="ADAL" clId="{130021ED-825E-49F6-B8CD-6C7F1B969120}" dt="2021-10-05T12:11:48.848" v="100" actId="255"/>
          <ac:spMkLst>
            <pc:docMk/>
            <pc:sldMk cId="1967878478" sldId="304"/>
            <ac:spMk id="67" creationId="{F58120E5-0FAB-4DBD-8F5D-AF700CED01E8}"/>
          </ac:spMkLst>
        </pc:spChg>
        <pc:picChg chg="del">
          <ac:chgData name="Julia Morris" userId="2df72207-b5db-4e6a-a15e-9c94da833dae" providerId="ADAL" clId="{130021ED-825E-49F6-B8CD-6C7F1B969120}" dt="2021-10-05T12:11:32.808" v="98" actId="478"/>
          <ac:picMkLst>
            <pc:docMk/>
            <pc:sldMk cId="1967878478" sldId="304"/>
            <ac:picMk id="9" creationId="{B8C63661-ABA1-4FA6-B134-EE8F03BB1EB0}"/>
          </ac:picMkLst>
        </pc:picChg>
        <pc:picChg chg="del">
          <ac:chgData name="Julia Morris" userId="2df72207-b5db-4e6a-a15e-9c94da833dae" providerId="ADAL" clId="{130021ED-825E-49F6-B8CD-6C7F1B969120}" dt="2021-10-05T12:11:34.692" v="99" actId="478"/>
          <ac:picMkLst>
            <pc:docMk/>
            <pc:sldMk cId="1967878478" sldId="304"/>
            <ac:picMk id="11" creationId="{94D09C25-85FB-41E2-9EA2-7941A1DFEF1B}"/>
          </ac:picMkLst>
        </pc:picChg>
      </pc:sldChg>
      <pc:sldChg chg="addSp delSp modSp add mod">
        <pc:chgData name="Julia Morris" userId="2df72207-b5db-4e6a-a15e-9c94da833dae" providerId="ADAL" clId="{130021ED-825E-49F6-B8CD-6C7F1B969120}" dt="2021-10-05T12:32:43.945" v="1408" actId="20577"/>
        <pc:sldMkLst>
          <pc:docMk/>
          <pc:sldMk cId="1980062212" sldId="305"/>
        </pc:sldMkLst>
        <pc:spChg chg="mod">
          <ac:chgData name="Julia Morris" userId="2df72207-b5db-4e6a-a15e-9c94da833dae" providerId="ADAL" clId="{130021ED-825E-49F6-B8CD-6C7F1B969120}" dt="2021-10-05T12:20:59.791" v="472" actId="14100"/>
          <ac:spMkLst>
            <pc:docMk/>
            <pc:sldMk cId="1980062212" sldId="305"/>
            <ac:spMk id="2" creationId="{6373A180-72B9-4BDA-AB0B-6250061407B4}"/>
          </ac:spMkLst>
        </pc:spChg>
        <pc:spChg chg="mod">
          <ac:chgData name="Julia Morris" userId="2df72207-b5db-4e6a-a15e-9c94da833dae" providerId="ADAL" clId="{130021ED-825E-49F6-B8CD-6C7F1B969120}" dt="2021-10-05T12:32:02.673" v="1384" actId="313"/>
          <ac:spMkLst>
            <pc:docMk/>
            <pc:sldMk cId="1980062212" sldId="305"/>
            <ac:spMk id="4" creationId="{D1C24CAE-3A4E-4439-BD51-DE48934198A3}"/>
          </ac:spMkLst>
        </pc:spChg>
        <pc:spChg chg="mod">
          <ac:chgData name="Julia Morris" userId="2df72207-b5db-4e6a-a15e-9c94da833dae" providerId="ADAL" clId="{130021ED-825E-49F6-B8CD-6C7F1B969120}" dt="2021-10-05T12:22:08.760" v="475" actId="14100"/>
          <ac:spMkLst>
            <pc:docMk/>
            <pc:sldMk cId="1980062212" sldId="305"/>
            <ac:spMk id="5" creationId="{04DA634A-BD1B-41ED-8376-E1CFF52A1B15}"/>
          </ac:spMkLst>
        </pc:spChg>
        <pc:spChg chg="add del mod">
          <ac:chgData name="Julia Morris" userId="2df72207-b5db-4e6a-a15e-9c94da833dae" providerId="ADAL" clId="{130021ED-825E-49F6-B8CD-6C7F1B969120}" dt="2021-10-05T12:23:17.715" v="479" actId="22"/>
          <ac:spMkLst>
            <pc:docMk/>
            <pc:sldMk cId="1980062212" sldId="305"/>
            <ac:spMk id="10" creationId="{BB31EDD8-49C4-424F-B738-BF7FBD2462C0}"/>
          </ac:spMkLst>
        </pc:spChg>
        <pc:spChg chg="mod">
          <ac:chgData name="Julia Morris" userId="2df72207-b5db-4e6a-a15e-9c94da833dae" providerId="ADAL" clId="{130021ED-825E-49F6-B8CD-6C7F1B969120}" dt="2021-10-05T12:32:43.945" v="1408" actId="20577"/>
          <ac:spMkLst>
            <pc:docMk/>
            <pc:sldMk cId="1980062212" sldId="305"/>
            <ac:spMk id="67" creationId="{F58120E5-0FAB-4DBD-8F5D-AF700CED01E8}"/>
          </ac:spMkLst>
        </pc:spChg>
      </pc:sldChg>
      <pc:sldChg chg="addSp modSp add mod">
        <pc:chgData name="Julia Morris" userId="2df72207-b5db-4e6a-a15e-9c94da833dae" providerId="ADAL" clId="{130021ED-825E-49F6-B8CD-6C7F1B969120}" dt="2021-10-05T13:01:43.202" v="2729" actId="14100"/>
        <pc:sldMkLst>
          <pc:docMk/>
          <pc:sldMk cId="657101511" sldId="306"/>
        </pc:sldMkLst>
        <pc:spChg chg="mod">
          <ac:chgData name="Julia Morris" userId="2df72207-b5db-4e6a-a15e-9c94da833dae" providerId="ADAL" clId="{130021ED-825E-49F6-B8CD-6C7F1B969120}" dt="2021-10-05T12:36:03.853" v="1616"/>
          <ac:spMkLst>
            <pc:docMk/>
            <pc:sldMk cId="657101511" sldId="306"/>
            <ac:spMk id="4" creationId="{D1C24CAE-3A4E-4439-BD51-DE48934198A3}"/>
          </ac:spMkLst>
        </pc:spChg>
        <pc:spChg chg="add mod">
          <ac:chgData name="Julia Morris" userId="2df72207-b5db-4e6a-a15e-9c94da833dae" providerId="ADAL" clId="{130021ED-825E-49F6-B8CD-6C7F1B969120}" dt="2021-10-05T13:00:00.971" v="2712" actId="207"/>
          <ac:spMkLst>
            <pc:docMk/>
            <pc:sldMk cId="657101511" sldId="306"/>
            <ac:spMk id="7" creationId="{7CB77D06-A5F3-48C7-AF4C-60493671F428}"/>
          </ac:spMkLst>
        </pc:spChg>
        <pc:picChg chg="add mod">
          <ac:chgData name="Julia Morris" userId="2df72207-b5db-4e6a-a15e-9c94da833dae" providerId="ADAL" clId="{130021ED-825E-49F6-B8CD-6C7F1B969120}" dt="2021-10-05T13:01:08.444" v="2723" actId="14100"/>
          <ac:picMkLst>
            <pc:docMk/>
            <pc:sldMk cId="657101511" sldId="306"/>
            <ac:picMk id="10" creationId="{902A8470-B337-4AEC-8B90-178F02E2EFE6}"/>
          </ac:picMkLst>
        </pc:picChg>
        <pc:picChg chg="add mod">
          <ac:chgData name="Julia Morris" userId="2df72207-b5db-4e6a-a15e-9c94da833dae" providerId="ADAL" clId="{130021ED-825E-49F6-B8CD-6C7F1B969120}" dt="2021-10-05T13:01:43.202" v="2729" actId="14100"/>
          <ac:picMkLst>
            <pc:docMk/>
            <pc:sldMk cId="657101511" sldId="306"/>
            <ac:picMk id="12" creationId="{416F8688-1267-4F61-B495-C339E167F91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8E1EAC-933D-A24F-AD19-878B93F3A5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B066655-0B11-6541-9069-29A425CA3C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01A9E3-38A9-4D45-9A80-07FCCF4428B7}" type="datetimeFigureOut">
              <a:rPr lang="en-US" smtClean="0"/>
              <a:t>10/5/2021</a:t>
            </a:fld>
            <a:endParaRPr lang="en-US" dirty="0"/>
          </a:p>
        </p:txBody>
      </p:sp>
      <p:sp>
        <p:nvSpPr>
          <p:cNvPr id="4" name="Footer Placeholder 3">
            <a:extLst>
              <a:ext uri="{FF2B5EF4-FFF2-40B4-BE49-F238E27FC236}">
                <a16:creationId xmlns:a16="http://schemas.microsoft.com/office/drawing/2014/main" id="{FACACEB6-A5F8-8D4D-9C91-473156D8C3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1F66CAB-00B8-9D47-B281-EFEA2984F0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237A7-39DD-1C4F-BC27-0C64C6299DC8}"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6B2B2E-D2EA-DA4D-9DC2-7394E3B8A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3D958E-B6E4-C046-8644-F2447739C3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83C52-FFF8-7B43-9C3E-3B71F187734E}" type="datetimeFigureOut">
              <a:rPr lang="en-US" smtClean="0"/>
              <a:t>10/5/2021</a:t>
            </a:fld>
            <a:endParaRPr lang="en-US" dirty="0"/>
          </a:p>
        </p:txBody>
      </p:sp>
      <p:sp>
        <p:nvSpPr>
          <p:cNvPr id="4" name="Slide Image Placeholder 3">
            <a:extLst>
              <a:ext uri="{FF2B5EF4-FFF2-40B4-BE49-F238E27FC236}">
                <a16:creationId xmlns:a16="http://schemas.microsoft.com/office/drawing/2014/main" id="{757FF8B4-28A9-E147-8BBC-8B227BACA2B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8DF25E42-CE46-FB40-8EE2-18A9EB3AC5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246BA0C1-146C-0647-BF2B-53E7415819E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30E51FEA-4DBC-154F-AB2F-D3697C14C1B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B52ED-884A-574F-AF9E-86A46DB4E29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emf"/><Relationship Id="rId1" Type="http://schemas.openxmlformats.org/officeDocument/2006/relationships/slideMaster" Target="../slideMasters/slideMaster4.xml"/><Relationship Id="rId5" Type="http://schemas.openxmlformats.org/officeDocument/2006/relationships/image" Target="../media/image4.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emf"/><Relationship Id="rId1" Type="http://schemas.openxmlformats.org/officeDocument/2006/relationships/slideMaster" Target="../slideMasters/slideMaster5.xml"/><Relationship Id="rId5" Type="http://schemas.openxmlformats.org/officeDocument/2006/relationships/image" Target="../media/image4.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3C1A66-F47D-2442-9988-0652C4AFAB2E}"/>
              </a:ext>
            </a:extLst>
          </p:cNvPr>
          <p:cNvSpPr/>
          <p:nvPr userDrawn="1"/>
        </p:nvSpPr>
        <p:spPr>
          <a:xfrm>
            <a:off x="0" y="794"/>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p:cNvSpPr>
            <a:spLocks noGrp="1"/>
          </p:cNvSpPr>
          <p:nvPr>
            <p:ph type="ctrTitle" hasCustomPrompt="1"/>
          </p:nvPr>
        </p:nvSpPr>
        <p:spPr>
          <a:xfrm>
            <a:off x="9143999" y="1683804"/>
            <a:ext cx="7886701"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p:cNvSpPr>
            <a:spLocks noGrp="1"/>
          </p:cNvSpPr>
          <p:nvPr>
            <p:ph type="subTitle" idx="1" hasCustomPrompt="1"/>
          </p:nvPr>
        </p:nvSpPr>
        <p:spPr>
          <a:xfrm>
            <a:off x="9143999" y="5600886"/>
            <a:ext cx="78867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Subtitle</a:t>
            </a:r>
            <a:endParaRPr lang="en-US" dirty="0"/>
          </a:p>
        </p:txBody>
      </p:sp>
      <p:pic>
        <p:nvPicPr>
          <p:cNvPr id="8" name="Picture 7">
            <a:extLst>
              <a:ext uri="{FF2B5EF4-FFF2-40B4-BE49-F238E27FC236}">
                <a16:creationId xmlns:a16="http://schemas.microsoft.com/office/drawing/2014/main" id="{CC99B916-7C1B-9A44-A4CA-3035ECEA3B4E}"/>
              </a:ext>
            </a:extLst>
          </p:cNvPr>
          <p:cNvPicPr>
            <a:picLocks noChangeAspect="1"/>
          </p:cNvPicPr>
          <p:nvPr userDrawn="1"/>
        </p:nvPicPr>
        <p:blipFill>
          <a:blip r:embed="rId2"/>
          <a:stretch>
            <a:fillRect/>
          </a:stretch>
        </p:blipFill>
        <p:spPr>
          <a:xfrm>
            <a:off x="15610169" y="8543218"/>
            <a:ext cx="1914878" cy="1088852"/>
          </a:xfrm>
          <a:prstGeom prst="rect">
            <a:avLst/>
          </a:prstGeom>
        </p:spPr>
      </p:pic>
      <p:pic>
        <p:nvPicPr>
          <p:cNvPr id="9" name="Picture 8">
            <a:extLst>
              <a:ext uri="{FF2B5EF4-FFF2-40B4-BE49-F238E27FC236}">
                <a16:creationId xmlns:a16="http://schemas.microsoft.com/office/drawing/2014/main" id="{504E0F38-9288-5844-B9FE-B268DD5C4997}"/>
              </a:ext>
            </a:extLst>
          </p:cNvPr>
          <p:cNvPicPr>
            <a:picLocks noChangeAspect="1"/>
          </p:cNvPicPr>
          <p:nvPr userDrawn="1"/>
        </p:nvPicPr>
        <p:blipFill rotWithShape="1">
          <a:blip r:embed="rId3"/>
          <a:srcRect t="32686" r="65182"/>
          <a:stretch/>
        </p:blipFill>
        <p:spPr>
          <a:xfrm>
            <a:off x="16005708" y="-263745"/>
            <a:ext cx="2282291" cy="5467914"/>
          </a:xfrm>
          <a:prstGeom prst="rect">
            <a:avLst/>
          </a:prstGeom>
        </p:spPr>
      </p:pic>
      <p:pic>
        <p:nvPicPr>
          <p:cNvPr id="12" name="Picture 11">
            <a:extLst>
              <a:ext uri="{FF2B5EF4-FFF2-40B4-BE49-F238E27FC236}">
                <a16:creationId xmlns:a16="http://schemas.microsoft.com/office/drawing/2014/main" id="{68184356-920D-CE44-8236-588B41D8CBEF}"/>
              </a:ext>
            </a:extLst>
          </p:cNvPr>
          <p:cNvPicPr>
            <a:picLocks noChangeAspect="1"/>
          </p:cNvPicPr>
          <p:nvPr userDrawn="1"/>
        </p:nvPicPr>
        <p:blipFill rotWithShape="1">
          <a:blip r:embed="rId4"/>
          <a:srcRect l="21454" t="7929" b="-2428"/>
          <a:stretch/>
        </p:blipFill>
        <p:spPr>
          <a:xfrm>
            <a:off x="1" y="794"/>
            <a:ext cx="4405724" cy="8900160"/>
          </a:xfrm>
          <a:prstGeom prst="rect">
            <a:avLst/>
          </a:prstGeom>
        </p:spPr>
      </p:pic>
      <p:pic>
        <p:nvPicPr>
          <p:cNvPr id="13" name="Graphic 12">
            <a:extLst>
              <a:ext uri="{FF2B5EF4-FFF2-40B4-BE49-F238E27FC236}">
                <a16:creationId xmlns:a16="http://schemas.microsoft.com/office/drawing/2014/main" id="{3BBB7252-A982-194B-BB84-156A057BD7E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601155" y="3110710"/>
            <a:ext cx="7177085" cy="7177085"/>
          </a:xfrm>
          <a:prstGeom prst="rect">
            <a:avLst/>
          </a:prstGeom>
        </p:spPr>
      </p:pic>
    </p:spTree>
    <p:extLst>
      <p:ext uri="{BB962C8B-B14F-4D97-AF65-F5344CB8AC3E}">
        <p14:creationId xmlns:p14="http://schemas.microsoft.com/office/powerpoint/2010/main" val="13289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T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5A3362-35A2-3846-91B7-15FAA943D6B2}"/>
              </a:ext>
            </a:extLst>
          </p:cNvPr>
          <p:cNvPicPr>
            <a:picLocks noChangeAspect="1"/>
          </p:cNvPicPr>
          <p:nvPr userDrawn="1"/>
        </p:nvPicPr>
        <p:blipFill>
          <a:blip r:embed="rId2"/>
          <a:stretch>
            <a:fillRect/>
          </a:stretch>
        </p:blipFill>
        <p:spPr>
          <a:xfrm>
            <a:off x="16042655" y="343319"/>
            <a:ext cx="1931552"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01B1AA"/>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01B1AA"/>
                </a:solidFill>
              </a:defRPr>
            </a:lvl1pPr>
          </a:lstStyle>
          <a:p>
            <a:pPr lvl="0"/>
            <a:r>
              <a:rPr lang="en-US" dirty="0"/>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413050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5691272" cy="479114"/>
          </a:xfrm>
          <a:prstGeom prst="rect">
            <a:avLst/>
          </a:prstGeom>
        </p:spPr>
        <p:txBody>
          <a:body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4E226B"/>
                </a:solidFill>
              </a:defRPr>
            </a:lvl1pPr>
          </a:lstStyle>
          <a:p>
            <a:pPr lvl="0"/>
            <a:r>
              <a:rPr lang="en-US" dirty="0"/>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pic>
        <p:nvPicPr>
          <p:cNvPr id="12" name="Picture 11">
            <a:extLst>
              <a:ext uri="{FF2B5EF4-FFF2-40B4-BE49-F238E27FC236}">
                <a16:creationId xmlns:a16="http://schemas.microsoft.com/office/drawing/2014/main" id="{93AA6E92-B8A2-B94D-A971-70FE32BC8631}"/>
              </a:ext>
            </a:extLst>
          </p:cNvPr>
          <p:cNvPicPr>
            <a:picLocks noChangeAspect="1"/>
          </p:cNvPicPr>
          <p:nvPr userDrawn="1"/>
        </p:nvPicPr>
        <p:blipFill>
          <a:blip r:embed="rId2"/>
          <a:stretch>
            <a:fillRect/>
          </a:stretch>
        </p:blipFill>
        <p:spPr>
          <a:xfrm>
            <a:off x="16042656" y="343319"/>
            <a:ext cx="1931553" cy="1599567"/>
          </a:xfrm>
          <a:prstGeom prst="rect">
            <a:avLst/>
          </a:prstGeom>
        </p:spPr>
      </p:pic>
    </p:spTree>
    <p:extLst>
      <p:ext uri="{BB962C8B-B14F-4D97-AF65-F5344CB8AC3E}">
        <p14:creationId xmlns:p14="http://schemas.microsoft.com/office/powerpoint/2010/main" val="261044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EB8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14" name="Picture 13">
            <a:extLst>
              <a:ext uri="{FF2B5EF4-FFF2-40B4-BE49-F238E27FC236}">
                <a16:creationId xmlns:a16="http://schemas.microsoft.com/office/drawing/2014/main" id="{A7881977-A7D2-FC4F-9CFF-BBE3B18B7441}"/>
              </a:ext>
            </a:extLst>
          </p:cNvPr>
          <p:cNvPicPr>
            <a:picLocks noChangeAspect="1"/>
          </p:cNvPicPr>
          <p:nvPr userDrawn="1"/>
        </p:nvPicPr>
        <p:blipFill>
          <a:blip r:embed="rId3"/>
          <a:stretch>
            <a:fillRect/>
          </a:stretch>
        </p:blipFill>
        <p:spPr>
          <a:xfrm>
            <a:off x="1691640" y="3368637"/>
            <a:ext cx="4873177" cy="4035600"/>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Subtitle</a:t>
            </a:r>
            <a:endParaRPr lang="en-US" dirty="0"/>
          </a:p>
        </p:txBody>
      </p:sp>
    </p:spTree>
    <p:extLst>
      <p:ext uri="{BB962C8B-B14F-4D97-AF65-F5344CB8AC3E}">
        <p14:creationId xmlns:p14="http://schemas.microsoft.com/office/powerpoint/2010/main" val="2864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699171-A629-8B48-80C6-C604ABF7F136}"/>
              </a:ext>
            </a:extLst>
          </p:cNvPr>
          <p:cNvPicPr>
            <a:picLocks noChangeAspect="1"/>
          </p:cNvPicPr>
          <p:nvPr userDrawn="1"/>
        </p:nvPicPr>
        <p:blipFill>
          <a:blip r:embed="rId2"/>
          <a:stretch>
            <a:fillRect/>
          </a:stretch>
        </p:blipFill>
        <p:spPr>
          <a:xfrm>
            <a:off x="16042655"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5691272" cy="479114"/>
          </a:xfrm>
        </p:spPr>
        <p:txBody>
          <a:bodyPr/>
          <a:lstStyle>
            <a:lvl1pPr>
              <a:defRPr>
                <a:solidFill>
                  <a:srgbClr val="F39200"/>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F39200"/>
                </a:solidFill>
              </a:defRPr>
            </a:lvl1pPr>
          </a:lstStyle>
          <a:p>
            <a:pPr lvl="0"/>
            <a:r>
              <a:rPr lang="en-US" dirty="0"/>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336351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03A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3"/>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4"/>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Subtitle</a:t>
            </a:r>
            <a:endParaRPr lang="en-US" dirty="0"/>
          </a:p>
        </p:txBody>
      </p:sp>
      <p:pic>
        <p:nvPicPr>
          <p:cNvPr id="9" name="Picture 8">
            <a:extLst>
              <a:ext uri="{FF2B5EF4-FFF2-40B4-BE49-F238E27FC236}">
                <a16:creationId xmlns:a16="http://schemas.microsoft.com/office/drawing/2014/main" id="{C81A6BAB-1410-8D4D-9C19-76A359E1BC3D}"/>
              </a:ext>
            </a:extLst>
          </p:cNvPr>
          <p:cNvPicPr>
            <a:picLocks noChangeAspect="1"/>
          </p:cNvPicPr>
          <p:nvPr userDrawn="1"/>
        </p:nvPicPr>
        <p:blipFill>
          <a:blip r:embed="rId5"/>
          <a:stretch>
            <a:fillRect/>
          </a:stretch>
        </p:blipFill>
        <p:spPr>
          <a:xfrm>
            <a:off x="1691639" y="3368638"/>
            <a:ext cx="4873177" cy="4035599"/>
          </a:xfrm>
          <a:prstGeom prst="rect">
            <a:avLst/>
          </a:prstGeom>
        </p:spPr>
      </p:pic>
    </p:spTree>
    <p:extLst>
      <p:ext uri="{BB962C8B-B14F-4D97-AF65-F5344CB8AC3E}">
        <p14:creationId xmlns:p14="http://schemas.microsoft.com/office/powerpoint/2010/main" val="315144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CFA92-93D4-8746-9336-E770AAD49ECA}"/>
              </a:ext>
            </a:extLst>
          </p:cNvPr>
          <p:cNvPicPr>
            <a:picLocks noChangeAspect="1"/>
          </p:cNvPicPr>
          <p:nvPr userDrawn="1"/>
        </p:nvPicPr>
        <p:blipFill>
          <a:blip r:embed="rId2"/>
          <a:stretch>
            <a:fillRect/>
          </a:stretch>
        </p:blipFill>
        <p:spPr>
          <a:xfrm>
            <a:off x="16042654"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03ACE9"/>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03ACE9"/>
                </a:solidFill>
              </a:defRPr>
            </a:lvl1pPr>
          </a:lstStyle>
          <a:p>
            <a:pPr lvl="0"/>
            <a:r>
              <a:rPr lang="en-US" dirty="0"/>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70659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E33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4" name="Picture 3">
            <a:extLst>
              <a:ext uri="{FF2B5EF4-FFF2-40B4-BE49-F238E27FC236}">
                <a16:creationId xmlns:a16="http://schemas.microsoft.com/office/drawing/2014/main" id="{2C2A4FFE-20B9-8F49-93BC-B92DE05AEA36}"/>
              </a:ext>
            </a:extLst>
          </p:cNvPr>
          <p:cNvPicPr>
            <a:picLocks noChangeAspect="1"/>
          </p:cNvPicPr>
          <p:nvPr userDrawn="1"/>
        </p:nvPicPr>
        <p:blipFill>
          <a:blip r:embed="rId3"/>
          <a:stretch>
            <a:fillRect/>
          </a:stretch>
        </p:blipFill>
        <p:spPr>
          <a:xfrm>
            <a:off x="1691639" y="3368637"/>
            <a:ext cx="4873177" cy="4035600"/>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Subtitle</a:t>
            </a:r>
            <a:endParaRPr lang="en-US" dirty="0"/>
          </a:p>
        </p:txBody>
      </p:sp>
    </p:spTree>
    <p:extLst>
      <p:ext uri="{BB962C8B-B14F-4D97-AF65-F5344CB8AC3E}">
        <p14:creationId xmlns:p14="http://schemas.microsoft.com/office/powerpoint/2010/main" val="4185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i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C0E234-4AC9-044D-97C8-2E8AB3F1181F}"/>
              </a:ext>
            </a:extLst>
          </p:cNvPr>
          <p:cNvPicPr>
            <a:picLocks noChangeAspect="1"/>
          </p:cNvPicPr>
          <p:nvPr userDrawn="1"/>
        </p:nvPicPr>
        <p:blipFill>
          <a:blip r:embed="rId2"/>
          <a:stretch>
            <a:fillRect/>
          </a:stretch>
        </p:blipFill>
        <p:spPr>
          <a:xfrm>
            <a:off x="16042654"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E33281"/>
                </a:solidFill>
              </a:defRPr>
            </a:lvl1pPr>
          </a:lstStyle>
          <a:p>
            <a:r>
              <a:rPr lang="en-GB" dirty="0"/>
              <a:t>Click to edit Master title style</a:t>
            </a:r>
            <a:endParaRPr lang="en-US" dirty="0"/>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E33281"/>
                </a:solidFill>
              </a:defRPr>
            </a:lvl1pPr>
          </a:lstStyle>
          <a:p>
            <a:pPr lvl="0"/>
            <a:r>
              <a:rPr lang="en-US" dirty="0"/>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334971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01B1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5" name="Picture 4">
            <a:extLst>
              <a:ext uri="{FF2B5EF4-FFF2-40B4-BE49-F238E27FC236}">
                <a16:creationId xmlns:a16="http://schemas.microsoft.com/office/drawing/2014/main" id="{525EFC12-4A11-644A-B434-8F67538F48EF}"/>
              </a:ext>
            </a:extLst>
          </p:cNvPr>
          <p:cNvPicPr>
            <a:picLocks noChangeAspect="1"/>
          </p:cNvPicPr>
          <p:nvPr userDrawn="1"/>
        </p:nvPicPr>
        <p:blipFill>
          <a:blip r:embed="rId3"/>
          <a:stretch>
            <a:fillRect/>
          </a:stretch>
        </p:blipFill>
        <p:spPr>
          <a:xfrm>
            <a:off x="1691638" y="3368635"/>
            <a:ext cx="4873178" cy="4035601"/>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Subtitle</a:t>
            </a:r>
            <a:endParaRPr lang="en-US" dirty="0"/>
          </a:p>
        </p:txBody>
      </p:sp>
    </p:spTree>
    <p:extLst>
      <p:ext uri="{BB962C8B-B14F-4D97-AF65-F5344CB8AC3E}">
        <p14:creationId xmlns:p14="http://schemas.microsoft.com/office/powerpoint/2010/main" val="1889020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903545"/>
            <a:ext cx="15773400" cy="479114"/>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491238016"/>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881033315"/>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225530554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1345918485"/>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3893555067"/>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Propertylicensing@walthamforest.gov.uk" TargetMode="External"/><Relationship Id="rId2" Type="http://schemas.openxmlformats.org/officeDocument/2006/relationships/hyperlink" Target="https://www.walthamforest.gov.uk/content/property-licensin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47C0-CDAA-0346-853D-4CED36901157}"/>
              </a:ext>
            </a:extLst>
          </p:cNvPr>
          <p:cNvSpPr>
            <a:spLocks noGrp="1"/>
          </p:cNvSpPr>
          <p:nvPr>
            <p:ph type="ctrTitle"/>
          </p:nvPr>
        </p:nvSpPr>
        <p:spPr>
          <a:xfrm>
            <a:off x="5372101" y="728664"/>
            <a:ext cx="11658600" cy="4100511"/>
          </a:xfrm>
        </p:spPr>
        <p:txBody>
          <a:bodyPr>
            <a:normAutofit fontScale="90000"/>
          </a:bodyPr>
          <a:lstStyle/>
          <a:p>
            <a:br>
              <a:rPr lang="en-US" dirty="0">
                <a:solidFill>
                  <a:srgbClr val="7CCCC3"/>
                </a:solidFill>
                <a:latin typeface="Adobe Caslon Pro" panose="0205050205050A020403" pitchFamily="18" charset="77"/>
              </a:rPr>
            </a:br>
            <a:r>
              <a:rPr lang="en-US" dirty="0">
                <a:solidFill>
                  <a:schemeClr val="accent1">
                    <a:lumMod val="40000"/>
                    <a:lumOff val="60000"/>
                  </a:schemeClr>
                </a:solidFill>
                <a:latin typeface="Adobe Caslon Pro" panose="0205050205050A020403" pitchFamily="18" charset="77"/>
              </a:rPr>
              <a:t>Private Sector Housing &amp; Licensing Landlord Forum</a:t>
            </a:r>
            <a:r>
              <a:rPr lang="en-US" sz="6600" dirty="0">
                <a:solidFill>
                  <a:schemeClr val="accent1">
                    <a:lumMod val="40000"/>
                    <a:lumOff val="60000"/>
                  </a:schemeClr>
                </a:solidFill>
                <a:latin typeface="Adobe Caslon Pro" panose="0205050205050A020403" pitchFamily="18" charset="77"/>
              </a:rPr>
              <a:t> </a:t>
            </a:r>
            <a:br>
              <a:rPr lang="en-US" sz="6600" dirty="0">
                <a:solidFill>
                  <a:schemeClr val="accent1">
                    <a:lumMod val="40000"/>
                    <a:lumOff val="60000"/>
                  </a:schemeClr>
                </a:solidFill>
                <a:latin typeface="Adobe Caslon Pro" panose="0205050205050A020403" pitchFamily="18" charset="77"/>
              </a:rPr>
            </a:br>
            <a:br>
              <a:rPr lang="en-US" sz="6600" dirty="0">
                <a:solidFill>
                  <a:schemeClr val="accent1">
                    <a:lumMod val="40000"/>
                    <a:lumOff val="60000"/>
                  </a:schemeClr>
                </a:solidFill>
                <a:latin typeface="Adobe Caslon Pro" panose="0205050205050A020403" pitchFamily="18" charset="77"/>
              </a:rPr>
            </a:br>
            <a:endParaRPr lang="en-US" sz="6600" dirty="0">
              <a:solidFill>
                <a:schemeClr val="accent1">
                  <a:lumMod val="40000"/>
                  <a:lumOff val="60000"/>
                </a:schemeClr>
              </a:solidFill>
            </a:endParaRPr>
          </a:p>
        </p:txBody>
      </p:sp>
      <p:sp>
        <p:nvSpPr>
          <p:cNvPr id="3" name="Subtitle 2">
            <a:extLst>
              <a:ext uri="{FF2B5EF4-FFF2-40B4-BE49-F238E27FC236}">
                <a16:creationId xmlns:a16="http://schemas.microsoft.com/office/drawing/2014/main" id="{AFADFF8C-FEC7-FC4E-8E46-E226742DCE1D}"/>
              </a:ext>
            </a:extLst>
          </p:cNvPr>
          <p:cNvSpPr>
            <a:spLocks noGrp="1"/>
          </p:cNvSpPr>
          <p:nvPr>
            <p:ph type="subTitle" idx="1"/>
          </p:nvPr>
        </p:nvSpPr>
        <p:spPr/>
        <p:txBody>
          <a:bodyPr/>
          <a:lstStyle/>
          <a:p>
            <a:r>
              <a:rPr lang="en-US" sz="4400" dirty="0">
                <a:solidFill>
                  <a:schemeClr val="accent1">
                    <a:lumMod val="40000"/>
                    <a:lumOff val="60000"/>
                  </a:schemeClr>
                </a:solidFill>
              </a:rPr>
              <a:t> Julia Morris</a:t>
            </a:r>
          </a:p>
          <a:p>
            <a:r>
              <a:rPr lang="en-US" sz="4400" dirty="0">
                <a:solidFill>
                  <a:schemeClr val="accent1">
                    <a:lumMod val="40000"/>
                    <a:lumOff val="60000"/>
                  </a:schemeClr>
                </a:solidFill>
              </a:rPr>
              <a:t>Date: 5</a:t>
            </a:r>
            <a:r>
              <a:rPr lang="en-US" sz="4400" baseline="30000" dirty="0">
                <a:solidFill>
                  <a:schemeClr val="accent1">
                    <a:lumMod val="40000"/>
                    <a:lumOff val="60000"/>
                  </a:schemeClr>
                </a:solidFill>
              </a:rPr>
              <a:t>th</a:t>
            </a:r>
            <a:r>
              <a:rPr lang="en-US" sz="4400" dirty="0">
                <a:solidFill>
                  <a:schemeClr val="accent1">
                    <a:lumMod val="40000"/>
                    <a:lumOff val="60000"/>
                  </a:schemeClr>
                </a:solidFill>
              </a:rPr>
              <a:t> October 2021</a:t>
            </a:r>
          </a:p>
          <a:p>
            <a:endParaRPr lang="en-US" dirty="0"/>
          </a:p>
        </p:txBody>
      </p:sp>
    </p:spTree>
    <p:extLst>
      <p:ext uri="{BB962C8B-B14F-4D97-AF65-F5344CB8AC3E}">
        <p14:creationId xmlns:p14="http://schemas.microsoft.com/office/powerpoint/2010/main" val="160912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Enforcement – landmark hearing</a:t>
            </a:r>
          </a:p>
        </p:txBody>
      </p:sp>
      <p:sp>
        <p:nvSpPr>
          <p:cNvPr id="2" name="TextBox 1">
            <a:extLst>
              <a:ext uri="{FF2B5EF4-FFF2-40B4-BE49-F238E27FC236}">
                <a16:creationId xmlns:a16="http://schemas.microsoft.com/office/drawing/2014/main" id="{6373A180-72B9-4BDA-AB0B-6250061407B4}"/>
              </a:ext>
            </a:extLst>
          </p:cNvPr>
          <p:cNvSpPr txBox="1"/>
          <p:nvPr/>
        </p:nvSpPr>
        <p:spPr>
          <a:xfrm>
            <a:off x="754381" y="2301240"/>
            <a:ext cx="14871102"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14037833" cy="7709460"/>
          </a:xfrm>
          <a:prstGeom prst="rect">
            <a:avLst/>
          </a:prstGeom>
        </p:spPr>
        <p:txBody>
          <a:bodyPr vert="horz" wrap="none" lIns="0" tIns="0" rIns="0" bIns="0" rtlCol="0" anchor="b">
            <a:normAutofit/>
          </a:bodyPr>
          <a:lstStyle/>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DA634A-BD1B-41ED-8376-E1CFF52A1B15}"/>
              </a:ext>
            </a:extLst>
          </p:cNvPr>
          <p:cNvSpPr txBox="1"/>
          <p:nvPr/>
        </p:nvSpPr>
        <p:spPr>
          <a:xfrm>
            <a:off x="754381" y="2220128"/>
            <a:ext cx="11209020" cy="5095072"/>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F6CA1C8E-97FA-49CD-8976-D4EFC974AC58}"/>
              </a:ext>
            </a:extLst>
          </p:cNvPr>
          <p:cNvSpPr txBox="1"/>
          <p:nvPr/>
        </p:nvSpPr>
        <p:spPr>
          <a:xfrm>
            <a:off x="600075" y="1477384"/>
            <a:ext cx="14365605" cy="2694566"/>
          </a:xfrm>
          <a:prstGeom prst="rect">
            <a:avLst/>
          </a:prstGeom>
        </p:spPr>
        <p:txBody>
          <a:bodyPr vert="horz" wrap="square" lIns="0" tIns="0" rIns="0" bIns="0" rtlCol="0" anchor="b">
            <a:noAutofit/>
          </a:bodyPr>
          <a:lstStyle/>
          <a:p>
            <a:pPr algn="l"/>
            <a:endParaRPr lang="en-GB" sz="3200" dirty="0">
              <a:solidFill>
                <a:srgbClr val="4E226B"/>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CB77D06-A5F3-48C7-AF4C-60493671F428}"/>
              </a:ext>
            </a:extLst>
          </p:cNvPr>
          <p:cNvSpPr txBox="1"/>
          <p:nvPr/>
        </p:nvSpPr>
        <p:spPr>
          <a:xfrm>
            <a:off x="927847" y="2220128"/>
            <a:ext cx="15220726" cy="4923622"/>
          </a:xfrm>
          <a:prstGeom prst="rect">
            <a:avLst/>
          </a:prstGeom>
        </p:spPr>
        <p:txBody>
          <a:bodyPr vert="horz" wrap="square" lIns="0" tIns="0" rIns="0" bIns="0" rtlCol="0" anchor="b">
            <a:normAutofit lnSpcReduction="10000"/>
          </a:bodyPr>
          <a:lstStyle/>
          <a:p>
            <a:pPr algn="l"/>
            <a:r>
              <a:rPr lang="en-GB" sz="3200" dirty="0">
                <a:solidFill>
                  <a:srgbClr val="4E226B"/>
                </a:solidFill>
              </a:rPr>
              <a:t>The case demonstrates the Council’s commitment and determination to pursue serious </a:t>
            </a:r>
          </a:p>
          <a:p>
            <a:pPr algn="l"/>
            <a:r>
              <a:rPr lang="en-GB" sz="3200" dirty="0">
                <a:solidFill>
                  <a:srgbClr val="4E226B"/>
                </a:solidFill>
              </a:rPr>
              <a:t>Breaches of the law, we will do whatever it takes to protect the heath, safety and welfare of our residents, many of which live in the private rented sector.</a:t>
            </a:r>
          </a:p>
          <a:p>
            <a:pPr algn="l"/>
            <a:endParaRPr lang="en-GB" sz="3200" dirty="0">
              <a:solidFill>
                <a:srgbClr val="4E226B"/>
              </a:solidFill>
            </a:endParaRPr>
          </a:p>
          <a:p>
            <a:pPr algn="l"/>
            <a:r>
              <a:rPr lang="en-GB" sz="3200" dirty="0">
                <a:solidFill>
                  <a:srgbClr val="4E226B"/>
                </a:solidFill>
              </a:rPr>
              <a:t>This was a really difficult case to pull together and one that was helped by our large scale property licensing scheme, which highlighted the wrong-doing and without it we may never have got the successful conclusion that has been reached.</a:t>
            </a:r>
          </a:p>
          <a:p>
            <a:pPr algn="l"/>
            <a:endParaRPr lang="en-GB" sz="3200" dirty="0">
              <a:solidFill>
                <a:srgbClr val="4E226B"/>
              </a:solidFill>
            </a:endParaRPr>
          </a:p>
          <a:p>
            <a:pPr algn="l"/>
            <a:r>
              <a:rPr lang="en-GB" sz="3200" dirty="0">
                <a:solidFill>
                  <a:srgbClr val="4E226B"/>
                </a:solidFill>
              </a:rPr>
              <a:t>The Government introduced the mandatory licensing of HMOs as it recognised the increased risks to tenants.  By not applying to licence the property as an HMO, the landlords avoided the scrutiny and safeguards provided by the licensing regime.</a:t>
            </a:r>
          </a:p>
          <a:p>
            <a:pPr algn="l"/>
            <a:endParaRPr lang="en-GB" sz="3200" dirty="0"/>
          </a:p>
        </p:txBody>
      </p:sp>
      <p:pic>
        <p:nvPicPr>
          <p:cNvPr id="10" name="Picture 9" descr="A picture containing text, building, outdoor, sign&#10;&#10;Description automatically generated">
            <a:extLst>
              <a:ext uri="{FF2B5EF4-FFF2-40B4-BE49-F238E27FC236}">
                <a16:creationId xmlns:a16="http://schemas.microsoft.com/office/drawing/2014/main" id="{902A8470-B337-4AEC-8B90-178F02E2EFE6}"/>
              </a:ext>
            </a:extLst>
          </p:cNvPr>
          <p:cNvPicPr>
            <a:picLocks noChangeAspect="1"/>
          </p:cNvPicPr>
          <p:nvPr/>
        </p:nvPicPr>
        <p:blipFill>
          <a:blip r:embed="rId2"/>
          <a:stretch>
            <a:fillRect/>
          </a:stretch>
        </p:blipFill>
        <p:spPr>
          <a:xfrm>
            <a:off x="12401550" y="6715125"/>
            <a:ext cx="3378239" cy="2986088"/>
          </a:xfrm>
          <a:prstGeom prst="rect">
            <a:avLst/>
          </a:prstGeom>
        </p:spPr>
      </p:pic>
      <p:pic>
        <p:nvPicPr>
          <p:cNvPr id="12" name="Picture 11" descr="A tortoise on a couch&#10;&#10;Description automatically generated with low confidence">
            <a:extLst>
              <a:ext uri="{FF2B5EF4-FFF2-40B4-BE49-F238E27FC236}">
                <a16:creationId xmlns:a16="http://schemas.microsoft.com/office/drawing/2014/main" id="{416F8688-1267-4F61-B495-C339E167F91F}"/>
              </a:ext>
            </a:extLst>
          </p:cNvPr>
          <p:cNvPicPr>
            <a:picLocks noChangeAspect="1"/>
          </p:cNvPicPr>
          <p:nvPr/>
        </p:nvPicPr>
        <p:blipFill>
          <a:blip r:embed="rId3"/>
          <a:stretch>
            <a:fillRect/>
          </a:stretch>
        </p:blipFill>
        <p:spPr>
          <a:xfrm>
            <a:off x="4786313" y="6915149"/>
            <a:ext cx="6186487" cy="2786063"/>
          </a:xfrm>
          <a:prstGeom prst="rect">
            <a:avLst/>
          </a:prstGeom>
        </p:spPr>
      </p:pic>
    </p:spTree>
    <p:extLst>
      <p:ext uri="{BB962C8B-B14F-4D97-AF65-F5344CB8AC3E}">
        <p14:creationId xmlns:p14="http://schemas.microsoft.com/office/powerpoint/2010/main" val="65710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C0D0F-0803-476C-99E7-86A28AF95C97}"/>
              </a:ext>
            </a:extLst>
          </p:cNvPr>
          <p:cNvSpPr>
            <a:spLocks noGrp="1"/>
          </p:cNvSpPr>
          <p:nvPr>
            <p:ph type="body" sz="quarter" idx="10"/>
          </p:nvPr>
        </p:nvSpPr>
        <p:spPr>
          <a:xfrm>
            <a:off x="792480" y="1885950"/>
            <a:ext cx="14766925" cy="328613"/>
          </a:xfrm>
        </p:spPr>
        <p:txBody>
          <a:bodyPr>
            <a:noAutofit/>
          </a:bodyPr>
          <a:lstStyle/>
          <a:p>
            <a:r>
              <a:rPr lang="en-GB" sz="6000" dirty="0">
                <a:solidFill>
                  <a:srgbClr val="4E226B"/>
                </a:solidFill>
              </a:rPr>
              <a:t>Future updates</a:t>
            </a:r>
          </a:p>
        </p:txBody>
      </p:sp>
      <p:sp>
        <p:nvSpPr>
          <p:cNvPr id="2" name="Rectangle 1">
            <a:extLst>
              <a:ext uri="{FF2B5EF4-FFF2-40B4-BE49-F238E27FC236}">
                <a16:creationId xmlns:a16="http://schemas.microsoft.com/office/drawing/2014/main" id="{DFBB7093-B90A-44A0-A1FF-9B48A2A7BC61}"/>
              </a:ext>
            </a:extLst>
          </p:cNvPr>
          <p:cNvSpPr/>
          <p:nvPr/>
        </p:nvSpPr>
        <p:spPr>
          <a:xfrm>
            <a:off x="792480" y="4543336"/>
            <a:ext cx="15925800" cy="4401205"/>
          </a:xfrm>
          <a:prstGeom prst="rect">
            <a:avLst/>
          </a:prstGeom>
        </p:spPr>
        <p:txBody>
          <a:bodyPr wrap="square">
            <a:spAutoFit/>
          </a:bodyPr>
          <a:lstStyle/>
          <a:p>
            <a:pPr marL="571500" indent="-571500">
              <a:buFont typeface="Arial" panose="020B0604020202020204" pitchFamily="34" charset="0"/>
              <a:buChar char="•"/>
            </a:pPr>
            <a:r>
              <a:rPr lang="en-GB" sz="4000" dirty="0">
                <a:solidFill>
                  <a:srgbClr val="4E226B"/>
                </a:solidFill>
                <a:latin typeface="Arial" panose="020B0604020202020204" pitchFamily="34" charset="0"/>
                <a:cs typeface="Arial" panose="020B0604020202020204" pitchFamily="34" charset="0"/>
              </a:rPr>
              <a:t>All Presentations given tonight will be available on the website within the next few days.</a:t>
            </a:r>
          </a:p>
          <a:p>
            <a:pPr marL="571500" indent="-571500">
              <a:buFont typeface="Arial" panose="020B0604020202020204" pitchFamily="34" charset="0"/>
              <a:buChar char="•"/>
            </a:pPr>
            <a:r>
              <a:rPr lang="en-GB" sz="4000" dirty="0">
                <a:solidFill>
                  <a:srgbClr val="4E226B"/>
                </a:solidFill>
                <a:latin typeface="Arial" panose="020B0604020202020204" pitchFamily="34" charset="0"/>
                <a:cs typeface="Arial" panose="020B0604020202020204" pitchFamily="34" charset="0"/>
              </a:rPr>
              <a:t>The website will be updated regularly over the next few months – it is advisable to check the website for any updates.</a:t>
            </a:r>
          </a:p>
          <a:p>
            <a:pPr marL="571500" indent="-571500">
              <a:buFont typeface="Arial" panose="020B0604020202020204" pitchFamily="34" charset="0"/>
              <a:buChar char="•"/>
            </a:pPr>
            <a:r>
              <a:rPr lang="en-GB" sz="4000" dirty="0">
                <a:solidFill>
                  <a:srgbClr val="4E226B"/>
                </a:solidFill>
                <a:latin typeface="Arial" panose="020B0604020202020204" pitchFamily="34" charset="0"/>
                <a:cs typeface="Arial" panose="020B0604020202020204" pitchFamily="34" charset="0"/>
              </a:rPr>
              <a:t>Newsletters will be sent out with any significant updates.</a:t>
            </a:r>
          </a:p>
          <a:p>
            <a:pPr marL="571500" indent="-571500">
              <a:buFont typeface="Arial" panose="020B0604020202020204" pitchFamily="34" charset="0"/>
              <a:buChar char="•"/>
            </a:pPr>
            <a:r>
              <a:rPr lang="en-GB" sz="4000" dirty="0">
                <a:solidFill>
                  <a:srgbClr val="4E226B"/>
                </a:solidFill>
                <a:latin typeface="Arial" panose="020B0604020202020204" pitchFamily="34" charset="0"/>
                <a:cs typeface="Arial" panose="020B0604020202020204" pitchFamily="34" charset="0"/>
              </a:rPr>
              <a:t>We want your ideas for next Landlord Forums – topics to be discussed.</a:t>
            </a:r>
          </a:p>
        </p:txBody>
      </p:sp>
    </p:spTree>
    <p:extLst>
      <p:ext uri="{BB962C8B-B14F-4D97-AF65-F5344CB8AC3E}">
        <p14:creationId xmlns:p14="http://schemas.microsoft.com/office/powerpoint/2010/main" val="315895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C0D0F-0803-476C-99E7-86A28AF95C97}"/>
              </a:ext>
            </a:extLst>
          </p:cNvPr>
          <p:cNvSpPr>
            <a:spLocks noGrp="1"/>
          </p:cNvSpPr>
          <p:nvPr>
            <p:ph type="body" sz="quarter" idx="10"/>
          </p:nvPr>
        </p:nvSpPr>
        <p:spPr>
          <a:xfrm>
            <a:off x="792480" y="1885950"/>
            <a:ext cx="14766925" cy="328613"/>
          </a:xfrm>
        </p:spPr>
        <p:txBody>
          <a:bodyPr>
            <a:noAutofit/>
          </a:bodyPr>
          <a:lstStyle/>
          <a:p>
            <a:r>
              <a:rPr lang="en-GB" sz="6000" dirty="0">
                <a:solidFill>
                  <a:srgbClr val="4E226B"/>
                </a:solidFill>
              </a:rPr>
              <a:t>Contact us</a:t>
            </a:r>
          </a:p>
        </p:txBody>
      </p:sp>
      <p:sp>
        <p:nvSpPr>
          <p:cNvPr id="5" name="TextBox 4">
            <a:extLst>
              <a:ext uri="{FF2B5EF4-FFF2-40B4-BE49-F238E27FC236}">
                <a16:creationId xmlns:a16="http://schemas.microsoft.com/office/drawing/2014/main" id="{F74C64A8-2B51-4575-9E8F-0EB139873393}"/>
              </a:ext>
            </a:extLst>
          </p:cNvPr>
          <p:cNvSpPr txBox="1"/>
          <p:nvPr/>
        </p:nvSpPr>
        <p:spPr>
          <a:xfrm>
            <a:off x="721895" y="4090737"/>
            <a:ext cx="12994105" cy="4401205"/>
          </a:xfrm>
          <a:prstGeom prst="rect">
            <a:avLst/>
          </a:prstGeom>
          <a:noFill/>
        </p:spPr>
        <p:txBody>
          <a:bodyPr wrap="square">
            <a:spAutoFit/>
          </a:bodyPr>
          <a:lstStyle/>
          <a:p>
            <a:r>
              <a:rPr lang="en-GB" sz="4000" dirty="0">
                <a:solidFill>
                  <a:srgbClr val="4E226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https://www.walthamforest.gov.uk/content/property-licensing</a:t>
            </a:r>
            <a:endParaRPr lang="en-GB" sz="4000" dirty="0">
              <a:solidFill>
                <a:srgbClr val="4E226B"/>
              </a:solidFill>
              <a:latin typeface="Arial" panose="020B0604020202020204" pitchFamily="34" charset="0"/>
              <a:cs typeface="Arial" panose="020B0604020202020204" pitchFamily="34" charset="0"/>
            </a:endParaRPr>
          </a:p>
          <a:p>
            <a:endParaRPr lang="en-GB" sz="4000" dirty="0">
              <a:solidFill>
                <a:srgbClr val="4E226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endParaRPr lang="en-GB" sz="4000" dirty="0">
              <a:solidFill>
                <a:srgbClr val="4E226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sz="4000" dirty="0">
                <a:solidFill>
                  <a:srgbClr val="4E226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Propertylicensing@walthamforest.gov.uk</a:t>
            </a:r>
            <a:endParaRPr lang="en-GB" sz="4000" dirty="0">
              <a:solidFill>
                <a:srgbClr val="4E226B"/>
              </a:solidFill>
              <a:latin typeface="Arial" panose="020B0604020202020204" pitchFamily="34" charset="0"/>
              <a:cs typeface="Arial" panose="020B0604020202020204" pitchFamily="34" charset="0"/>
            </a:endParaRPr>
          </a:p>
          <a:p>
            <a:endParaRPr lang="en-GB" sz="4000" dirty="0">
              <a:solidFill>
                <a:srgbClr val="4E226B"/>
              </a:solidFill>
              <a:latin typeface="Arial" panose="020B0604020202020204" pitchFamily="34" charset="0"/>
              <a:cs typeface="Arial" panose="020B0604020202020204" pitchFamily="34" charset="0"/>
            </a:endParaRPr>
          </a:p>
          <a:p>
            <a:r>
              <a:rPr lang="en-GB" sz="4000" dirty="0">
                <a:solidFill>
                  <a:srgbClr val="4E226B"/>
                </a:solidFill>
                <a:latin typeface="Arial" panose="020B0604020202020204" pitchFamily="34" charset="0"/>
                <a:cs typeface="Arial" panose="020B0604020202020204" pitchFamily="34" charset="0"/>
              </a:rPr>
              <a:t>020 8496 4949</a:t>
            </a:r>
          </a:p>
        </p:txBody>
      </p:sp>
    </p:spTree>
    <p:extLst>
      <p:ext uri="{BB962C8B-B14F-4D97-AF65-F5344CB8AC3E}">
        <p14:creationId xmlns:p14="http://schemas.microsoft.com/office/powerpoint/2010/main" val="340205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118EB-32D7-4336-A87C-F58B0FEA8B3A}"/>
              </a:ext>
            </a:extLst>
          </p:cNvPr>
          <p:cNvSpPr>
            <a:spLocks noGrp="1"/>
          </p:cNvSpPr>
          <p:nvPr>
            <p:ph type="title"/>
          </p:nvPr>
        </p:nvSpPr>
        <p:spPr/>
        <p:txBody>
          <a:bodyPr/>
          <a:lstStyle/>
          <a:p>
            <a:br>
              <a:rPr lang="en-GB" sz="3200" spc="61" dirty="0">
                <a:latin typeface="Adobe Caslon Pro" panose="0205050205050A020403" pitchFamily="18" charset="77"/>
              </a:rPr>
            </a:br>
            <a:endParaRPr lang="en-GB" dirty="0"/>
          </a:p>
        </p:txBody>
      </p:sp>
      <p:sp>
        <p:nvSpPr>
          <p:cNvPr id="4" name="Text Placeholder 3">
            <a:extLst>
              <a:ext uri="{FF2B5EF4-FFF2-40B4-BE49-F238E27FC236}">
                <a16:creationId xmlns:a16="http://schemas.microsoft.com/office/drawing/2014/main" id="{CDE18EB6-5972-4962-9AF9-287926D0EB97}"/>
              </a:ext>
            </a:extLst>
          </p:cNvPr>
          <p:cNvSpPr>
            <a:spLocks noGrp="1"/>
          </p:cNvSpPr>
          <p:nvPr>
            <p:ph type="body" sz="quarter" idx="10"/>
          </p:nvPr>
        </p:nvSpPr>
        <p:spPr>
          <a:xfrm>
            <a:off x="754380" y="428626"/>
            <a:ext cx="15220726" cy="967646"/>
          </a:xfrm>
        </p:spPr>
        <p:txBody>
          <a:bodyPr>
            <a:noAutofit/>
          </a:bodyPr>
          <a:lstStyle/>
          <a:p>
            <a:r>
              <a:rPr lang="en-GB" sz="6000" dirty="0"/>
              <a:t>Housekeeping</a:t>
            </a:r>
          </a:p>
        </p:txBody>
      </p:sp>
      <p:sp>
        <p:nvSpPr>
          <p:cNvPr id="2" name="TextBox 1">
            <a:extLst>
              <a:ext uri="{FF2B5EF4-FFF2-40B4-BE49-F238E27FC236}">
                <a16:creationId xmlns:a16="http://schemas.microsoft.com/office/drawing/2014/main" id="{D9DABFCE-9B74-4E75-92ED-6B59D5AEE4A7}"/>
              </a:ext>
            </a:extLst>
          </p:cNvPr>
          <p:cNvSpPr txBox="1"/>
          <p:nvPr/>
        </p:nvSpPr>
        <p:spPr>
          <a:xfrm>
            <a:off x="754380" y="2286000"/>
            <a:ext cx="14766925" cy="5419165"/>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83AF21BB-5953-4A7A-B937-4ADF14F5B892}"/>
              </a:ext>
            </a:extLst>
          </p:cNvPr>
          <p:cNvSpPr txBox="1"/>
          <p:nvPr/>
        </p:nvSpPr>
        <p:spPr>
          <a:xfrm>
            <a:off x="754380" y="1396272"/>
            <a:ext cx="16213753" cy="4303059"/>
          </a:xfrm>
          <a:prstGeom prst="rect">
            <a:avLst/>
          </a:prstGeom>
        </p:spPr>
        <p:txBody>
          <a:bodyPr vert="horz" wrap="square" lIns="0" tIns="0" rIns="0" bIns="0" rtlCol="0" anchor="b">
            <a:normAutofit/>
          </a:bodyPr>
          <a:lstStyle/>
          <a:p>
            <a:pPr algn="just"/>
            <a:endParaRPr lang="en-GB" dirty="0"/>
          </a:p>
        </p:txBody>
      </p:sp>
      <p:sp>
        <p:nvSpPr>
          <p:cNvPr id="5" name="Rectangle 4">
            <a:extLst>
              <a:ext uri="{FF2B5EF4-FFF2-40B4-BE49-F238E27FC236}">
                <a16:creationId xmlns:a16="http://schemas.microsoft.com/office/drawing/2014/main" id="{F6FFFEE2-D6E1-4BCB-AB3F-507F05A42A22}"/>
              </a:ext>
            </a:extLst>
          </p:cNvPr>
          <p:cNvSpPr/>
          <p:nvPr/>
        </p:nvSpPr>
        <p:spPr>
          <a:xfrm>
            <a:off x="1021080" y="1706881"/>
            <a:ext cx="14234160" cy="7294305"/>
          </a:xfrm>
          <a:prstGeom prst="rect">
            <a:avLst/>
          </a:prstGeom>
        </p:spPr>
        <p:txBody>
          <a:bodyPr wrap="square">
            <a:spAutoFit/>
          </a:bodyPr>
          <a:lstStyle/>
          <a:p>
            <a:pPr marL="571500" indent="-571500">
              <a:buFont typeface="Arial" panose="020B0604020202020204" pitchFamily="34" charset="0"/>
              <a:buChar char="•"/>
            </a:pPr>
            <a:r>
              <a:rPr lang="en-GB" sz="3600" b="1" dirty="0">
                <a:solidFill>
                  <a:srgbClr val="4E226B"/>
                </a:solidFill>
                <a:latin typeface="Arial" panose="020B0604020202020204" pitchFamily="34" charset="0"/>
                <a:cs typeface="Arial" panose="020B0604020202020204" pitchFamily="34" charset="0"/>
              </a:rPr>
              <a:t>Please put yourself on mute when not speaking. </a:t>
            </a:r>
            <a:r>
              <a:rPr lang="en-GB" sz="3600" dirty="0">
                <a:solidFill>
                  <a:srgbClr val="4E226B"/>
                </a:solidFill>
                <a:latin typeface="Arial" panose="020B0604020202020204" pitchFamily="34" charset="0"/>
                <a:cs typeface="Arial" panose="020B0604020202020204" pitchFamily="34" charset="0"/>
              </a:rPr>
              <a:t>This will avoid background noise and feedback.</a:t>
            </a:r>
          </a:p>
          <a:p>
            <a:pPr marL="571500" indent="-571500">
              <a:buFont typeface="Arial" panose="020B0604020202020204" pitchFamily="34" charset="0"/>
              <a:buChar char="•"/>
            </a:pPr>
            <a:r>
              <a:rPr lang="en-GB" sz="3600" b="1" dirty="0">
                <a:solidFill>
                  <a:srgbClr val="4E226B"/>
                </a:solidFill>
                <a:latin typeface="Arial" panose="020B0604020202020204" pitchFamily="34" charset="0"/>
                <a:cs typeface="Arial" panose="020B0604020202020204" pitchFamily="34" charset="0"/>
              </a:rPr>
              <a:t>All cameras should be off unless presenting</a:t>
            </a:r>
            <a:r>
              <a:rPr lang="en-GB" sz="3600" dirty="0">
                <a:solidFill>
                  <a:srgbClr val="4E226B"/>
                </a:solidFill>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GB" sz="3600" b="1" dirty="0">
                <a:solidFill>
                  <a:srgbClr val="4E226B"/>
                </a:solidFill>
                <a:latin typeface="Arial" panose="020B0604020202020204" pitchFamily="34" charset="0"/>
                <a:cs typeface="Arial" panose="020B0604020202020204" pitchFamily="34" charset="0"/>
              </a:rPr>
              <a:t>The meeting is being recorded. </a:t>
            </a:r>
            <a:r>
              <a:rPr lang="en-GB" sz="3600" dirty="0">
                <a:solidFill>
                  <a:srgbClr val="4E226B"/>
                </a:solidFill>
                <a:latin typeface="Arial" panose="020B0604020202020204" pitchFamily="34" charset="0"/>
                <a:cs typeface="Arial" panose="020B0604020202020204" pitchFamily="34" charset="0"/>
              </a:rPr>
              <a:t>The recording may be made available online.</a:t>
            </a:r>
          </a:p>
          <a:p>
            <a:pPr marL="571500" indent="-571500">
              <a:buFont typeface="Arial" panose="020B0604020202020204" pitchFamily="34" charset="0"/>
              <a:buChar char="•"/>
            </a:pPr>
            <a:r>
              <a:rPr lang="en-GB" sz="3600" b="1" dirty="0">
                <a:solidFill>
                  <a:srgbClr val="4E226B"/>
                </a:solidFill>
                <a:latin typeface="Arial" panose="020B0604020202020204" pitchFamily="34" charset="0"/>
                <a:cs typeface="Arial" panose="020B0604020202020204" pitchFamily="34" charset="0"/>
              </a:rPr>
              <a:t>If you wish to ask a question in person please use the ‘raise hand’ function.</a:t>
            </a:r>
            <a:r>
              <a:rPr lang="en-GB" sz="3600" i="1" dirty="0">
                <a:solidFill>
                  <a:srgbClr val="4E226B"/>
                </a:solidFill>
                <a:latin typeface="Arial" panose="020B0604020202020204" pitchFamily="34" charset="0"/>
                <a:cs typeface="Arial" panose="020B0604020202020204" pitchFamily="34" charset="0"/>
              </a:rPr>
              <a:t> (This is on the right of the tool bar in the centre of your screen). </a:t>
            </a:r>
            <a:r>
              <a:rPr lang="en-GB" sz="3600" dirty="0">
                <a:solidFill>
                  <a:srgbClr val="4E226B"/>
                </a:solidFill>
                <a:latin typeface="Arial" panose="020B0604020202020204" pitchFamily="34" charset="0"/>
                <a:cs typeface="Arial" panose="020B0604020202020204" pitchFamily="34" charset="0"/>
              </a:rPr>
              <a:t>The Chair will then call on you to unmute, switch on your camera and ask your question in person.</a:t>
            </a:r>
          </a:p>
          <a:p>
            <a:pPr marL="571500" indent="-571500">
              <a:buFont typeface="Arial" panose="020B0604020202020204" pitchFamily="34" charset="0"/>
              <a:buChar char="•"/>
            </a:pPr>
            <a:r>
              <a:rPr lang="en-GB" sz="3600" b="1" dirty="0">
                <a:solidFill>
                  <a:srgbClr val="4E226B"/>
                </a:solidFill>
                <a:latin typeface="Arial" panose="020B0604020202020204" pitchFamily="34" charset="0"/>
                <a:cs typeface="Arial" panose="020B0604020202020204" pitchFamily="34" charset="0"/>
              </a:rPr>
              <a:t>If you wish to ask a question without using your microphone please use the ‘chat’ function.</a:t>
            </a:r>
            <a:r>
              <a:rPr lang="en-GB" sz="3600" i="1" dirty="0">
                <a:solidFill>
                  <a:srgbClr val="4E226B"/>
                </a:solidFill>
                <a:latin typeface="Arial" panose="020B0604020202020204" pitchFamily="34" charset="0"/>
                <a:cs typeface="Arial" panose="020B0604020202020204" pitchFamily="34" charset="0"/>
              </a:rPr>
              <a:t> (This is on the far right of the tool bar in the centre of your screen). </a:t>
            </a:r>
            <a:r>
              <a:rPr lang="en-GB" sz="3600" dirty="0">
                <a:solidFill>
                  <a:srgbClr val="4E226B"/>
                </a:solidFill>
                <a:latin typeface="Arial" panose="020B0604020202020204" pitchFamily="34" charset="0"/>
                <a:cs typeface="Arial" panose="020B0604020202020204" pitchFamily="34" charset="0"/>
              </a:rPr>
              <a:t>You can type your question there, please note all participants will be able to see the question.   </a:t>
            </a:r>
          </a:p>
        </p:txBody>
      </p:sp>
    </p:spTree>
    <p:extLst>
      <p:ext uri="{BB962C8B-B14F-4D97-AF65-F5344CB8AC3E}">
        <p14:creationId xmlns:p14="http://schemas.microsoft.com/office/powerpoint/2010/main" val="74877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C27811CD-4B6C-4154-BD30-1F6FF7E2E0D0}"/>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Agenda</a:t>
            </a:r>
          </a:p>
          <a:p>
            <a:endParaRPr lang="en-GB" sz="6000" dirty="0">
              <a:solidFill>
                <a:srgbClr val="4E226B"/>
              </a:solidFill>
            </a:endParaRPr>
          </a:p>
          <a:p>
            <a:pPr marL="571500" indent="-571500">
              <a:buFont typeface="Arial" panose="020B0604020202020204" pitchFamily="34" charset="0"/>
              <a:buChar char="•"/>
            </a:pPr>
            <a:r>
              <a:rPr lang="en-GB" sz="3600" dirty="0">
                <a:solidFill>
                  <a:srgbClr val="4E226B"/>
                </a:solidFill>
              </a:rPr>
              <a:t>Licensing update</a:t>
            </a:r>
          </a:p>
          <a:p>
            <a:pPr marL="571500" indent="-571500">
              <a:buFont typeface="Arial" panose="020B0604020202020204" pitchFamily="34" charset="0"/>
              <a:buChar char="•"/>
            </a:pPr>
            <a:r>
              <a:rPr lang="en-GB" sz="3600" dirty="0">
                <a:solidFill>
                  <a:srgbClr val="4E226B"/>
                </a:solidFill>
              </a:rPr>
              <a:t>Ben Reeve - Lewis, Safer Renting - Presentation on Rent to Rent</a:t>
            </a:r>
          </a:p>
          <a:p>
            <a:pPr marL="571500" indent="-571500">
              <a:buFont typeface="Arial" panose="020B0604020202020204" pitchFamily="34" charset="0"/>
              <a:buChar char="•"/>
            </a:pPr>
            <a:r>
              <a:rPr lang="en-GB" sz="3600" dirty="0">
                <a:solidFill>
                  <a:srgbClr val="4E226B"/>
                </a:solidFill>
              </a:rPr>
              <a:t>Richard Blanco, NRLA – Regulatory Update</a:t>
            </a:r>
          </a:p>
          <a:p>
            <a:pPr marL="571500" indent="-571500">
              <a:buFont typeface="Arial" panose="020B0604020202020204" pitchFamily="34" charset="0"/>
              <a:buChar char="•"/>
            </a:pPr>
            <a:r>
              <a:rPr lang="en-GB" sz="3600" dirty="0">
                <a:solidFill>
                  <a:srgbClr val="4E226B"/>
                </a:solidFill>
              </a:rPr>
              <a:t>James McHugh, LBWF – Eco Show Home – Green Homes</a:t>
            </a:r>
          </a:p>
          <a:p>
            <a:pPr marL="571500" indent="-571500">
              <a:buFont typeface="Arial" panose="020B0604020202020204" pitchFamily="34" charset="0"/>
              <a:buChar char="•"/>
            </a:pPr>
            <a:endParaRPr lang="en-GB" sz="3600" dirty="0">
              <a:solidFill>
                <a:srgbClr val="4E226B"/>
              </a:solidFill>
            </a:endParaRPr>
          </a:p>
          <a:p>
            <a:r>
              <a:rPr lang="en-GB" sz="3600" dirty="0">
                <a:solidFill>
                  <a:srgbClr val="4E226B"/>
                </a:solidFill>
              </a:rPr>
              <a:t>There will be time for a Q &amp; A after each presentation. Please wait until the end of the presentation before raising your hand.  Any questions should be general and not specific to your individual application/property</a:t>
            </a:r>
          </a:p>
          <a:p>
            <a:endParaRPr lang="en-GB" sz="6000" dirty="0">
              <a:solidFill>
                <a:srgbClr val="4E226B"/>
              </a:solidFill>
            </a:endParaRPr>
          </a:p>
        </p:txBody>
      </p:sp>
      <p:sp>
        <p:nvSpPr>
          <p:cNvPr id="3" name="TextBox 2">
            <a:extLst>
              <a:ext uri="{FF2B5EF4-FFF2-40B4-BE49-F238E27FC236}">
                <a16:creationId xmlns:a16="http://schemas.microsoft.com/office/drawing/2014/main" id="{63D5E947-AB88-4483-9210-69D2483992C2}"/>
              </a:ext>
            </a:extLst>
          </p:cNvPr>
          <p:cNvSpPr txBox="1"/>
          <p:nvPr/>
        </p:nvSpPr>
        <p:spPr>
          <a:xfrm>
            <a:off x="754380" y="-732071"/>
            <a:ext cx="15571694" cy="5876365"/>
          </a:xfrm>
          <a:prstGeom prst="rect">
            <a:avLst/>
          </a:prstGeom>
        </p:spPr>
        <p:txBody>
          <a:bodyPr vert="horz" wrap="square" lIns="0" tIns="0" rIns="0" bIns="0" rtlCol="0" anchor="b">
            <a:normAutofit/>
          </a:bodyPr>
          <a:lstStyle/>
          <a:p>
            <a:pPr algn="just"/>
            <a:endParaRPr lang="en-GB" sz="3200" dirty="0"/>
          </a:p>
        </p:txBody>
      </p:sp>
    </p:spTree>
    <p:extLst>
      <p:ext uri="{BB962C8B-B14F-4D97-AF65-F5344CB8AC3E}">
        <p14:creationId xmlns:p14="http://schemas.microsoft.com/office/powerpoint/2010/main" val="217077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Update on licensing</a:t>
            </a:r>
          </a:p>
        </p:txBody>
      </p:sp>
      <p:sp>
        <p:nvSpPr>
          <p:cNvPr id="2" name="TextBox 1">
            <a:extLst>
              <a:ext uri="{FF2B5EF4-FFF2-40B4-BE49-F238E27FC236}">
                <a16:creationId xmlns:a16="http://schemas.microsoft.com/office/drawing/2014/main" id="{6373A180-72B9-4BDA-AB0B-6250061407B4}"/>
              </a:ext>
            </a:extLst>
          </p:cNvPr>
          <p:cNvSpPr txBox="1"/>
          <p:nvPr/>
        </p:nvSpPr>
        <p:spPr>
          <a:xfrm>
            <a:off x="1485899" y="2301240"/>
            <a:ext cx="14139583"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9176273" cy="967647"/>
          </a:xfrm>
          <a:prstGeom prst="rect">
            <a:avLst/>
          </a:prstGeom>
        </p:spPr>
        <p:txBody>
          <a:bodyPr vert="horz" wrap="none" lIns="0" tIns="0" rIns="0" bIns="0" rtlCol="0" anchor="b">
            <a:normAutofit/>
          </a:bodyPr>
          <a:lstStyle/>
          <a:p>
            <a:pPr algn="l"/>
            <a:r>
              <a:rPr lang="en-GB" sz="4400" dirty="0">
                <a:solidFill>
                  <a:srgbClr val="4E226B"/>
                </a:solidFill>
                <a:latin typeface="Arial" panose="020B0604020202020204" pitchFamily="34" charset="0"/>
                <a:cs typeface="Arial" panose="020B0604020202020204" pitchFamily="34" charset="0"/>
              </a:rPr>
              <a:t>Applications Received to date </a:t>
            </a:r>
          </a:p>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Selective Applications – 18483</a:t>
            </a:r>
          </a:p>
          <a:p>
            <a:pPr marL="457200" indent="-4572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Additional HMO – 972</a:t>
            </a:r>
          </a:p>
          <a:p>
            <a:pPr marL="457200" indent="-4572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Mandatory HMO - 489</a:t>
            </a:r>
          </a:p>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A07623-A105-4D99-BC3A-AAD4372DBEA1}"/>
              </a:ext>
            </a:extLst>
          </p:cNvPr>
          <p:cNvSpPr txBox="1"/>
          <p:nvPr/>
        </p:nvSpPr>
        <p:spPr>
          <a:xfrm>
            <a:off x="1485899" y="5201527"/>
            <a:ext cx="11269981" cy="3774833"/>
          </a:xfrm>
          <a:prstGeom prst="rect">
            <a:avLst/>
          </a:prstGeom>
        </p:spPr>
        <p:txBody>
          <a:bodyPr vert="horz" wrap="square" lIns="0" tIns="0" rIns="0" bIns="0" rtlCol="0" anchor="b">
            <a:normAutofit lnSpcReduction="10000"/>
          </a:bodyPr>
          <a:lstStyle/>
          <a:p>
            <a:pPr algn="l"/>
            <a:r>
              <a:rPr lang="en-GB" sz="3200" dirty="0">
                <a:solidFill>
                  <a:srgbClr val="4E226B"/>
                </a:solidFill>
              </a:rPr>
              <a:t>Whilst we have applications outstanding we are working hard to determine licences.  </a:t>
            </a:r>
          </a:p>
          <a:p>
            <a:pPr algn="l"/>
            <a:r>
              <a:rPr lang="en-GB" sz="3200" dirty="0">
                <a:solidFill>
                  <a:srgbClr val="4E226B"/>
                </a:solidFill>
              </a:rPr>
              <a:t>All HMO’s are required to be inspected prior to the licence being issued.</a:t>
            </a:r>
          </a:p>
          <a:p>
            <a:pPr algn="l"/>
            <a:r>
              <a:rPr lang="en-GB" sz="3200" dirty="0">
                <a:solidFill>
                  <a:srgbClr val="4E226B"/>
                </a:solidFill>
              </a:rPr>
              <a:t>We are striving to find new ways of working to improve our standards. </a:t>
            </a:r>
          </a:p>
          <a:p>
            <a:pPr algn="l"/>
            <a:r>
              <a:rPr lang="en-GB" sz="3200" dirty="0">
                <a:solidFill>
                  <a:srgbClr val="4E226B"/>
                </a:solidFill>
              </a:rPr>
              <a:t>You can help us by ensuring all applications are complete with correct information and the gas certificate is provided.</a:t>
            </a:r>
          </a:p>
        </p:txBody>
      </p:sp>
    </p:spTree>
    <p:extLst>
      <p:ext uri="{BB962C8B-B14F-4D97-AF65-F5344CB8AC3E}">
        <p14:creationId xmlns:p14="http://schemas.microsoft.com/office/powerpoint/2010/main" val="104696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Update on licensing</a:t>
            </a:r>
          </a:p>
        </p:txBody>
      </p:sp>
      <p:sp>
        <p:nvSpPr>
          <p:cNvPr id="2" name="TextBox 1">
            <a:extLst>
              <a:ext uri="{FF2B5EF4-FFF2-40B4-BE49-F238E27FC236}">
                <a16:creationId xmlns:a16="http://schemas.microsoft.com/office/drawing/2014/main" id="{6373A180-72B9-4BDA-AB0B-6250061407B4}"/>
              </a:ext>
            </a:extLst>
          </p:cNvPr>
          <p:cNvSpPr txBox="1"/>
          <p:nvPr/>
        </p:nvSpPr>
        <p:spPr>
          <a:xfrm>
            <a:off x="1485899" y="2301240"/>
            <a:ext cx="14139583"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9176273" cy="967647"/>
          </a:xfrm>
          <a:prstGeom prst="rect">
            <a:avLst/>
          </a:prstGeom>
        </p:spPr>
        <p:txBody>
          <a:bodyPr vert="horz" wrap="none" lIns="0" tIns="0" rIns="0" bIns="0" rtlCol="0" anchor="b">
            <a:normAutofit/>
          </a:bodyPr>
          <a:lstStyle/>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393870F-1D7B-4DD3-8594-330FC5233148}"/>
              </a:ext>
            </a:extLst>
          </p:cNvPr>
          <p:cNvPicPr>
            <a:picLocks noChangeAspect="1"/>
          </p:cNvPicPr>
          <p:nvPr/>
        </p:nvPicPr>
        <p:blipFill>
          <a:blip r:embed="rId2"/>
          <a:stretch>
            <a:fillRect/>
          </a:stretch>
        </p:blipFill>
        <p:spPr>
          <a:xfrm>
            <a:off x="1325880" y="1813560"/>
            <a:ext cx="15758159" cy="6950336"/>
          </a:xfrm>
          <a:prstGeom prst="rect">
            <a:avLst/>
          </a:prstGeom>
        </p:spPr>
      </p:pic>
    </p:spTree>
    <p:extLst>
      <p:ext uri="{BB962C8B-B14F-4D97-AF65-F5344CB8AC3E}">
        <p14:creationId xmlns:p14="http://schemas.microsoft.com/office/powerpoint/2010/main" val="423092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Update on licensing</a:t>
            </a:r>
          </a:p>
        </p:txBody>
      </p:sp>
      <p:sp>
        <p:nvSpPr>
          <p:cNvPr id="2" name="TextBox 1">
            <a:extLst>
              <a:ext uri="{FF2B5EF4-FFF2-40B4-BE49-F238E27FC236}">
                <a16:creationId xmlns:a16="http://schemas.microsoft.com/office/drawing/2014/main" id="{6373A180-72B9-4BDA-AB0B-6250061407B4}"/>
              </a:ext>
            </a:extLst>
          </p:cNvPr>
          <p:cNvSpPr txBox="1"/>
          <p:nvPr/>
        </p:nvSpPr>
        <p:spPr>
          <a:xfrm>
            <a:off x="1485899" y="2301240"/>
            <a:ext cx="14139583"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9176273" cy="967647"/>
          </a:xfrm>
          <a:prstGeom prst="rect">
            <a:avLst/>
          </a:prstGeom>
        </p:spPr>
        <p:txBody>
          <a:bodyPr vert="horz" wrap="none" lIns="0" tIns="0" rIns="0" bIns="0" rtlCol="0" anchor="b">
            <a:normAutofit/>
          </a:bodyPr>
          <a:lstStyle/>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DA634A-BD1B-41ED-8376-E1CFF52A1B15}"/>
              </a:ext>
            </a:extLst>
          </p:cNvPr>
          <p:cNvSpPr txBox="1"/>
          <p:nvPr/>
        </p:nvSpPr>
        <p:spPr>
          <a:xfrm>
            <a:off x="1485899" y="3006211"/>
            <a:ext cx="10477501" cy="3516509"/>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F6CA1C8E-97FA-49CD-8976-D4EFC974AC58}"/>
              </a:ext>
            </a:extLst>
          </p:cNvPr>
          <p:cNvSpPr txBox="1"/>
          <p:nvPr/>
        </p:nvSpPr>
        <p:spPr>
          <a:xfrm>
            <a:off x="2400299" y="3977640"/>
            <a:ext cx="12565381" cy="4450080"/>
          </a:xfrm>
          <a:prstGeom prst="rect">
            <a:avLst/>
          </a:prstGeom>
        </p:spPr>
        <p:txBody>
          <a:bodyPr vert="horz" wrap="square" lIns="0" tIns="0" rIns="0" bIns="0" rtlCol="0" anchor="b">
            <a:noAutofit/>
          </a:bodyPr>
          <a:lstStyle/>
          <a:p>
            <a:pPr algn="l"/>
            <a:r>
              <a:rPr lang="en-GB" sz="3200" dirty="0">
                <a:solidFill>
                  <a:srgbClr val="4E226B"/>
                </a:solidFill>
                <a:latin typeface="Arial" panose="020B0604020202020204" pitchFamily="34" charset="0"/>
                <a:cs typeface="Arial" panose="020B0604020202020204" pitchFamily="34" charset="0"/>
              </a:rPr>
              <a:t>The previous slide demonstrates the level of applications being made and the number of licences issued month by month.</a:t>
            </a:r>
          </a:p>
          <a:p>
            <a:pPr algn="l"/>
            <a:endParaRPr lang="en-GB" sz="3200" dirty="0">
              <a:solidFill>
                <a:srgbClr val="4E226B"/>
              </a:solidFill>
              <a:latin typeface="Arial" panose="020B0604020202020204" pitchFamily="34" charset="0"/>
              <a:cs typeface="Arial" panose="020B0604020202020204" pitchFamily="34" charset="0"/>
            </a:endParaRPr>
          </a:p>
          <a:p>
            <a:pPr algn="l"/>
            <a:r>
              <a:rPr lang="en-GB" sz="3200" dirty="0">
                <a:solidFill>
                  <a:srgbClr val="4E226B"/>
                </a:solidFill>
                <a:latin typeface="Arial" panose="020B0604020202020204" pitchFamily="34" charset="0"/>
                <a:cs typeface="Arial" panose="020B0604020202020204" pitchFamily="34" charset="0"/>
              </a:rPr>
              <a:t>In real terms we need to determine more licences per month than applications that we receive, to be able to clear all outstanding applications.</a:t>
            </a:r>
          </a:p>
          <a:p>
            <a:pPr algn="l"/>
            <a:endParaRPr lang="en-GB" sz="3200" dirty="0">
              <a:solidFill>
                <a:srgbClr val="4E226B"/>
              </a:solidFill>
              <a:latin typeface="Arial" panose="020B0604020202020204" pitchFamily="34" charset="0"/>
              <a:cs typeface="Arial" panose="020B0604020202020204" pitchFamily="34" charset="0"/>
            </a:endParaRPr>
          </a:p>
          <a:p>
            <a:pPr algn="l"/>
            <a:r>
              <a:rPr lang="en-GB" sz="3200" dirty="0">
                <a:solidFill>
                  <a:srgbClr val="4E226B"/>
                </a:solidFill>
                <a:latin typeface="Arial" panose="020B0604020202020204" pitchFamily="34" charset="0"/>
                <a:cs typeface="Arial" panose="020B0604020202020204" pitchFamily="34" charset="0"/>
              </a:rPr>
              <a:t>The figures for the last 6 months suggest that we are well on the way of achieving this.</a:t>
            </a:r>
          </a:p>
          <a:p>
            <a:pPr algn="l"/>
            <a:endParaRPr lang="en-GB" sz="3200" dirty="0">
              <a:solidFill>
                <a:srgbClr val="4E226B"/>
              </a:solidFill>
              <a:latin typeface="Arial" panose="020B0604020202020204" pitchFamily="34" charset="0"/>
              <a:cs typeface="Arial" panose="020B0604020202020204" pitchFamily="34" charset="0"/>
            </a:endParaRPr>
          </a:p>
          <a:p>
            <a:pPr algn="l"/>
            <a:r>
              <a:rPr lang="en-GB" sz="3200" dirty="0">
                <a:solidFill>
                  <a:srgbClr val="4E226B"/>
                </a:solidFill>
                <a:latin typeface="Arial" panose="020B0604020202020204" pitchFamily="34" charset="0"/>
                <a:cs typeface="Arial" panose="020B0604020202020204" pitchFamily="34" charset="0"/>
              </a:rPr>
              <a:t>Total applications received -2042</a:t>
            </a:r>
          </a:p>
          <a:p>
            <a:pPr algn="l"/>
            <a:r>
              <a:rPr lang="en-GB" sz="3200" dirty="0">
                <a:solidFill>
                  <a:srgbClr val="4E226B"/>
                </a:solidFill>
                <a:latin typeface="Arial" panose="020B0604020202020204" pitchFamily="34" charset="0"/>
                <a:cs typeface="Arial" panose="020B0604020202020204" pitchFamily="34" charset="0"/>
              </a:rPr>
              <a:t>Total Licences issued - 6031</a:t>
            </a:r>
          </a:p>
        </p:txBody>
      </p:sp>
    </p:spTree>
    <p:extLst>
      <p:ext uri="{BB962C8B-B14F-4D97-AF65-F5344CB8AC3E}">
        <p14:creationId xmlns:p14="http://schemas.microsoft.com/office/powerpoint/2010/main" val="220304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4800" dirty="0">
                <a:solidFill>
                  <a:srgbClr val="4E226B"/>
                </a:solidFill>
              </a:rPr>
              <a:t>Key achievements and targets</a:t>
            </a:r>
          </a:p>
        </p:txBody>
      </p:sp>
      <p:sp>
        <p:nvSpPr>
          <p:cNvPr id="2" name="TextBox 1">
            <a:extLst>
              <a:ext uri="{FF2B5EF4-FFF2-40B4-BE49-F238E27FC236}">
                <a16:creationId xmlns:a16="http://schemas.microsoft.com/office/drawing/2014/main" id="{6373A180-72B9-4BDA-AB0B-6250061407B4}"/>
              </a:ext>
            </a:extLst>
          </p:cNvPr>
          <p:cNvSpPr txBox="1"/>
          <p:nvPr/>
        </p:nvSpPr>
        <p:spPr>
          <a:xfrm>
            <a:off x="1485899" y="2301240"/>
            <a:ext cx="14139583"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9176273" cy="967647"/>
          </a:xfrm>
          <a:prstGeom prst="rect">
            <a:avLst/>
          </a:prstGeom>
        </p:spPr>
        <p:txBody>
          <a:bodyPr vert="horz" wrap="none" lIns="0" tIns="0" rIns="0" bIns="0" rtlCol="0" anchor="b">
            <a:normAutofit/>
          </a:bodyPr>
          <a:lstStyle/>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DA634A-BD1B-41ED-8376-E1CFF52A1B15}"/>
              </a:ext>
            </a:extLst>
          </p:cNvPr>
          <p:cNvSpPr txBox="1"/>
          <p:nvPr/>
        </p:nvSpPr>
        <p:spPr>
          <a:xfrm>
            <a:off x="1485899" y="3006211"/>
            <a:ext cx="10477501" cy="3516509"/>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F6CA1C8E-97FA-49CD-8976-D4EFC974AC58}"/>
              </a:ext>
            </a:extLst>
          </p:cNvPr>
          <p:cNvSpPr txBox="1"/>
          <p:nvPr/>
        </p:nvSpPr>
        <p:spPr>
          <a:xfrm>
            <a:off x="600075" y="1477384"/>
            <a:ext cx="14365605" cy="2694566"/>
          </a:xfrm>
          <a:prstGeom prst="rect">
            <a:avLst/>
          </a:prstGeom>
        </p:spPr>
        <p:txBody>
          <a:bodyPr vert="horz" wrap="square" lIns="0" tIns="0" rIns="0" bIns="0" rtlCol="0" anchor="b">
            <a:noAutofit/>
          </a:bodyPr>
          <a:lstStyle/>
          <a:p>
            <a:r>
              <a:rPr lang="en-GB" sz="3200" b="1" dirty="0">
                <a:solidFill>
                  <a:srgbClr val="4E226B"/>
                </a:solidFill>
              </a:rPr>
              <a:t>Private Sector Housing &amp; Licensing </a:t>
            </a:r>
            <a:r>
              <a:rPr lang="en-GB" sz="3200" dirty="0">
                <a:solidFill>
                  <a:srgbClr val="4E226B"/>
                </a:solidFill>
              </a:rPr>
              <a:t>– Regulation of property condition and management standards in privately rented homes through enforcement and operation of </a:t>
            </a:r>
            <a:r>
              <a:rPr lang="en-GB" sz="3200" b="1" dirty="0">
                <a:solidFill>
                  <a:srgbClr val="4E226B"/>
                </a:solidFill>
              </a:rPr>
              <a:t>flagship property licensing schemes</a:t>
            </a:r>
            <a:r>
              <a:rPr lang="en-GB" sz="3200" dirty="0">
                <a:solidFill>
                  <a:srgbClr val="4E226B"/>
                </a:solidFill>
              </a:rPr>
              <a:t>. Empty properties brought back into use. Enforcement role in RP-owned properties if required.</a:t>
            </a:r>
            <a:endParaRPr lang="en-GB" sz="3200" b="1" dirty="0">
              <a:solidFill>
                <a:srgbClr val="4E226B"/>
              </a:solidFill>
            </a:endParaRPr>
          </a:p>
          <a:p>
            <a:pPr algn="l"/>
            <a:endParaRPr lang="en-GB" sz="3200" dirty="0">
              <a:solidFill>
                <a:srgbClr val="4E226B"/>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8C63661-ABA1-4FA6-B134-EE8F03BB1EB0}"/>
              </a:ext>
            </a:extLst>
          </p:cNvPr>
          <p:cNvPicPr>
            <a:picLocks noChangeAspect="1"/>
          </p:cNvPicPr>
          <p:nvPr/>
        </p:nvPicPr>
        <p:blipFill>
          <a:blip r:embed="rId2"/>
          <a:stretch>
            <a:fillRect/>
          </a:stretch>
        </p:blipFill>
        <p:spPr>
          <a:xfrm>
            <a:off x="600076" y="4253061"/>
            <a:ext cx="11930062" cy="5045325"/>
          </a:xfrm>
          <a:prstGeom prst="rect">
            <a:avLst/>
          </a:prstGeom>
        </p:spPr>
      </p:pic>
      <p:pic>
        <p:nvPicPr>
          <p:cNvPr id="11" name="Picture 3" descr="O:\ES\APP\HMOS\Blackhorse Lane 218\Photos\IMG_9346.JPG">
            <a:extLst>
              <a:ext uri="{FF2B5EF4-FFF2-40B4-BE49-F238E27FC236}">
                <a16:creationId xmlns:a16="http://schemas.microsoft.com/office/drawing/2014/main" id="{94D09C25-85FB-41E2-9EA2-7941A1DFEF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60204" y="4288426"/>
            <a:ext cx="3256233" cy="389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78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Enforcement</a:t>
            </a:r>
          </a:p>
        </p:txBody>
      </p:sp>
      <p:sp>
        <p:nvSpPr>
          <p:cNvPr id="2" name="TextBox 1">
            <a:extLst>
              <a:ext uri="{FF2B5EF4-FFF2-40B4-BE49-F238E27FC236}">
                <a16:creationId xmlns:a16="http://schemas.microsoft.com/office/drawing/2014/main" id="{6373A180-72B9-4BDA-AB0B-6250061407B4}"/>
              </a:ext>
            </a:extLst>
          </p:cNvPr>
          <p:cNvSpPr txBox="1"/>
          <p:nvPr/>
        </p:nvSpPr>
        <p:spPr>
          <a:xfrm>
            <a:off x="1485899" y="2301240"/>
            <a:ext cx="14139583"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14037833" cy="7709460"/>
          </a:xfrm>
          <a:prstGeom prst="rect">
            <a:avLst/>
          </a:prstGeom>
        </p:spPr>
        <p:txBody>
          <a:bodyPr vert="horz" wrap="none" lIns="0" tIns="0" rIns="0" bIns="0" rtlCol="0" anchor="b">
            <a:normAutofit/>
          </a:bodyPr>
          <a:lstStyle/>
          <a:p>
            <a:pPr algn="l"/>
            <a:r>
              <a:rPr lang="en-GB" sz="4400" dirty="0">
                <a:solidFill>
                  <a:srgbClr val="4E226B"/>
                </a:solidFill>
                <a:latin typeface="Arial" panose="020B0604020202020204" pitchFamily="34" charset="0"/>
                <a:cs typeface="Arial" panose="020B0604020202020204" pitchFamily="34" charset="0"/>
              </a:rPr>
              <a:t>Whilst we always strive to work with landlords to improve</a:t>
            </a:r>
          </a:p>
          <a:p>
            <a:pPr algn="l"/>
            <a:r>
              <a:rPr lang="en-GB" sz="4400" dirty="0">
                <a:solidFill>
                  <a:srgbClr val="4E226B"/>
                </a:solidFill>
                <a:latin typeface="Arial" panose="020B0604020202020204" pitchFamily="34" charset="0"/>
                <a:cs typeface="Arial" panose="020B0604020202020204" pitchFamily="34" charset="0"/>
              </a:rPr>
              <a:t>property standards and reduce ASB, sometimes Enforcement </a:t>
            </a:r>
          </a:p>
          <a:p>
            <a:pPr algn="l"/>
            <a:r>
              <a:rPr lang="en-GB" sz="4400" dirty="0">
                <a:solidFill>
                  <a:srgbClr val="4E226B"/>
                </a:solidFill>
                <a:latin typeface="Arial" panose="020B0604020202020204" pitchFamily="34" charset="0"/>
                <a:cs typeface="Arial" panose="020B0604020202020204" pitchFamily="34" charset="0"/>
              </a:rPr>
              <a:t>action is required.</a:t>
            </a:r>
          </a:p>
          <a:p>
            <a:pPr algn="l"/>
            <a:endParaRPr lang="en-GB" sz="3600" dirty="0">
              <a:solidFill>
                <a:srgbClr val="4E226B"/>
              </a:solidFill>
              <a:latin typeface="Arial" panose="020B0604020202020204" pitchFamily="34" charset="0"/>
              <a:cs typeface="Arial" panose="020B0604020202020204" pitchFamily="34" charset="0"/>
            </a:endParaRPr>
          </a:p>
          <a:p>
            <a:pPr algn="l"/>
            <a:r>
              <a:rPr lang="en-GB" sz="3600" dirty="0">
                <a:solidFill>
                  <a:srgbClr val="4E226B"/>
                </a:solidFill>
                <a:latin typeface="Arial" panose="020B0604020202020204" pitchFamily="34" charset="0"/>
                <a:cs typeface="Arial" panose="020B0604020202020204" pitchFamily="34" charset="0"/>
              </a:rPr>
              <a:t>The following options are available to us</a:t>
            </a:r>
          </a:p>
          <a:p>
            <a:pPr marL="571500" indent="-5715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Prosecution</a:t>
            </a:r>
          </a:p>
          <a:p>
            <a:pPr marL="571500" indent="-5715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Financial Penalty</a:t>
            </a:r>
          </a:p>
          <a:p>
            <a:pPr marL="571500" indent="-5715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Notices </a:t>
            </a:r>
          </a:p>
          <a:p>
            <a:pPr marL="571500" indent="-5715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Interim Management Orders</a:t>
            </a:r>
          </a:p>
          <a:p>
            <a:pPr marL="571500" indent="-571500" algn="l">
              <a:buFont typeface="Arial" panose="020B0604020202020204" pitchFamily="34" charset="0"/>
              <a:buChar char="•"/>
            </a:pPr>
            <a:r>
              <a:rPr lang="en-GB" sz="3600" dirty="0">
                <a:solidFill>
                  <a:srgbClr val="4E226B"/>
                </a:solidFill>
                <a:latin typeface="Arial" panose="020B0604020202020204" pitchFamily="34" charset="0"/>
                <a:cs typeface="Arial" panose="020B0604020202020204" pitchFamily="34" charset="0"/>
              </a:rPr>
              <a:t>Financial Management Orders</a:t>
            </a:r>
          </a:p>
          <a:p>
            <a:pPr algn="l"/>
            <a:endParaRPr lang="en-GB" sz="4400" dirty="0">
              <a:solidFill>
                <a:srgbClr val="4E226B"/>
              </a:solidFill>
              <a:latin typeface="Arial" panose="020B0604020202020204" pitchFamily="34" charset="0"/>
              <a:cs typeface="Arial" panose="020B0604020202020204" pitchFamily="34" charset="0"/>
            </a:endParaRPr>
          </a:p>
          <a:p>
            <a:pPr algn="l"/>
            <a:endParaRPr lang="en-GB" sz="4400" dirty="0">
              <a:solidFill>
                <a:srgbClr val="4E226B"/>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DA634A-BD1B-41ED-8376-E1CFF52A1B15}"/>
              </a:ext>
            </a:extLst>
          </p:cNvPr>
          <p:cNvSpPr txBox="1"/>
          <p:nvPr/>
        </p:nvSpPr>
        <p:spPr>
          <a:xfrm>
            <a:off x="1485899" y="3006211"/>
            <a:ext cx="10477501" cy="3516509"/>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F6CA1C8E-97FA-49CD-8976-D4EFC974AC58}"/>
              </a:ext>
            </a:extLst>
          </p:cNvPr>
          <p:cNvSpPr txBox="1"/>
          <p:nvPr/>
        </p:nvSpPr>
        <p:spPr>
          <a:xfrm>
            <a:off x="600075" y="1477384"/>
            <a:ext cx="14365605" cy="2694566"/>
          </a:xfrm>
          <a:prstGeom prst="rect">
            <a:avLst/>
          </a:prstGeom>
        </p:spPr>
        <p:txBody>
          <a:bodyPr vert="horz" wrap="square" lIns="0" tIns="0" rIns="0" bIns="0" rtlCol="0" anchor="b">
            <a:noAutofit/>
          </a:bodyPr>
          <a:lstStyle/>
          <a:p>
            <a:pPr algn="l"/>
            <a:endParaRPr lang="en-GB" sz="3200" dirty="0">
              <a:solidFill>
                <a:srgbClr val="4E22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87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Placeholder 3">
            <a:extLst>
              <a:ext uri="{FF2B5EF4-FFF2-40B4-BE49-F238E27FC236}">
                <a16:creationId xmlns:a16="http://schemas.microsoft.com/office/drawing/2014/main" id="{F58120E5-0FAB-4DBD-8F5D-AF700CED01E8}"/>
              </a:ext>
            </a:extLst>
          </p:cNvPr>
          <p:cNvSpPr>
            <a:spLocks noGrp="1"/>
          </p:cNvSpPr>
          <p:nvPr>
            <p:ph type="body" sz="quarter" idx="10"/>
          </p:nvPr>
        </p:nvSpPr>
        <p:spPr>
          <a:xfrm>
            <a:off x="754380" y="428626"/>
            <a:ext cx="15220726" cy="967646"/>
          </a:xfrm>
        </p:spPr>
        <p:txBody>
          <a:bodyPr>
            <a:noAutofit/>
          </a:bodyPr>
          <a:lstStyle/>
          <a:p>
            <a:r>
              <a:rPr lang="en-GB" sz="6000" dirty="0">
                <a:solidFill>
                  <a:srgbClr val="4E226B"/>
                </a:solidFill>
              </a:rPr>
              <a:t>Enforcement – landmark hearing</a:t>
            </a:r>
          </a:p>
        </p:txBody>
      </p:sp>
      <p:sp>
        <p:nvSpPr>
          <p:cNvPr id="2" name="TextBox 1">
            <a:extLst>
              <a:ext uri="{FF2B5EF4-FFF2-40B4-BE49-F238E27FC236}">
                <a16:creationId xmlns:a16="http://schemas.microsoft.com/office/drawing/2014/main" id="{6373A180-72B9-4BDA-AB0B-6250061407B4}"/>
              </a:ext>
            </a:extLst>
          </p:cNvPr>
          <p:cNvSpPr txBox="1"/>
          <p:nvPr/>
        </p:nvSpPr>
        <p:spPr>
          <a:xfrm>
            <a:off x="754381" y="2301240"/>
            <a:ext cx="14871102" cy="6950336"/>
          </a:xfrm>
          <a:prstGeom prst="rect">
            <a:avLst/>
          </a:prstGeom>
        </p:spPr>
        <p:txBody>
          <a:bodyPr vert="horz" wrap="square" lIns="0" tIns="0" rIns="0" bIns="0" rtlCol="0" anchor="b">
            <a:normAutofit/>
          </a:bodyPr>
          <a:lstStyle/>
          <a:p>
            <a:pPr algn="l"/>
            <a:endParaRPr lang="en-GB" sz="3200" dirty="0"/>
          </a:p>
        </p:txBody>
      </p:sp>
      <p:sp>
        <p:nvSpPr>
          <p:cNvPr id="3" name="TextBox 2">
            <a:extLst>
              <a:ext uri="{FF2B5EF4-FFF2-40B4-BE49-F238E27FC236}">
                <a16:creationId xmlns:a16="http://schemas.microsoft.com/office/drawing/2014/main" id="{916C2C12-A919-44D9-A853-635ACF5B989B}"/>
              </a:ext>
            </a:extLst>
          </p:cNvPr>
          <p:cNvSpPr txBox="1"/>
          <p:nvPr/>
        </p:nvSpPr>
        <p:spPr>
          <a:xfrm>
            <a:off x="1485899" y="3006211"/>
            <a:ext cx="15874254" cy="2282069"/>
          </a:xfrm>
          <a:prstGeom prst="rect">
            <a:avLst/>
          </a:prstGeom>
        </p:spPr>
        <p:txBody>
          <a:bodyPr vert="horz" wrap="square" lIns="0" tIns="0" rIns="0" bIns="0" rtlCol="0" anchor="b">
            <a:normAutofit/>
          </a:bodyPr>
          <a:lstStyle/>
          <a:p>
            <a:pPr marL="457200" indent="-457200" algn="l">
              <a:buFont typeface="Arial" panose="020B0604020202020204" pitchFamily="34" charset="0"/>
              <a:buChar char="•"/>
            </a:pPr>
            <a:endParaRPr lang="en-GB" sz="4100" dirty="0"/>
          </a:p>
          <a:p>
            <a:pPr algn="l"/>
            <a:r>
              <a:rPr lang="en-GB" sz="3200" dirty="0"/>
              <a:t> </a:t>
            </a:r>
          </a:p>
        </p:txBody>
      </p:sp>
      <p:sp>
        <p:nvSpPr>
          <p:cNvPr id="4" name="TextBox 3">
            <a:extLst>
              <a:ext uri="{FF2B5EF4-FFF2-40B4-BE49-F238E27FC236}">
                <a16:creationId xmlns:a16="http://schemas.microsoft.com/office/drawing/2014/main" id="{D1C24CAE-3A4E-4439-BD51-DE48934198A3}"/>
              </a:ext>
            </a:extLst>
          </p:cNvPr>
          <p:cNvSpPr txBox="1"/>
          <p:nvPr/>
        </p:nvSpPr>
        <p:spPr>
          <a:xfrm>
            <a:off x="927847" y="1991753"/>
            <a:ext cx="14037833" cy="7709460"/>
          </a:xfrm>
          <a:prstGeom prst="rect">
            <a:avLst/>
          </a:prstGeom>
        </p:spPr>
        <p:txBody>
          <a:bodyPr vert="horz" wrap="none" lIns="0" tIns="0" rIns="0" bIns="0" rtlCol="0" anchor="b">
            <a:normAutofit fontScale="92500" lnSpcReduction="10000"/>
          </a:bodyPr>
          <a:lstStyle/>
          <a:p>
            <a:pPr algn="l"/>
            <a:r>
              <a:rPr lang="en-GB" sz="4400" dirty="0">
                <a:solidFill>
                  <a:srgbClr val="4E226B"/>
                </a:solidFill>
                <a:latin typeface="Arial" panose="020B0604020202020204" pitchFamily="34" charset="0"/>
                <a:cs typeface="Arial" panose="020B0604020202020204" pitchFamily="34" charset="0"/>
              </a:rPr>
              <a:t>After a five-year case, last week a landlord was hit with a </a:t>
            </a:r>
          </a:p>
          <a:p>
            <a:pPr algn="l"/>
            <a:r>
              <a:rPr lang="en-GB" sz="4400" dirty="0">
                <a:solidFill>
                  <a:srgbClr val="4E226B"/>
                </a:solidFill>
                <a:latin typeface="Arial" panose="020B0604020202020204" pitchFamily="34" charset="0"/>
                <a:cs typeface="Arial" panose="020B0604020202020204" pitchFamily="34" charset="0"/>
              </a:rPr>
              <a:t>fine of nearly £190k for a “rent to rent” scam in a landmark </a:t>
            </a:r>
          </a:p>
          <a:p>
            <a:pPr algn="l"/>
            <a:r>
              <a:rPr lang="en-GB" sz="4400" dirty="0">
                <a:solidFill>
                  <a:srgbClr val="4E226B"/>
                </a:solidFill>
                <a:latin typeface="Arial" panose="020B0604020202020204" pitchFamily="34" charset="0"/>
                <a:cs typeface="Arial" panose="020B0604020202020204" pitchFamily="34" charset="0"/>
              </a:rPr>
              <a:t>ruling.</a:t>
            </a:r>
          </a:p>
          <a:p>
            <a:pPr algn="l"/>
            <a:r>
              <a:rPr lang="en-GB" sz="4400" dirty="0">
                <a:solidFill>
                  <a:srgbClr val="4E226B"/>
                </a:solidFill>
                <a:latin typeface="Arial" panose="020B0604020202020204" pitchFamily="34" charset="0"/>
                <a:cs typeface="Arial" panose="020B0604020202020204" pitchFamily="34" charset="0"/>
              </a:rPr>
              <a:t>The pair of landlords who ran rent-to-rent scams across </a:t>
            </a:r>
          </a:p>
          <a:p>
            <a:pPr algn="l"/>
            <a:r>
              <a:rPr lang="en-GB" sz="4400" dirty="0">
                <a:solidFill>
                  <a:srgbClr val="4E226B"/>
                </a:solidFill>
                <a:latin typeface="Arial" panose="020B0604020202020204" pitchFamily="34" charset="0"/>
                <a:cs typeface="Arial" panose="020B0604020202020204" pitchFamily="34" charset="0"/>
              </a:rPr>
              <a:t>Waltham Forest were sentenced at Wimbledon Magistrates </a:t>
            </a:r>
          </a:p>
          <a:p>
            <a:pPr algn="l"/>
            <a:r>
              <a:rPr lang="en-GB" sz="4400" dirty="0">
                <a:solidFill>
                  <a:srgbClr val="4E226B"/>
                </a:solidFill>
                <a:latin typeface="Arial" panose="020B0604020202020204" pitchFamily="34" charset="0"/>
                <a:cs typeface="Arial" panose="020B0604020202020204" pitchFamily="34" charset="0"/>
              </a:rPr>
              <a:t>Court after a five-year legal battle including two judicial </a:t>
            </a:r>
          </a:p>
          <a:p>
            <a:pPr algn="l"/>
            <a:r>
              <a:rPr lang="en-GB" sz="4400" dirty="0">
                <a:solidFill>
                  <a:srgbClr val="4E226B"/>
                </a:solidFill>
                <a:latin typeface="Arial" panose="020B0604020202020204" pitchFamily="34" charset="0"/>
                <a:cs typeface="Arial" panose="020B0604020202020204" pitchFamily="34" charset="0"/>
              </a:rPr>
              <a:t>Reviews.</a:t>
            </a:r>
          </a:p>
          <a:p>
            <a:pPr algn="l"/>
            <a:r>
              <a:rPr lang="en-GB" sz="4400" dirty="0">
                <a:solidFill>
                  <a:srgbClr val="4E226B"/>
                </a:solidFill>
                <a:latin typeface="Arial" panose="020B0604020202020204" pitchFamily="34" charset="0"/>
                <a:cs typeface="Arial" panose="020B0604020202020204" pitchFamily="34" charset="0"/>
              </a:rPr>
              <a:t>The fines – among the largest in the country – were imposed </a:t>
            </a:r>
          </a:p>
          <a:p>
            <a:pPr algn="l"/>
            <a:r>
              <a:rPr lang="en-GB" sz="4400" dirty="0">
                <a:solidFill>
                  <a:srgbClr val="4E226B"/>
                </a:solidFill>
                <a:latin typeface="Arial" panose="020B0604020202020204" pitchFamily="34" charset="0"/>
                <a:cs typeface="Arial" panose="020B0604020202020204" pitchFamily="34" charset="0"/>
              </a:rPr>
              <a:t>Following a four-day trial in April.  The defendants were found</a:t>
            </a:r>
          </a:p>
          <a:p>
            <a:pPr algn="l"/>
            <a:r>
              <a:rPr lang="en-GB" sz="4400" dirty="0">
                <a:solidFill>
                  <a:srgbClr val="4E226B"/>
                </a:solidFill>
                <a:latin typeface="Arial" panose="020B0604020202020204" pitchFamily="34" charset="0"/>
                <a:cs typeface="Arial" panose="020B0604020202020204" pitchFamily="34" charset="0"/>
              </a:rPr>
              <a:t>Guilty of eight counts of failing to licence six HMO’s.</a:t>
            </a:r>
          </a:p>
          <a:p>
            <a:pPr algn="l"/>
            <a:r>
              <a:rPr lang="en-GB" sz="4400" dirty="0">
                <a:solidFill>
                  <a:srgbClr val="4E226B"/>
                </a:solidFill>
                <a:latin typeface="Arial" panose="020B0604020202020204" pitchFamily="34" charset="0"/>
                <a:cs typeface="Arial" panose="020B0604020202020204" pitchFamily="34" charset="0"/>
              </a:rPr>
              <a:t>The defendants claimed that the properties were let out to </a:t>
            </a:r>
          </a:p>
          <a:p>
            <a:pPr algn="l"/>
            <a:r>
              <a:rPr lang="en-GB" sz="4400" dirty="0">
                <a:solidFill>
                  <a:srgbClr val="4E226B"/>
                </a:solidFill>
                <a:latin typeface="Arial" panose="020B0604020202020204" pitchFamily="34" charset="0"/>
                <a:cs typeface="Arial" panose="020B0604020202020204" pitchFamily="34" charset="0"/>
              </a:rPr>
              <a:t>Single family households, in fact each was let as a HMO with</a:t>
            </a:r>
          </a:p>
          <a:p>
            <a:pPr algn="l"/>
            <a:r>
              <a:rPr lang="en-GB" sz="4400" dirty="0">
                <a:solidFill>
                  <a:srgbClr val="4E226B"/>
                </a:solidFill>
                <a:latin typeface="Arial" panose="020B0604020202020204" pitchFamily="34" charset="0"/>
                <a:cs typeface="Arial" panose="020B0604020202020204" pitchFamily="34" charset="0"/>
              </a:rPr>
              <a:t>Between 8 and 16 individuals via a network of letting agents.</a:t>
            </a:r>
          </a:p>
        </p:txBody>
      </p:sp>
      <p:sp>
        <p:nvSpPr>
          <p:cNvPr id="6" name="TextBox 5">
            <a:extLst>
              <a:ext uri="{FF2B5EF4-FFF2-40B4-BE49-F238E27FC236}">
                <a16:creationId xmlns:a16="http://schemas.microsoft.com/office/drawing/2014/main" id="{F8B332FF-6DF8-41B5-B88F-2304B49903A5}"/>
              </a:ext>
            </a:extLst>
          </p:cNvPr>
          <p:cNvSpPr txBox="1"/>
          <p:nvPr/>
        </p:nvSpPr>
        <p:spPr>
          <a:xfrm>
            <a:off x="1485899" y="3977640"/>
            <a:ext cx="914400" cy="914400"/>
          </a:xfrm>
          <a:prstGeom prst="rect">
            <a:avLst/>
          </a:prstGeom>
        </p:spPr>
        <p:txBody>
          <a:bodyPr vert="horz" wrap="none" lIns="0" tIns="0" rIns="0" bIns="0" rtlCol="0" anchor="b">
            <a:noAutofit/>
          </a:bodyPr>
          <a:lstStyle/>
          <a:p>
            <a:pPr marL="457200" indent="-457200" algn="l">
              <a:buFont typeface="Arial" panose="020B0604020202020204" pitchFamily="34" charset="0"/>
              <a:buChar char="•"/>
            </a:pPr>
            <a:endParaRPr lang="en-GB" sz="3600" dirty="0">
              <a:solidFill>
                <a:srgbClr val="4E2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DA634A-BD1B-41ED-8376-E1CFF52A1B15}"/>
              </a:ext>
            </a:extLst>
          </p:cNvPr>
          <p:cNvSpPr txBox="1"/>
          <p:nvPr/>
        </p:nvSpPr>
        <p:spPr>
          <a:xfrm>
            <a:off x="754381" y="2220128"/>
            <a:ext cx="11209020" cy="5095072"/>
          </a:xfrm>
          <a:prstGeom prst="rect">
            <a:avLst/>
          </a:prstGeom>
        </p:spPr>
        <p:txBody>
          <a:bodyPr vert="horz" wrap="square" lIns="0" tIns="0" rIns="0" bIns="0" rtlCol="0" anchor="b">
            <a:normAutofit/>
          </a:bodyPr>
          <a:lstStyle/>
          <a:p>
            <a:pPr algn="l"/>
            <a:endParaRPr lang="en-GB" sz="3200" dirty="0"/>
          </a:p>
        </p:txBody>
      </p:sp>
      <p:sp>
        <p:nvSpPr>
          <p:cNvPr id="8" name="TextBox 7">
            <a:extLst>
              <a:ext uri="{FF2B5EF4-FFF2-40B4-BE49-F238E27FC236}">
                <a16:creationId xmlns:a16="http://schemas.microsoft.com/office/drawing/2014/main" id="{F6CA1C8E-97FA-49CD-8976-D4EFC974AC58}"/>
              </a:ext>
            </a:extLst>
          </p:cNvPr>
          <p:cNvSpPr txBox="1"/>
          <p:nvPr/>
        </p:nvSpPr>
        <p:spPr>
          <a:xfrm>
            <a:off x="600075" y="1477384"/>
            <a:ext cx="14365605" cy="2694566"/>
          </a:xfrm>
          <a:prstGeom prst="rect">
            <a:avLst/>
          </a:prstGeom>
        </p:spPr>
        <p:txBody>
          <a:bodyPr vert="horz" wrap="square" lIns="0" tIns="0" rIns="0" bIns="0" rtlCol="0" anchor="b">
            <a:noAutofit/>
          </a:bodyPr>
          <a:lstStyle/>
          <a:p>
            <a:pPr algn="l"/>
            <a:endParaRPr lang="en-GB" sz="3200" dirty="0">
              <a:solidFill>
                <a:srgbClr val="4E22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62212"/>
      </p:ext>
    </p:extLst>
  </p:cSld>
  <p:clrMapOvr>
    <a:masterClrMapping/>
  </p:clrMapOvr>
</p:sld>
</file>

<file path=ppt/theme/theme1.xml><?xml version="1.0" encoding="utf-8"?>
<a:theme xmlns:a="http://schemas.openxmlformats.org/drawingml/2006/main" name="1_INTRO_MASTER_PURPLE">
  <a:themeElements>
    <a:clrScheme name="Custom 3">
      <a:dk1>
        <a:srgbClr val="000000"/>
      </a:dk1>
      <a:lt1>
        <a:srgbClr val="FFFFFF"/>
      </a:lt1>
      <a:dk2>
        <a:srgbClr val="44546A"/>
      </a:dk2>
      <a:lt2>
        <a:srgbClr val="E7E6E6"/>
      </a:lt2>
      <a:accent1>
        <a:srgbClr val="4D216A"/>
      </a:accent1>
      <a:accent2>
        <a:srgbClr val="EB8D02"/>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ECTION_ORANGE">
  <a:themeElements>
    <a:clrScheme name="Custom 1">
      <a:dk1>
        <a:srgbClr val="000000"/>
      </a:dk1>
      <a:lt1>
        <a:srgbClr val="FFFFFF"/>
      </a:lt1>
      <a:dk2>
        <a:srgbClr val="44546A"/>
      </a:dk2>
      <a:lt2>
        <a:srgbClr val="E7E6E6"/>
      </a:lt2>
      <a:accent1>
        <a:srgbClr val="4E226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ECTION_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SECTION_PI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ECTION_TE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CB08DA05F75041B18A8EABF287F23C" ma:contentTypeVersion="8" ma:contentTypeDescription="Create a new document." ma:contentTypeScope="" ma:versionID="7b04850dd1d2b06ebf19ab724296d91b">
  <xsd:schema xmlns:xsd="http://www.w3.org/2001/XMLSchema" xmlns:xs="http://www.w3.org/2001/XMLSchema" xmlns:p="http://schemas.microsoft.com/office/2006/metadata/properties" xmlns:ns2="4aa70463-db78-40c9-b4ee-fe05d50444dd" xmlns:ns3="5aae6f45-3cfc-4c89-aaf2-e9cfedffc0e2" targetNamespace="http://schemas.microsoft.com/office/2006/metadata/properties" ma:root="true" ma:fieldsID="ca7004e5f742187e7a8df5227de83ecc" ns2:_="" ns3:_="">
    <xsd:import namespace="4aa70463-db78-40c9-b4ee-fe05d50444dd"/>
    <xsd:import namespace="5aae6f45-3cfc-4c89-aaf2-e9cfedffc0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a70463-db78-40c9-b4ee-fe05d5044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e6f45-3cfc-4c89-aaf2-e9cfedffc0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105660-9C9A-433E-8F42-21421FFA676F}">
  <ds:schemaRefs>
    <ds:schemaRef ds:uri="http://schemas.microsoft.com/sharepoint/v3/contenttype/forms"/>
  </ds:schemaRefs>
</ds:datastoreItem>
</file>

<file path=customXml/itemProps2.xml><?xml version="1.0" encoding="utf-8"?>
<ds:datastoreItem xmlns:ds="http://schemas.openxmlformats.org/officeDocument/2006/customXml" ds:itemID="{0D796F03-D766-411E-86B2-334ABE78A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a70463-db78-40c9-b4ee-fe05d50444dd"/>
    <ds:schemaRef ds:uri="5aae6f45-3cfc-4c89-aaf2-e9cfedffc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F35DC2-36C5-486B-B583-EA1DB04EA8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2529</TotalTime>
  <Words>851</Words>
  <Application>Microsoft Office PowerPoint</Application>
  <PresentationFormat>Custom</PresentationFormat>
  <Paragraphs>97</Paragraphs>
  <Slides>12</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Adobe Caslon Pro</vt:lpstr>
      <vt:lpstr>Arial</vt:lpstr>
      <vt:lpstr>Calibri</vt:lpstr>
      <vt:lpstr>1_INTRO_MASTER_PURPLE</vt:lpstr>
      <vt:lpstr>2_SECTION_ORANGE</vt:lpstr>
      <vt:lpstr>3_SECTION_BLUE</vt:lpstr>
      <vt:lpstr>4_SECTION_PINK</vt:lpstr>
      <vt:lpstr>5_SECTION_TEAL</vt:lpstr>
      <vt:lpstr> Private Sector Housing &amp; Licensing Landlord Forum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Mitchell</dc:creator>
  <cp:lastModifiedBy>Julia Morris</cp:lastModifiedBy>
  <cp:revision>74</cp:revision>
  <dcterms:created xsi:type="dcterms:W3CDTF">2021-07-09T11:27:20Z</dcterms:created>
  <dcterms:modified xsi:type="dcterms:W3CDTF">2021-10-05T14:29:18Z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0x0101000FCB08DA05F75041B18A8EABF287F23C</vt:lpwstr>
  </property>
</Properties>
</file>