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68" r:id="rId4"/>
    <p:sldId id="270" r:id="rId5"/>
    <p:sldId id="273" r:id="rId6"/>
    <p:sldId id="278" r:id="rId7"/>
    <p:sldId id="279" r:id="rId8"/>
    <p:sldId id="269" r:id="rId9"/>
    <p:sldId id="271" r:id="rId10"/>
    <p:sldId id="272" r:id="rId11"/>
    <p:sldId id="274" r:id="rId12"/>
    <p:sldId id="277" r:id="rId13"/>
    <p:sldId id="282" r:id="rId14"/>
    <p:sldId id="275" r:id="rId15"/>
    <p:sldId id="281" r:id="rId16"/>
    <p:sldId id="276" r:id="rId17"/>
    <p:sldId id="280"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6CCD9-C357-496E-8491-8F1605EDBBF3}" v="51" dt="2021-10-02T12:04:29.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3" d="100"/>
          <a:sy n="63"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10/4/2021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893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10/4/2021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6453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10/4/2021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5258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10/4/2021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9773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10/4/2021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61485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10/4/2021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5300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10/4/2021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7901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10/4/2021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0380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10/4/2021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1624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10/4/2021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3854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10/4/2021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7793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10/4/2021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1591861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open book and on top are eyeglasses and pen">
            <a:extLst>
              <a:ext uri="{FF2B5EF4-FFF2-40B4-BE49-F238E27FC236}">
                <a16:creationId xmlns:a16="http://schemas.microsoft.com/office/drawing/2014/main" id="{7BA77283-86A1-4CC5-906E-CFB9378A12A1}"/>
              </a:ext>
            </a:extLst>
          </p:cNvPr>
          <p:cNvPicPr>
            <a:picLocks noChangeAspect="1"/>
          </p:cNvPicPr>
          <p:nvPr/>
        </p:nvPicPr>
        <p:blipFill rotWithShape="1">
          <a:blip r:embed="rId2"/>
          <a:srcRect t="6809" b="8921"/>
          <a:stretch/>
        </p:blipFill>
        <p:spPr>
          <a:xfrm>
            <a:off x="20" y="10"/>
            <a:ext cx="12191981" cy="6857990"/>
          </a:xfrm>
          <a:prstGeom prst="rect">
            <a:avLst/>
          </a:prstGeom>
        </p:spPr>
      </p:pic>
      <p:sp>
        <p:nvSpPr>
          <p:cNvPr id="43" name="Rectangle 42">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596668-C34B-4DE8-8076-159CDDD58707}"/>
              </a:ext>
            </a:extLst>
          </p:cNvPr>
          <p:cNvSpPr>
            <a:spLocks noGrp="1"/>
          </p:cNvSpPr>
          <p:nvPr>
            <p:ph type="ctrTitle"/>
          </p:nvPr>
        </p:nvSpPr>
        <p:spPr>
          <a:xfrm>
            <a:off x="404553" y="3091928"/>
            <a:ext cx="9078562" cy="2387600"/>
          </a:xfrm>
        </p:spPr>
        <p:txBody>
          <a:bodyPr>
            <a:normAutofit/>
          </a:bodyPr>
          <a:lstStyle/>
          <a:p>
            <a:r>
              <a:rPr lang="en-GB" sz="5100" dirty="0"/>
              <a:t>Safer Renting - London Borough Waltham Forest Landlord Forum</a:t>
            </a:r>
          </a:p>
        </p:txBody>
      </p:sp>
      <p:sp>
        <p:nvSpPr>
          <p:cNvPr id="45" name="Rectangle: Rounded Corners 44">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02EDE7E-D7ED-42F6-8033-8667C4C35DDB}"/>
              </a:ext>
            </a:extLst>
          </p:cNvPr>
          <p:cNvSpPr>
            <a:spLocks noGrp="1"/>
          </p:cNvSpPr>
          <p:nvPr>
            <p:ph type="subTitle" idx="1"/>
          </p:nvPr>
        </p:nvSpPr>
        <p:spPr>
          <a:xfrm>
            <a:off x="404553" y="5624945"/>
            <a:ext cx="9078562" cy="592975"/>
          </a:xfrm>
        </p:spPr>
        <p:txBody>
          <a:bodyPr anchor="ctr">
            <a:normAutofit fontScale="92500" lnSpcReduction="20000"/>
          </a:bodyPr>
          <a:lstStyle/>
          <a:p>
            <a:r>
              <a:rPr lang="en-GB" sz="3600" b="1" dirty="0"/>
              <a:t>Ben Reeve-Lewis</a:t>
            </a:r>
          </a:p>
        </p:txBody>
      </p:sp>
    </p:spTree>
    <p:extLst>
      <p:ext uri="{BB962C8B-B14F-4D97-AF65-F5344CB8AC3E}">
        <p14:creationId xmlns:p14="http://schemas.microsoft.com/office/powerpoint/2010/main" val="323663643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mesne tenant ends their tenancy</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lnSpcReduction="10000"/>
          </a:bodyPr>
          <a:lstStyle/>
          <a:p>
            <a:r>
              <a:rPr lang="en-GB" b="1" dirty="0"/>
              <a:t>The big danger with surrender, is that if you accept the surrender, then any sub tenants will become your direct tenants </a:t>
            </a:r>
            <a:r>
              <a:rPr lang="en-GB" b="1" dirty="0">
                <a:solidFill>
                  <a:srgbClr val="FF0000"/>
                </a:solidFill>
              </a:rPr>
              <a:t>EVEN IF </a:t>
            </a:r>
            <a:r>
              <a:rPr lang="en-GB" b="1" dirty="0"/>
              <a:t>you didn’t know they were there.</a:t>
            </a:r>
          </a:p>
          <a:p>
            <a:r>
              <a:rPr lang="en-GB" b="1" dirty="0"/>
              <a:t>Parker v. Jones </a:t>
            </a:r>
          </a:p>
          <a:p>
            <a:r>
              <a:rPr lang="en-GB" b="1" dirty="0"/>
              <a:t>Cow v. Casey</a:t>
            </a:r>
          </a:p>
          <a:p>
            <a:r>
              <a:rPr lang="en-GB" b="1" dirty="0"/>
              <a:t>Basingstoke &amp; Deane BC v. </a:t>
            </a:r>
            <a:r>
              <a:rPr lang="en-GB" b="1" dirty="0" err="1"/>
              <a:t>Paice</a:t>
            </a:r>
            <a:endParaRPr lang="en-GB" b="1" dirty="0"/>
          </a:p>
          <a:p>
            <a:r>
              <a:rPr lang="en-GB" b="1" dirty="0"/>
              <a:t>So if you know a property has been sub-let you may want to consider whether to accept surrender or not.</a:t>
            </a:r>
          </a:p>
        </p:txBody>
      </p:sp>
    </p:spTree>
    <p:extLst>
      <p:ext uri="{BB962C8B-B14F-4D97-AF65-F5344CB8AC3E}">
        <p14:creationId xmlns:p14="http://schemas.microsoft.com/office/powerpoint/2010/main" val="329423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Landlord seeking possession</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lnSpcReduction="10000"/>
          </a:bodyPr>
          <a:lstStyle/>
          <a:p>
            <a:r>
              <a:rPr lang="en-GB" b="1" dirty="0"/>
              <a:t>You are as always, entitled to seek a possession order from the county court.</a:t>
            </a:r>
          </a:p>
          <a:p>
            <a:r>
              <a:rPr lang="en-GB" b="1" dirty="0"/>
              <a:t>If the sub-let was not authorised then you would serve notice on your tenant – the mesne tenant – and when getting possession you will automatically get possession against the sub-tenants as well.</a:t>
            </a:r>
          </a:p>
          <a:p>
            <a:r>
              <a:rPr lang="en-GB" b="1" dirty="0"/>
              <a:t>If the sub-let was authorised you need to serve notice on the mesne tenant first and when that expires you will need to serve another notice on the sub-tenants </a:t>
            </a:r>
            <a:r>
              <a:rPr lang="en-GB" b="1" dirty="0">
                <a:solidFill>
                  <a:srgbClr val="0070C0"/>
                </a:solidFill>
              </a:rPr>
              <a:t>Barrow v. Kazim (2018)</a:t>
            </a:r>
          </a:p>
        </p:txBody>
      </p:sp>
    </p:spTree>
    <p:extLst>
      <p:ext uri="{BB962C8B-B14F-4D97-AF65-F5344CB8AC3E}">
        <p14:creationId xmlns:p14="http://schemas.microsoft.com/office/powerpoint/2010/main" val="255176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Authorised v. unauthorised</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lnSpcReduction="10000"/>
          </a:bodyPr>
          <a:lstStyle/>
          <a:p>
            <a:r>
              <a:rPr lang="en-GB" b="1" dirty="0"/>
              <a:t>If you employ a letting agent to simply let and manage then you sub-letting will likely be unlawful unless your contract states it is allowed.</a:t>
            </a:r>
          </a:p>
          <a:p>
            <a:r>
              <a:rPr lang="en-GB" b="1" dirty="0"/>
              <a:t>If you give a lease to a property management company or a local authority allowing them to use as they see fit, then that company will be allowed to sub-let.</a:t>
            </a:r>
          </a:p>
          <a:p>
            <a:r>
              <a:rPr lang="en-GB" b="1" dirty="0"/>
              <a:t>This will be a business lease not a residential lease because to be an assured tenant you must occupy as a residence and a company cannot occupy as a residence.</a:t>
            </a:r>
          </a:p>
        </p:txBody>
      </p:sp>
    </p:spTree>
    <p:extLst>
      <p:ext uri="{BB962C8B-B14F-4D97-AF65-F5344CB8AC3E}">
        <p14:creationId xmlns:p14="http://schemas.microsoft.com/office/powerpoint/2010/main" val="2451072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Authorised v. unauthorised</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a:bodyPr>
          <a:lstStyle/>
          <a:p>
            <a:r>
              <a:rPr lang="en-GB" b="1" dirty="0"/>
              <a:t>If the sub-let is genuinely unauthorised, then apart from where the mesne tenant surrenders their tenancy you will have no contractual relationship with the sub-tenants</a:t>
            </a:r>
          </a:p>
          <a:p>
            <a:r>
              <a:rPr lang="en-GB" b="1" dirty="0"/>
              <a:t>BUT TO REPEAT.</a:t>
            </a:r>
          </a:p>
          <a:p>
            <a:r>
              <a:rPr lang="en-GB" b="1" dirty="0">
                <a:solidFill>
                  <a:srgbClr val="FF0000"/>
                </a:solidFill>
              </a:rPr>
              <a:t>You don’t need a possession order against the sub-tenants if the sub-letting was unauthorised BUT only if the mesne tenancy has been ended properly first.</a:t>
            </a:r>
          </a:p>
          <a:p>
            <a:endParaRPr lang="en-GB" b="1" dirty="0"/>
          </a:p>
        </p:txBody>
      </p:sp>
    </p:spTree>
    <p:extLst>
      <p:ext uri="{BB962C8B-B14F-4D97-AF65-F5344CB8AC3E}">
        <p14:creationId xmlns:p14="http://schemas.microsoft.com/office/powerpoint/2010/main" val="3557425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Watch out for Waiver</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a:bodyPr>
          <a:lstStyle/>
          <a:p>
            <a:r>
              <a:rPr lang="en-GB" b="1" dirty="0"/>
              <a:t>It is important to bear in mind that a sub-let that was unauthorised can become authorised through what is called “Waiver”.</a:t>
            </a:r>
          </a:p>
          <a:p>
            <a:r>
              <a:rPr lang="en-GB" b="1" dirty="0"/>
              <a:t>Waiver occurs when a landlord knows of the breach but continues to accept rent without initiating possession proceedings.</a:t>
            </a:r>
          </a:p>
          <a:p>
            <a:r>
              <a:rPr lang="en-GB" b="1" dirty="0"/>
              <a:t>As letting agents act for their ‘Principle’, your letting agent could inadvertently authorise the sub-let if they continue to accept rent on your behalf, even if you didn’t instruct them to.</a:t>
            </a:r>
          </a:p>
        </p:txBody>
      </p:sp>
    </p:spTree>
    <p:extLst>
      <p:ext uri="{BB962C8B-B14F-4D97-AF65-F5344CB8AC3E}">
        <p14:creationId xmlns:p14="http://schemas.microsoft.com/office/powerpoint/2010/main" val="1012050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nd Grenade Clipart PNG Image">
            <a:extLst>
              <a:ext uri="{FF2B5EF4-FFF2-40B4-BE49-F238E27FC236}">
                <a16:creationId xmlns:a16="http://schemas.microsoft.com/office/drawing/2014/main" id="{64681C5A-E01B-46DF-85F3-304A8B57458A}"/>
              </a:ext>
            </a:extLst>
          </p:cNvPr>
          <p:cNvPicPr>
            <a:picLocks noChangeAspect="1" noChangeArrowheads="1"/>
          </p:cNvPicPr>
          <p:nvPr/>
        </p:nvPicPr>
        <p:blipFill>
          <a:blip r:embed="rId2">
            <a:alphaModFix amt="14000"/>
            <a:extLst>
              <a:ext uri="{28A0092B-C50C-407E-A947-70E740481C1C}">
                <a14:useLocalDpi xmlns:a14="http://schemas.microsoft.com/office/drawing/2010/main" val="0"/>
              </a:ext>
            </a:extLst>
          </a:blip>
          <a:srcRect/>
          <a:stretch>
            <a:fillRect/>
          </a:stretch>
        </p:blipFill>
        <p:spPr bwMode="auto">
          <a:xfrm>
            <a:off x="3276600" y="0"/>
            <a:ext cx="5638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4384049-42D2-4166-BE8E-A0591E91119F}"/>
              </a:ext>
            </a:extLst>
          </p:cNvPr>
          <p:cNvSpPr txBox="1"/>
          <p:nvPr/>
        </p:nvSpPr>
        <p:spPr>
          <a:xfrm>
            <a:off x="2528889" y="2367171"/>
            <a:ext cx="7672386" cy="3477875"/>
          </a:xfrm>
          <a:prstGeom prst="rect">
            <a:avLst/>
          </a:prstGeom>
          <a:noFill/>
        </p:spPr>
        <p:txBody>
          <a:bodyPr wrap="square" rtlCol="0">
            <a:spAutoFit/>
          </a:bodyPr>
          <a:lstStyle/>
          <a:p>
            <a:r>
              <a:rPr lang="en-GB" sz="4400" b="1" dirty="0">
                <a:solidFill>
                  <a:srgbClr val="FF0000"/>
                </a:solidFill>
              </a:rPr>
              <a:t>Sub-letting scams are the legal equivalent of pulling the pin on a hand grenade.</a:t>
            </a:r>
          </a:p>
          <a:p>
            <a:endParaRPr lang="en-GB" sz="4400" b="1" dirty="0">
              <a:solidFill>
                <a:srgbClr val="FF0000"/>
              </a:solidFill>
            </a:endParaRPr>
          </a:p>
          <a:p>
            <a:r>
              <a:rPr lang="en-GB" sz="4400" b="1" dirty="0">
                <a:solidFill>
                  <a:srgbClr val="002060"/>
                </a:solidFill>
              </a:rPr>
              <a:t>I offer 2 pieces of advice</a:t>
            </a:r>
          </a:p>
        </p:txBody>
      </p:sp>
    </p:spTree>
    <p:extLst>
      <p:ext uri="{BB962C8B-B14F-4D97-AF65-F5344CB8AC3E}">
        <p14:creationId xmlns:p14="http://schemas.microsoft.com/office/powerpoint/2010/main" val="3645811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solidFill>
                  <a:srgbClr val="FF0000"/>
                </a:solidFill>
              </a:rPr>
              <a:t>1. Get advice!</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fontScale="92500" lnSpcReduction="20000"/>
          </a:bodyPr>
          <a:lstStyle/>
          <a:p>
            <a:r>
              <a:rPr lang="en-GB" b="1" dirty="0">
                <a:solidFill>
                  <a:srgbClr val="FF0000"/>
                </a:solidFill>
              </a:rPr>
              <a:t>THERE ARE NO QUICK FIXES TO THESE PROBLEMS</a:t>
            </a:r>
          </a:p>
          <a:p>
            <a:r>
              <a:rPr lang="en-GB" b="1" dirty="0"/>
              <a:t>Sub-letting is rife in London and there can even be sub-lets underneath sub-lets.</a:t>
            </a:r>
            <a:r>
              <a:rPr lang="en-GB" b="1" dirty="0">
                <a:solidFill>
                  <a:srgbClr val="FF0000"/>
                </a:solidFill>
              </a:rPr>
              <a:t> </a:t>
            </a:r>
            <a:r>
              <a:rPr lang="en-GB" b="1" dirty="0"/>
              <a:t>It can often be very difficult to unpick what all the arrangements are and who the responsible persons are.</a:t>
            </a:r>
          </a:p>
          <a:p>
            <a:r>
              <a:rPr lang="en-GB" b="1" dirty="0"/>
              <a:t>For instance, in order to be an assured tenant, the person must actually be in occupation and if they have moved out to sub-let then they will no longer be assured tenants but common law tenants, so you wouldn’t necessarily serve them with a s8 or s21 notice but a standard Notice to Quit of 1 month. Serve the wrong notice and you might not get possession.</a:t>
            </a:r>
          </a:p>
        </p:txBody>
      </p:sp>
    </p:spTree>
    <p:extLst>
      <p:ext uri="{BB962C8B-B14F-4D97-AF65-F5344CB8AC3E}">
        <p14:creationId xmlns:p14="http://schemas.microsoft.com/office/powerpoint/2010/main" val="2922388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a:solidFill>
                  <a:srgbClr val="FF0000"/>
                </a:solidFill>
              </a:rPr>
              <a:t>2. Get </a:t>
            </a:r>
            <a:r>
              <a:rPr lang="en-GB" dirty="0">
                <a:solidFill>
                  <a:srgbClr val="FF0000"/>
                </a:solidFill>
              </a:rPr>
              <a:t>advice!</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a:bodyPr>
          <a:lstStyle/>
          <a:p>
            <a:r>
              <a:rPr lang="en-GB" b="1" dirty="0"/>
              <a:t>Don’t go to the property and start arguing with the sub-tenants, they are often completely ignorant of the fact they are sub-letting.</a:t>
            </a:r>
          </a:p>
          <a:p>
            <a:r>
              <a:rPr lang="en-GB" b="1" dirty="0"/>
              <a:t>So because of these procedural complication it is vital to seek advice of a </a:t>
            </a:r>
            <a:r>
              <a:rPr lang="en-GB" b="1" dirty="0">
                <a:solidFill>
                  <a:srgbClr val="FF0000"/>
                </a:solidFill>
              </a:rPr>
              <a:t>specialist housing solicitor </a:t>
            </a:r>
            <a:r>
              <a:rPr lang="en-GB" b="1" dirty="0"/>
              <a:t>before proceeding. Don’t go to just any high street solicitor.</a:t>
            </a:r>
          </a:p>
          <a:p>
            <a:r>
              <a:rPr lang="en-GB" b="1" dirty="0"/>
              <a:t>Mistakes in procedures or paperwork can mean lengthy and expensive delays – </a:t>
            </a:r>
            <a:r>
              <a:rPr lang="en-GB" b="1" dirty="0">
                <a:solidFill>
                  <a:srgbClr val="FF0000"/>
                </a:solidFill>
              </a:rPr>
              <a:t>cheap is not always cheerful.</a:t>
            </a:r>
          </a:p>
          <a:p>
            <a:endParaRPr lang="en-GB" b="1" dirty="0"/>
          </a:p>
        </p:txBody>
      </p:sp>
    </p:spTree>
    <p:extLst>
      <p:ext uri="{BB962C8B-B14F-4D97-AF65-F5344CB8AC3E}">
        <p14:creationId xmlns:p14="http://schemas.microsoft.com/office/powerpoint/2010/main" val="3302417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Rectangle 35">
            <a:extLst>
              <a:ext uri="{FF2B5EF4-FFF2-40B4-BE49-F238E27FC236}">
                <a16:creationId xmlns:a16="http://schemas.microsoft.com/office/drawing/2014/main" id="{16F48AD3-C8B3-4F74-B546-F12937F7D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2BC515-0659-45A9-ADFF-4CF13DB779EC}"/>
              </a:ext>
            </a:extLst>
          </p:cNvPr>
          <p:cNvSpPr>
            <a:spLocks noGrp="1"/>
          </p:cNvSpPr>
          <p:nvPr>
            <p:ph type="title"/>
          </p:nvPr>
        </p:nvSpPr>
        <p:spPr>
          <a:xfrm>
            <a:off x="6315075" y="1122363"/>
            <a:ext cx="5876925" cy="3204134"/>
          </a:xfrm>
        </p:spPr>
        <p:txBody>
          <a:bodyPr vert="horz" lIns="91440" tIns="45720" rIns="91440" bIns="45720" rtlCol="0" anchor="b">
            <a:normAutofit/>
          </a:bodyPr>
          <a:lstStyle/>
          <a:p>
            <a:r>
              <a:rPr lang="en-US" sz="3600" dirty="0"/>
              <a:t>Any questions?</a:t>
            </a:r>
            <a:endParaRPr lang="en-US" sz="3600" dirty="0">
              <a:solidFill>
                <a:srgbClr val="FF0000"/>
              </a:solidFill>
            </a:endParaRPr>
          </a:p>
        </p:txBody>
      </p:sp>
      <p:pic>
        <p:nvPicPr>
          <p:cNvPr id="29" name="Graphic 28" descr="Envelope">
            <a:extLst>
              <a:ext uri="{FF2B5EF4-FFF2-40B4-BE49-F238E27FC236}">
                <a16:creationId xmlns:a16="http://schemas.microsoft.com/office/drawing/2014/main" id="{195473D8-6959-4425-AE4D-1B2FC66316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6682" y="625683"/>
            <a:ext cx="5454246" cy="5454246"/>
          </a:xfrm>
          <a:prstGeom prst="rect">
            <a:avLst/>
          </a:prstGeom>
        </p:spPr>
      </p:pic>
      <p:sp>
        <p:nvSpPr>
          <p:cNvPr id="38" name="Rectangle 3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936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Rectangle 20">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2BC515-0659-45A9-ADFF-4CF13DB779EC}"/>
              </a:ext>
            </a:extLst>
          </p:cNvPr>
          <p:cNvSpPr>
            <a:spLocks noGrp="1"/>
          </p:cNvSpPr>
          <p:nvPr>
            <p:ph type="title"/>
          </p:nvPr>
        </p:nvSpPr>
        <p:spPr>
          <a:xfrm>
            <a:off x="1804988" y="1442172"/>
            <a:ext cx="8582025" cy="2177328"/>
          </a:xfrm>
        </p:spPr>
        <p:txBody>
          <a:bodyPr vert="horz" lIns="91440" tIns="45720" rIns="91440" bIns="45720" rtlCol="0" anchor="ctr">
            <a:normAutofit fontScale="90000"/>
          </a:bodyPr>
          <a:lstStyle/>
          <a:p>
            <a:pPr algn="ctr"/>
            <a:r>
              <a:rPr lang="en-US" sz="6100" dirty="0"/>
              <a:t>What happens if my tenant sub-lets? </a:t>
            </a:r>
            <a:br>
              <a:rPr lang="en-US" sz="6100" dirty="0"/>
            </a:br>
            <a:endParaRPr lang="en-US" sz="6100" dirty="0">
              <a:solidFill>
                <a:srgbClr val="0070C0"/>
              </a:solidFill>
            </a:endParaRPr>
          </a:p>
        </p:txBody>
      </p:sp>
      <p:sp>
        <p:nvSpPr>
          <p:cNvPr id="25" name="Rectangle: Rounded Corners 2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812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basics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fontScale="92500"/>
          </a:bodyPr>
          <a:lstStyle/>
          <a:p>
            <a:r>
              <a:rPr lang="en-GB" b="1" dirty="0"/>
              <a:t>There is a statutory prohibition in the Housing Act 1988 on sub-letting of assured tenancies.</a:t>
            </a:r>
          </a:p>
          <a:p>
            <a:r>
              <a:rPr lang="en-GB" b="1" dirty="0"/>
              <a:t>If a tenant sub-lets, this does not mean that the sub tenancy isn’t a valid tenancy but it does mean that </a:t>
            </a:r>
            <a:r>
              <a:rPr lang="en-GB" b="1" u="sng" dirty="0">
                <a:solidFill>
                  <a:srgbClr val="FF0000"/>
                </a:solidFill>
              </a:rPr>
              <a:t>your </a:t>
            </a:r>
            <a:r>
              <a:rPr lang="en-GB" b="1" dirty="0"/>
              <a:t>tenant has broken their contract with you, paving the way to a possession order.</a:t>
            </a:r>
          </a:p>
          <a:p>
            <a:r>
              <a:rPr lang="en-GB" b="1" dirty="0"/>
              <a:t>Taking in a lodger is technically not sub-letting, although this may still breach the terms of the tenancy agreement.</a:t>
            </a:r>
          </a:p>
          <a:p>
            <a:r>
              <a:rPr lang="en-GB" b="1" dirty="0"/>
              <a:t>Sub-letting is where your tenant moves out and let’s to other parties.</a:t>
            </a:r>
          </a:p>
        </p:txBody>
      </p:sp>
    </p:spTree>
    <p:extLst>
      <p:ext uri="{BB962C8B-B14F-4D97-AF65-F5344CB8AC3E}">
        <p14:creationId xmlns:p14="http://schemas.microsoft.com/office/powerpoint/2010/main" val="300265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basics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a:bodyPr>
          <a:lstStyle/>
          <a:p>
            <a:r>
              <a:rPr lang="en-GB" b="1" dirty="0"/>
              <a:t>Any contractual arrangements for payment of rent exist between the sub-tenants and your tenant, who in legal terms is called the </a:t>
            </a:r>
            <a:r>
              <a:rPr lang="en-GB" b="1" u="sng" dirty="0">
                <a:solidFill>
                  <a:srgbClr val="FF0000"/>
                </a:solidFill>
              </a:rPr>
              <a:t>“Mesne tenant”</a:t>
            </a:r>
            <a:r>
              <a:rPr lang="en-GB" b="1" dirty="0"/>
              <a:t> who is effectively the landlord of the sub tenants.</a:t>
            </a:r>
          </a:p>
          <a:p>
            <a:r>
              <a:rPr lang="en-GB" b="1" dirty="0"/>
              <a:t>In such arrangement the property owner would be known as the </a:t>
            </a:r>
            <a:r>
              <a:rPr lang="en-GB" b="1" u="sng" dirty="0">
                <a:solidFill>
                  <a:srgbClr val="FF0000"/>
                </a:solidFill>
              </a:rPr>
              <a:t>“Superior landlord” </a:t>
            </a:r>
            <a:r>
              <a:rPr lang="en-GB" b="1" dirty="0"/>
              <a:t>but whilst the mesne tenancy continues to exist, you would have no right to demand rent from the sub tenants because you have no contractual relationship with them.</a:t>
            </a:r>
          </a:p>
        </p:txBody>
      </p:sp>
    </p:spTree>
    <p:extLst>
      <p:ext uri="{BB962C8B-B14F-4D97-AF65-F5344CB8AC3E}">
        <p14:creationId xmlns:p14="http://schemas.microsoft.com/office/powerpoint/2010/main" val="11187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basics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lnSpcReduction="10000"/>
          </a:bodyPr>
          <a:lstStyle/>
          <a:p>
            <a:r>
              <a:rPr lang="en-GB" b="1" dirty="0"/>
              <a:t>In strictly contractual terms it makes no difference if you authorised the sub letting or not, you will not have a contractual relationship with the sub-tenants.</a:t>
            </a:r>
          </a:p>
          <a:p>
            <a:r>
              <a:rPr lang="en-GB" b="1" dirty="0"/>
              <a:t>Whilst your tenant does not have the automatic right to create a sub-tenancy, this does not mean that the sub-tenants have no right or protection in law. A breach of contract does not mean the law has been broken.</a:t>
            </a:r>
          </a:p>
          <a:p>
            <a:r>
              <a:rPr lang="en-GB" b="1" dirty="0"/>
              <a:t>However it does make a difference when it comes to possession proceedings and the mesne tenant ending the tenancy</a:t>
            </a:r>
          </a:p>
        </p:txBody>
      </p:sp>
    </p:spTree>
    <p:extLst>
      <p:ext uri="{BB962C8B-B14F-4D97-AF65-F5344CB8AC3E}">
        <p14:creationId xmlns:p14="http://schemas.microsoft.com/office/powerpoint/2010/main" val="366274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basics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a:bodyPr>
          <a:lstStyle/>
          <a:p>
            <a:r>
              <a:rPr lang="en-GB" b="1" dirty="0"/>
              <a:t>Because the mesne tenant is the sub-tenant’s landlord, if they wanted to get possession against their tenants they would, as all landlords have to do, obtain possession through the courts.</a:t>
            </a:r>
          </a:p>
          <a:p>
            <a:r>
              <a:rPr lang="en-GB" b="1" dirty="0"/>
              <a:t>For the same reasons that a lock change against the sub-tenants would be an illegal eviction, regardless of who carried it out.</a:t>
            </a:r>
          </a:p>
          <a:p>
            <a:r>
              <a:rPr lang="en-GB" b="1" dirty="0"/>
              <a:t>In many such instances the mesne tenant will create an unlicensed HMO without the superior landlord’s knowledge and then disappear leaving the owner with the problem of what to do.</a:t>
            </a:r>
          </a:p>
        </p:txBody>
      </p:sp>
    </p:spTree>
    <p:extLst>
      <p:ext uri="{BB962C8B-B14F-4D97-AF65-F5344CB8AC3E}">
        <p14:creationId xmlns:p14="http://schemas.microsoft.com/office/powerpoint/2010/main" val="402054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basics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lnSpcReduction="10000"/>
          </a:bodyPr>
          <a:lstStyle/>
          <a:p>
            <a:r>
              <a:rPr lang="en-GB" b="1" dirty="0"/>
              <a:t>In such instances you cant just go in and throw everyone out. They are not squatters.</a:t>
            </a:r>
          </a:p>
          <a:p>
            <a:r>
              <a:rPr lang="en-GB" b="1" dirty="0">
                <a:solidFill>
                  <a:srgbClr val="FF0000"/>
                </a:solidFill>
              </a:rPr>
              <a:t>You don’t need a possession order against the sub-tenants if the sub-letting was unauthorised BUT only of the mesne tenancy has been ended properly first.</a:t>
            </a:r>
          </a:p>
          <a:p>
            <a:r>
              <a:rPr lang="en-GB" b="1" dirty="0"/>
              <a:t>If you find yourself in this position the best thing to do is approach the council’s licensing team, explain that the HMO has been created without your knowledge or approval and say that you need time to get possession of the property back.</a:t>
            </a:r>
          </a:p>
        </p:txBody>
      </p:sp>
    </p:spTree>
    <p:extLst>
      <p:ext uri="{BB962C8B-B14F-4D97-AF65-F5344CB8AC3E}">
        <p14:creationId xmlns:p14="http://schemas.microsoft.com/office/powerpoint/2010/main" val="105237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Ending these arrangements</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a:xfrm>
            <a:off x="1115568" y="2032000"/>
            <a:ext cx="10168128" cy="4140200"/>
          </a:xfrm>
        </p:spPr>
        <p:txBody>
          <a:bodyPr>
            <a:normAutofit lnSpcReduction="10000"/>
          </a:bodyPr>
          <a:lstStyle/>
          <a:p>
            <a:r>
              <a:rPr lang="en-GB" b="1" dirty="0"/>
              <a:t>Remember; a tenancy is a legal entity, it doesn’t end just because someone appears to no longer be there. A tenancy has to be brought to an end.</a:t>
            </a:r>
          </a:p>
          <a:p>
            <a:r>
              <a:rPr lang="en-GB" b="1" dirty="0"/>
              <a:t>There are a number of ways this can happen, most commonly</a:t>
            </a:r>
          </a:p>
          <a:p>
            <a:pPr marL="457200" indent="-457200">
              <a:buFont typeface="+mj-lt"/>
              <a:buAutoNum type="arabicPeriod"/>
            </a:pPr>
            <a:r>
              <a:rPr lang="en-GB" b="1" dirty="0"/>
              <a:t>The mesne tenant formally ends their tenancy</a:t>
            </a:r>
          </a:p>
          <a:p>
            <a:pPr marL="457200" indent="-457200">
              <a:buFont typeface="+mj-lt"/>
              <a:buAutoNum type="arabicPeriod"/>
            </a:pPr>
            <a:r>
              <a:rPr lang="en-GB" b="1" dirty="0"/>
              <a:t>You obtain possession through the courts.</a:t>
            </a:r>
          </a:p>
          <a:p>
            <a:pPr marL="457200" indent="-457200">
              <a:buFont typeface="+mj-lt"/>
              <a:buAutoNum type="arabicPeriod"/>
            </a:pPr>
            <a:r>
              <a:rPr lang="en-GB" b="1" dirty="0"/>
              <a:t>The tenancy with the mesne tenant expires or the head landlord exercises the break clause.</a:t>
            </a:r>
          </a:p>
          <a:p>
            <a:r>
              <a:rPr lang="en-GB" b="1" dirty="0"/>
              <a:t>Both of these routes throw up their own unique legal problems</a:t>
            </a:r>
          </a:p>
        </p:txBody>
      </p:sp>
    </p:spTree>
    <p:extLst>
      <p:ext uri="{BB962C8B-B14F-4D97-AF65-F5344CB8AC3E}">
        <p14:creationId xmlns:p14="http://schemas.microsoft.com/office/powerpoint/2010/main" val="205974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DA50-015C-40FA-A292-706B405E62A8}"/>
              </a:ext>
            </a:extLst>
          </p:cNvPr>
          <p:cNvSpPr>
            <a:spLocks noGrp="1"/>
          </p:cNvSpPr>
          <p:nvPr>
            <p:ph type="title"/>
          </p:nvPr>
        </p:nvSpPr>
        <p:spPr/>
        <p:txBody>
          <a:bodyPr>
            <a:normAutofit/>
          </a:bodyPr>
          <a:lstStyle/>
          <a:p>
            <a:r>
              <a:rPr lang="en-GB" dirty="0"/>
              <a:t>The mesne tenant ends their tenancy</a:t>
            </a:r>
          </a:p>
        </p:txBody>
      </p:sp>
      <p:sp>
        <p:nvSpPr>
          <p:cNvPr id="3" name="Content Placeholder 2">
            <a:extLst>
              <a:ext uri="{FF2B5EF4-FFF2-40B4-BE49-F238E27FC236}">
                <a16:creationId xmlns:a16="http://schemas.microsoft.com/office/drawing/2014/main" id="{67DD2C47-0D56-4474-B057-67A65D6FD47F}"/>
              </a:ext>
            </a:extLst>
          </p:cNvPr>
          <p:cNvSpPr>
            <a:spLocks noGrp="1"/>
          </p:cNvSpPr>
          <p:nvPr>
            <p:ph idx="1"/>
          </p:nvPr>
        </p:nvSpPr>
        <p:spPr/>
        <p:txBody>
          <a:bodyPr>
            <a:normAutofit fontScale="85000" lnSpcReduction="20000"/>
          </a:bodyPr>
          <a:lstStyle/>
          <a:p>
            <a:r>
              <a:rPr lang="en-GB" b="1" dirty="0"/>
              <a:t>There are 2 ways this can happen.</a:t>
            </a:r>
          </a:p>
          <a:p>
            <a:pPr marL="457200" indent="-457200">
              <a:buFont typeface="+mj-lt"/>
              <a:buAutoNum type="arabicPeriod"/>
            </a:pPr>
            <a:r>
              <a:rPr lang="en-GB" b="1" dirty="0"/>
              <a:t>The mesne tenant can</a:t>
            </a:r>
            <a:r>
              <a:rPr lang="en-GB" b="1" dirty="0">
                <a:solidFill>
                  <a:srgbClr val="FF0000"/>
                </a:solidFill>
              </a:rPr>
              <a:t> terminate </a:t>
            </a:r>
            <a:r>
              <a:rPr lang="en-GB" b="1" dirty="0"/>
              <a:t>their tenancy, or</a:t>
            </a:r>
          </a:p>
          <a:p>
            <a:pPr marL="457200" indent="-457200">
              <a:buFont typeface="+mj-lt"/>
              <a:buAutoNum type="arabicPeriod"/>
            </a:pPr>
            <a:r>
              <a:rPr lang="en-GB" b="1" dirty="0"/>
              <a:t>They </a:t>
            </a:r>
            <a:r>
              <a:rPr lang="en-GB" b="1" dirty="0">
                <a:solidFill>
                  <a:srgbClr val="FF0000"/>
                </a:solidFill>
              </a:rPr>
              <a:t>surrender</a:t>
            </a:r>
            <a:r>
              <a:rPr lang="en-GB" b="1" dirty="0"/>
              <a:t> their tenancy.</a:t>
            </a:r>
          </a:p>
          <a:p>
            <a:r>
              <a:rPr lang="en-GB" b="1" dirty="0"/>
              <a:t>If they serve you with a notice to quit of 1 month, this will terminate the mesne tenancy. If this is done during the fixed term you will still be entitled for the rent on the remaining term</a:t>
            </a:r>
          </a:p>
          <a:p>
            <a:r>
              <a:rPr lang="en-GB" b="1" dirty="0"/>
              <a:t>For surrender to take place there must be both an unequivocal act of surrender </a:t>
            </a:r>
            <a:r>
              <a:rPr lang="en-GB" b="1" dirty="0">
                <a:solidFill>
                  <a:srgbClr val="FF0000"/>
                </a:solidFill>
              </a:rPr>
              <a:t>AND</a:t>
            </a:r>
            <a:r>
              <a:rPr lang="en-GB" b="1" dirty="0"/>
              <a:t> an unequivocal act of acceptance of surrender.</a:t>
            </a:r>
          </a:p>
          <a:p>
            <a:r>
              <a:rPr lang="en-GB" b="1" dirty="0"/>
              <a:t>Posting the keys through your letterbox is only an act of surrender, it does not evidence acceptance.</a:t>
            </a:r>
          </a:p>
        </p:txBody>
      </p:sp>
    </p:spTree>
    <p:extLst>
      <p:ext uri="{BB962C8B-B14F-4D97-AF65-F5344CB8AC3E}">
        <p14:creationId xmlns:p14="http://schemas.microsoft.com/office/powerpoint/2010/main" val="2642332278"/>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4234</TotalTime>
  <Words>1280</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Neue Haas Grotesk Text Pro</vt:lpstr>
      <vt:lpstr>AccentBoxVTI</vt:lpstr>
      <vt:lpstr>Safer Renting - London Borough Waltham Forest Landlord Forum</vt:lpstr>
      <vt:lpstr>What happens if my tenant sub-lets?  </vt:lpstr>
      <vt:lpstr>The basics</vt:lpstr>
      <vt:lpstr>The basics</vt:lpstr>
      <vt:lpstr>The basics</vt:lpstr>
      <vt:lpstr>The basics</vt:lpstr>
      <vt:lpstr>The basics</vt:lpstr>
      <vt:lpstr>Ending these arrangements</vt:lpstr>
      <vt:lpstr>The mesne tenant ends their tenancy</vt:lpstr>
      <vt:lpstr>The mesne tenant ends their tenancy</vt:lpstr>
      <vt:lpstr>Landlord seeking possession</vt:lpstr>
      <vt:lpstr>Authorised v. unauthorised</vt:lpstr>
      <vt:lpstr>Authorised v. unauthorised</vt:lpstr>
      <vt:lpstr>Watch out for Waiver</vt:lpstr>
      <vt:lpstr>PowerPoint Presentation</vt:lpstr>
      <vt:lpstr>1. Get advice!</vt:lpstr>
      <vt:lpstr>2. Get advice!</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Renting Partner briefing September 2021</dc:title>
  <dc:creator>Ben Reeve-Lewis</dc:creator>
  <cp:lastModifiedBy>Julia Morris</cp:lastModifiedBy>
  <cp:revision>3</cp:revision>
  <dcterms:created xsi:type="dcterms:W3CDTF">2021-08-11T10:14:22Z</dcterms:created>
  <dcterms:modified xsi:type="dcterms:W3CDTF">2021-10-04T14:00:22Z</dcterms:modified>
</cp:coreProperties>
</file>