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8"/>
  </p:notesMasterIdLst>
  <p:sldIdLst>
    <p:sldId id="672" r:id="rId6"/>
    <p:sldId id="260" r:id="rId7"/>
    <p:sldId id="687" r:id="rId8"/>
    <p:sldId id="663" r:id="rId9"/>
    <p:sldId id="668" r:id="rId10"/>
    <p:sldId id="683" r:id="rId11"/>
    <p:sldId id="667" r:id="rId12"/>
    <p:sldId id="684" r:id="rId13"/>
    <p:sldId id="685" r:id="rId14"/>
    <p:sldId id="686" r:id="rId15"/>
    <p:sldId id="660" r:id="rId16"/>
    <p:sldId id="658"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559"/>
    <a:srgbClr val="505559"/>
    <a:srgbClr val="BE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68006" autoAdjust="0"/>
  </p:normalViewPr>
  <p:slideViewPr>
    <p:cSldViewPr snapToGrid="0">
      <p:cViewPr varScale="1">
        <p:scale>
          <a:sx n="67" d="100"/>
          <a:sy n="67" d="100"/>
        </p:scale>
        <p:origin x="568" y="56"/>
      </p:cViewPr>
      <p:guideLst/>
    </p:cSldViewPr>
  </p:slideViewPr>
  <p:notesTextViewPr>
    <p:cViewPr>
      <p:scale>
        <a:sx n="1" d="1"/>
        <a:sy n="1" d="1"/>
      </p:scale>
      <p:origin x="0" y="0"/>
    </p:cViewPr>
  </p:notesTextViewPr>
  <p:sorterViewPr>
    <p:cViewPr varScale="1">
      <p:scale>
        <a:sx n="100" d="100"/>
        <a:sy n="100" d="100"/>
      </p:scale>
      <p:origin x="0" y="-54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A8C6475-CC8C-481D-B6B0-BAFE6246DA02}" type="datetimeFigureOut">
              <a:rPr lang="en-GB" smtClean="0"/>
              <a:t>04/10/2021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005AD9-C287-420A-A6B5-455A25906119}" type="slidenum">
              <a:rPr lang="en-GB" smtClean="0"/>
              <a:t>‹#›</a:t>
            </a:fld>
            <a:endParaRPr lang="en-GB"/>
          </a:p>
        </p:txBody>
      </p:sp>
    </p:spTree>
    <p:extLst>
      <p:ext uri="{BB962C8B-B14F-4D97-AF65-F5344CB8AC3E}">
        <p14:creationId xmlns:p14="http://schemas.microsoft.com/office/powerpoint/2010/main" val="97058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rla.org.uk/news/government-must-use-time-to-get-rental-reform-right-for-landlords-and-tenant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005AD9-C287-420A-A6B5-455A25906119}" type="slidenum">
              <a:rPr lang="en-GB" smtClean="0"/>
              <a:t>2</a:t>
            </a:fld>
            <a:endParaRPr lang="en-GB"/>
          </a:p>
        </p:txBody>
      </p:sp>
    </p:spTree>
    <p:extLst>
      <p:ext uri="{BB962C8B-B14F-4D97-AF65-F5344CB8AC3E}">
        <p14:creationId xmlns:p14="http://schemas.microsoft.com/office/powerpoint/2010/main" val="286347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our conversations with MHCLG there is now no expectation that the Renters’ Reform Bill  will be introduced in the next parliamentary session, which is good news as it suggests the government is taking the approach that they need to scrutinise and consider the proposals thoroughly. The government is now expected to begin further consultation in the summer with stakeholders with focuses on specific functions of the bill, which naturally we will engage heavily with.</a:t>
            </a:r>
          </a:p>
          <a:p>
            <a:endParaRPr lang="en-GB" dirty="0"/>
          </a:p>
          <a:p>
            <a:r>
              <a:rPr lang="en-GB" dirty="0"/>
              <a:t>We await the consultation response and the White Paper to detail the government’s published approach and the firmer specifics of the proposals.</a:t>
            </a:r>
          </a:p>
          <a:p>
            <a:endParaRPr lang="en-GB" dirty="0"/>
          </a:p>
          <a:p>
            <a:r>
              <a:rPr lang="en-GB" dirty="0"/>
              <a:t>The government have re-affirmed their commitment to landlord membership of redress schemes and stated they will explore mandatory landlord registration.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read our response here: </a:t>
            </a:r>
            <a:r>
              <a:rPr lang="en-GB" dirty="0">
                <a:hlinkClick r:id="rId3"/>
              </a:rPr>
              <a:t>https://www.nrla.org.uk/news/government-must-use-time-to-get-rental-reform-right-for-landlords-and-tenants</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3</a:t>
            </a:fld>
            <a:endParaRPr lang="en-GB"/>
          </a:p>
        </p:txBody>
      </p:sp>
    </p:spTree>
    <p:extLst>
      <p:ext uri="{BB962C8B-B14F-4D97-AF65-F5344CB8AC3E}">
        <p14:creationId xmlns:p14="http://schemas.microsoft.com/office/powerpoint/2010/main" val="420823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005AD9-C287-420A-A6B5-455A25906119}" type="slidenum">
              <a:rPr lang="en-GB" smtClean="0"/>
              <a:t>4</a:t>
            </a:fld>
            <a:endParaRPr lang="en-GB"/>
          </a:p>
        </p:txBody>
      </p:sp>
    </p:spTree>
    <p:extLst>
      <p:ext uri="{BB962C8B-B14F-4D97-AF65-F5344CB8AC3E}">
        <p14:creationId xmlns:p14="http://schemas.microsoft.com/office/powerpoint/2010/main" val="408502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005AD9-C287-420A-A6B5-455A25906119}" type="slidenum">
              <a:rPr lang="en-GB" smtClean="0"/>
              <a:t>5</a:t>
            </a:fld>
            <a:endParaRPr lang="en-GB"/>
          </a:p>
        </p:txBody>
      </p:sp>
    </p:spTree>
    <p:extLst>
      <p:ext uri="{BB962C8B-B14F-4D97-AF65-F5344CB8AC3E}">
        <p14:creationId xmlns:p14="http://schemas.microsoft.com/office/powerpoint/2010/main" val="284566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005AD9-C287-420A-A6B5-455A25906119}" type="slidenum">
              <a:rPr lang="en-GB" smtClean="0"/>
              <a:t>7</a:t>
            </a:fld>
            <a:endParaRPr lang="en-GB"/>
          </a:p>
        </p:txBody>
      </p:sp>
    </p:spTree>
    <p:extLst>
      <p:ext uri="{BB962C8B-B14F-4D97-AF65-F5344CB8AC3E}">
        <p14:creationId xmlns:p14="http://schemas.microsoft.com/office/powerpoint/2010/main" val="12012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11</a:t>
            </a:fld>
            <a:endParaRPr lang="en-GB"/>
          </a:p>
        </p:txBody>
      </p:sp>
    </p:spTree>
    <p:extLst>
      <p:ext uri="{BB962C8B-B14F-4D97-AF65-F5344CB8AC3E}">
        <p14:creationId xmlns:p14="http://schemas.microsoft.com/office/powerpoint/2010/main" val="120716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12</a:t>
            </a:fld>
            <a:endParaRPr lang="en-GB"/>
          </a:p>
        </p:txBody>
      </p:sp>
    </p:spTree>
    <p:extLst>
      <p:ext uri="{BB962C8B-B14F-4D97-AF65-F5344CB8AC3E}">
        <p14:creationId xmlns:p14="http://schemas.microsoft.com/office/powerpoint/2010/main" val="2815348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642DB2-0673-447B-98EA-EE823DAB402E}"/>
              </a:ext>
            </a:extLst>
          </p:cNvPr>
          <p:cNvSpPr/>
          <p:nvPr userDrawn="1"/>
        </p:nvSpPr>
        <p:spPr>
          <a:xfrm>
            <a:off x="-58189" y="-83127"/>
            <a:ext cx="12250189" cy="6941127"/>
          </a:xfrm>
          <a:prstGeom prst="rect">
            <a:avLst/>
          </a:prstGeom>
          <a:solidFill>
            <a:srgbClr val="4F5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FFB0C51-1CC7-4B2C-B306-46DF69316F6F}"/>
              </a:ext>
            </a:extLst>
          </p:cNvPr>
          <p:cNvSpPr>
            <a:spLocks noGrp="1"/>
          </p:cNvSpPr>
          <p:nvPr>
            <p:ph type="ctrTitle"/>
          </p:nvPr>
        </p:nvSpPr>
        <p:spPr>
          <a:xfrm>
            <a:off x="1524000" y="1600199"/>
            <a:ext cx="9144000" cy="1909763"/>
          </a:xfrm>
        </p:spPr>
        <p:txBody>
          <a:bodyPr anchor="b">
            <a:normAutofit/>
          </a:bodyPr>
          <a:lstStyle>
            <a:lvl1pPr algn="ctr">
              <a:defRPr sz="36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C91B7E2-CA77-4968-A0E0-0A82AE341168}"/>
              </a:ext>
            </a:extLst>
          </p:cNvPr>
          <p:cNvSpPr>
            <a:spLocks noGrp="1"/>
          </p:cNvSpPr>
          <p:nvPr>
            <p:ph type="subTitle" idx="1"/>
          </p:nvPr>
        </p:nvSpPr>
        <p:spPr>
          <a:xfrm>
            <a:off x="1524000" y="3602038"/>
            <a:ext cx="9144000" cy="1655762"/>
          </a:xfrm>
        </p:spPr>
        <p:txBody>
          <a:bodyPr/>
          <a:lstStyle>
            <a:lvl1pPr marL="0" indent="0" algn="ctr">
              <a:buNone/>
              <a:defRPr sz="2400">
                <a:solidFill>
                  <a:srgbClr val="BED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4D47F0-D710-4315-86E6-EBE6569119AD}"/>
              </a:ext>
            </a:extLst>
          </p:cNvPr>
          <p:cNvSpPr>
            <a:spLocks noGrp="1"/>
          </p:cNvSpPr>
          <p:nvPr>
            <p:ph type="dt" sz="half" idx="10"/>
          </p:nvPr>
        </p:nvSpPr>
        <p:spPr/>
        <p:txBody>
          <a:bodyPr/>
          <a:lstStyle/>
          <a:p>
            <a:fld id="{4002BA33-1288-476D-ADB1-642209E929E4}" type="datetimeFigureOut">
              <a:rPr lang="en-GB" smtClean="0"/>
              <a:t>04/10/2021</a:t>
            </a:fld>
            <a:endParaRPr lang="en-GB"/>
          </a:p>
        </p:txBody>
      </p:sp>
      <p:sp>
        <p:nvSpPr>
          <p:cNvPr id="5" name="Footer Placeholder 4">
            <a:extLst>
              <a:ext uri="{FF2B5EF4-FFF2-40B4-BE49-F238E27FC236}">
                <a16:creationId xmlns:a16="http://schemas.microsoft.com/office/drawing/2014/main" id="{73058A0D-59EA-4BA5-9A8F-6059A70551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308AE-297D-4498-B582-A5F13B1E9648}"/>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9" name="Picture 8" descr="A picture containing drawing, flower&#10;&#10;Description automatically generated">
            <a:extLst>
              <a:ext uri="{FF2B5EF4-FFF2-40B4-BE49-F238E27FC236}">
                <a16:creationId xmlns:a16="http://schemas.microsoft.com/office/drawing/2014/main" id="{4C1180CA-FB68-4A8B-AAED-BEFDF9FF97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29206" y="5295206"/>
            <a:ext cx="1562793" cy="156279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621187F-9A49-4AA1-BE1C-3D3945E811B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412306" y="-378599"/>
            <a:ext cx="3309197" cy="2074395"/>
          </a:xfrm>
          <a:prstGeom prst="rect">
            <a:avLst/>
          </a:prstGeom>
        </p:spPr>
      </p:pic>
      <p:pic>
        <p:nvPicPr>
          <p:cNvPr id="15" name="Picture 14" descr="A picture containing man&#10;&#10;Description automatically generated">
            <a:extLst>
              <a:ext uri="{FF2B5EF4-FFF2-40B4-BE49-F238E27FC236}">
                <a16:creationId xmlns:a16="http://schemas.microsoft.com/office/drawing/2014/main" id="{EFB7DFF3-04AC-4A72-B072-B41BAC53403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a:off x="-58191" y="-83127"/>
            <a:ext cx="1778923" cy="1778923"/>
          </a:xfrm>
          <a:prstGeom prst="rect">
            <a:avLst/>
          </a:prstGeom>
        </p:spPr>
      </p:pic>
      <p:sp>
        <p:nvSpPr>
          <p:cNvPr id="16" name="Rectangle 15">
            <a:extLst>
              <a:ext uri="{FF2B5EF4-FFF2-40B4-BE49-F238E27FC236}">
                <a16:creationId xmlns:a16="http://schemas.microsoft.com/office/drawing/2014/main" id="{F2E0EBD6-4B27-4B78-AF4D-7C570FED60FF}"/>
              </a:ext>
            </a:extLst>
          </p:cNvPr>
          <p:cNvSpPr/>
          <p:nvPr userDrawn="1"/>
        </p:nvSpPr>
        <p:spPr>
          <a:xfrm>
            <a:off x="831850" y="1407132"/>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E4A94E-27AC-42BA-AE11-71EC88985BE2}"/>
              </a:ext>
            </a:extLst>
          </p:cNvPr>
          <p:cNvSpPr/>
          <p:nvPr userDrawn="1"/>
        </p:nvSpPr>
        <p:spPr>
          <a:xfrm>
            <a:off x="888652" y="5567450"/>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600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45E3-FC9E-4109-9BBE-552F24890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906674-F9BC-45BB-87A3-247616434E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F40D92-7B41-4CE0-AE5F-3114F7A25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81907-DD22-4747-AA99-7CEB67654F5C}"/>
              </a:ext>
            </a:extLst>
          </p:cNvPr>
          <p:cNvSpPr>
            <a:spLocks noGrp="1"/>
          </p:cNvSpPr>
          <p:nvPr>
            <p:ph type="dt" sz="half" idx="10"/>
          </p:nvPr>
        </p:nvSpPr>
        <p:spPr/>
        <p:txBody>
          <a:bodyPr/>
          <a:lstStyle/>
          <a:p>
            <a:fld id="{4002BA33-1288-476D-ADB1-642209E929E4}" type="datetimeFigureOut">
              <a:rPr lang="en-GB" smtClean="0"/>
              <a:t>04/10/2021</a:t>
            </a:fld>
            <a:endParaRPr lang="en-GB"/>
          </a:p>
        </p:txBody>
      </p:sp>
      <p:sp>
        <p:nvSpPr>
          <p:cNvPr id="6" name="Footer Placeholder 5">
            <a:extLst>
              <a:ext uri="{FF2B5EF4-FFF2-40B4-BE49-F238E27FC236}">
                <a16:creationId xmlns:a16="http://schemas.microsoft.com/office/drawing/2014/main" id="{0F603693-94DF-4D6A-89A8-EDA6959214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413843-6638-44E1-8AEF-D6AE1D0B7548}"/>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54368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3CD9-CD6C-4411-9E82-709A7570AD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E009BD-5B88-4398-B393-059C17CDD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2064A-B8E4-4732-9B9B-F3AFDBB2BBD7}"/>
              </a:ext>
            </a:extLst>
          </p:cNvPr>
          <p:cNvSpPr>
            <a:spLocks noGrp="1"/>
          </p:cNvSpPr>
          <p:nvPr>
            <p:ph type="dt" sz="half" idx="10"/>
          </p:nvPr>
        </p:nvSpPr>
        <p:spPr/>
        <p:txBody>
          <a:bodyPr/>
          <a:lstStyle/>
          <a:p>
            <a:fld id="{4002BA33-1288-476D-ADB1-642209E929E4}" type="datetimeFigureOut">
              <a:rPr lang="en-GB" smtClean="0"/>
              <a:t>04/10/2021</a:t>
            </a:fld>
            <a:endParaRPr lang="en-GB"/>
          </a:p>
        </p:txBody>
      </p:sp>
      <p:sp>
        <p:nvSpPr>
          <p:cNvPr id="5" name="Footer Placeholder 4">
            <a:extLst>
              <a:ext uri="{FF2B5EF4-FFF2-40B4-BE49-F238E27FC236}">
                <a16:creationId xmlns:a16="http://schemas.microsoft.com/office/drawing/2014/main" id="{FEFD5E08-32B9-409A-ADA9-CFA2ABB67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FBF50D-2D76-4900-A5B0-3C35F401D2A6}"/>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70044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1797E6-3C1C-4B7B-AE69-25B1FCF879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A15285-B75B-471A-B7C6-FC066D1C32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2CF27-A31A-445C-BC74-C3AC306FDAB4}"/>
              </a:ext>
            </a:extLst>
          </p:cNvPr>
          <p:cNvSpPr>
            <a:spLocks noGrp="1"/>
          </p:cNvSpPr>
          <p:nvPr>
            <p:ph type="dt" sz="half" idx="10"/>
          </p:nvPr>
        </p:nvSpPr>
        <p:spPr/>
        <p:txBody>
          <a:bodyPr/>
          <a:lstStyle/>
          <a:p>
            <a:fld id="{4002BA33-1288-476D-ADB1-642209E929E4}" type="datetimeFigureOut">
              <a:rPr lang="en-GB" smtClean="0"/>
              <a:t>04/10/2021</a:t>
            </a:fld>
            <a:endParaRPr lang="en-GB"/>
          </a:p>
        </p:txBody>
      </p:sp>
      <p:sp>
        <p:nvSpPr>
          <p:cNvPr id="5" name="Footer Placeholder 4">
            <a:extLst>
              <a:ext uri="{FF2B5EF4-FFF2-40B4-BE49-F238E27FC236}">
                <a16:creationId xmlns:a16="http://schemas.microsoft.com/office/drawing/2014/main" id="{37EA8E57-C19C-4B81-8509-189C715E3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CA56E-93DE-49D1-82BB-BE25AC7260FC}"/>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70204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4EF0-1CB8-4158-88FC-FF31616CC9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BBB7A9-292F-4FA4-AD0E-1A4EF70B0F58}"/>
              </a:ext>
            </a:extLst>
          </p:cNvPr>
          <p:cNvSpPr>
            <a:spLocks noGrp="1"/>
          </p:cNvSpPr>
          <p:nvPr>
            <p:ph idx="1"/>
          </p:nvPr>
        </p:nvSpPr>
        <p:spPr/>
        <p:txBody>
          <a:bodyPr/>
          <a:lstStyle>
            <a:lvl1pPr>
              <a:defRPr>
                <a:solidFill>
                  <a:srgbClr val="4F5559"/>
                </a:solidFill>
              </a:defRPr>
            </a:lvl1pPr>
            <a:lvl2pPr>
              <a:defRPr>
                <a:solidFill>
                  <a:srgbClr val="4F5559"/>
                </a:solidFill>
              </a:defRPr>
            </a:lvl2pPr>
            <a:lvl3pPr>
              <a:defRPr>
                <a:solidFill>
                  <a:srgbClr val="4F5559"/>
                </a:solidFill>
              </a:defRPr>
            </a:lvl3pPr>
            <a:lvl4pPr>
              <a:defRPr>
                <a:solidFill>
                  <a:srgbClr val="4F5559"/>
                </a:solidFill>
              </a:defRPr>
            </a:lvl4pPr>
            <a:lvl5pPr>
              <a:defRPr>
                <a:solidFill>
                  <a:srgbClr val="4F55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44A94FF-920B-4238-843E-72E0D48C47C3}"/>
              </a:ext>
            </a:extLst>
          </p:cNvPr>
          <p:cNvSpPr>
            <a:spLocks noGrp="1"/>
          </p:cNvSpPr>
          <p:nvPr>
            <p:ph type="dt" sz="half" idx="10"/>
          </p:nvPr>
        </p:nvSpPr>
        <p:spPr/>
        <p:txBody>
          <a:bodyPr/>
          <a:lstStyle/>
          <a:p>
            <a:fld id="{4002BA33-1288-476D-ADB1-642209E929E4}" type="datetimeFigureOut">
              <a:rPr lang="en-GB" smtClean="0"/>
              <a:t>04/10/2021</a:t>
            </a:fld>
            <a:endParaRPr lang="en-GB"/>
          </a:p>
        </p:txBody>
      </p:sp>
      <p:sp>
        <p:nvSpPr>
          <p:cNvPr id="5" name="Footer Placeholder 4">
            <a:extLst>
              <a:ext uri="{FF2B5EF4-FFF2-40B4-BE49-F238E27FC236}">
                <a16:creationId xmlns:a16="http://schemas.microsoft.com/office/drawing/2014/main" id="{7727218E-DA2E-4839-BB1E-7570FD11B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57B3F3-01D4-470E-9596-7AD8E13F09C6}"/>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10899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4EF0-1CB8-4158-88FC-FF31616CC9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BBB7A9-292F-4FA4-AD0E-1A4EF70B0F58}"/>
              </a:ext>
            </a:extLst>
          </p:cNvPr>
          <p:cNvSpPr>
            <a:spLocks noGrp="1"/>
          </p:cNvSpPr>
          <p:nvPr>
            <p:ph idx="1"/>
          </p:nvPr>
        </p:nvSpPr>
        <p:spPr/>
        <p:txBody>
          <a:bodyPr/>
          <a:lstStyle>
            <a:lvl1pPr>
              <a:defRPr>
                <a:solidFill>
                  <a:srgbClr val="4F5559"/>
                </a:solidFill>
              </a:defRPr>
            </a:lvl1pPr>
            <a:lvl2pPr>
              <a:defRPr>
                <a:solidFill>
                  <a:srgbClr val="4F5559"/>
                </a:solidFill>
              </a:defRPr>
            </a:lvl2pPr>
            <a:lvl3pPr>
              <a:defRPr>
                <a:solidFill>
                  <a:srgbClr val="4F5559"/>
                </a:solidFill>
              </a:defRPr>
            </a:lvl3pPr>
            <a:lvl4pPr>
              <a:defRPr>
                <a:solidFill>
                  <a:srgbClr val="4F5559"/>
                </a:solidFill>
              </a:defRPr>
            </a:lvl4pPr>
            <a:lvl5pPr>
              <a:defRPr>
                <a:solidFill>
                  <a:srgbClr val="4F55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4A94FF-920B-4238-843E-72E0D48C47C3}"/>
              </a:ext>
            </a:extLst>
          </p:cNvPr>
          <p:cNvSpPr>
            <a:spLocks noGrp="1"/>
          </p:cNvSpPr>
          <p:nvPr>
            <p:ph type="dt" sz="half" idx="10"/>
          </p:nvPr>
        </p:nvSpPr>
        <p:spPr/>
        <p:txBody>
          <a:bodyPr/>
          <a:lstStyle/>
          <a:p>
            <a:fld id="{4002BA33-1288-476D-ADB1-642209E929E4}" type="datetimeFigureOut">
              <a:rPr lang="en-GB" smtClean="0"/>
              <a:t>04/10/2021</a:t>
            </a:fld>
            <a:endParaRPr lang="en-GB"/>
          </a:p>
        </p:txBody>
      </p:sp>
      <p:sp>
        <p:nvSpPr>
          <p:cNvPr id="5" name="Footer Placeholder 4">
            <a:extLst>
              <a:ext uri="{FF2B5EF4-FFF2-40B4-BE49-F238E27FC236}">
                <a16:creationId xmlns:a16="http://schemas.microsoft.com/office/drawing/2014/main" id="{7727218E-DA2E-4839-BB1E-7570FD11B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57B3F3-01D4-470E-9596-7AD8E13F09C6}"/>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0243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694890-49EB-4B88-87DC-A73C2A477039}"/>
              </a:ext>
            </a:extLst>
          </p:cNvPr>
          <p:cNvSpPr/>
          <p:nvPr userDrawn="1"/>
        </p:nvSpPr>
        <p:spPr>
          <a:xfrm>
            <a:off x="-58189" y="-83127"/>
            <a:ext cx="12250189" cy="6941127"/>
          </a:xfrm>
          <a:prstGeom prst="rect">
            <a:avLst/>
          </a:prstGeom>
          <a:solidFill>
            <a:srgbClr val="4F5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4800">
              <a:solidFill>
                <a:schemeClr val="bg1"/>
              </a:solidFill>
            </a:endParaRPr>
          </a:p>
        </p:txBody>
      </p:sp>
      <p:pic>
        <p:nvPicPr>
          <p:cNvPr id="8" name="Picture 7" descr="A picture containing drawing&#10;&#10;Description automatically generated">
            <a:extLst>
              <a:ext uri="{FF2B5EF4-FFF2-40B4-BE49-F238E27FC236}">
                <a16:creationId xmlns:a16="http://schemas.microsoft.com/office/drawing/2014/main" id="{0F3A6923-46A0-46FC-8E23-9A3C191A6EC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12306" y="-378599"/>
            <a:ext cx="3309197" cy="2074395"/>
          </a:xfrm>
          <a:prstGeom prst="rect">
            <a:avLst/>
          </a:prstGeom>
        </p:spPr>
      </p:pic>
      <p:sp>
        <p:nvSpPr>
          <p:cNvPr id="9" name="Rectangle 8">
            <a:extLst>
              <a:ext uri="{FF2B5EF4-FFF2-40B4-BE49-F238E27FC236}">
                <a16:creationId xmlns:a16="http://schemas.microsoft.com/office/drawing/2014/main" id="{FFFC4E01-09B7-4AC0-B2E2-0BA972ABDDD9}"/>
              </a:ext>
            </a:extLst>
          </p:cNvPr>
          <p:cNvSpPr/>
          <p:nvPr userDrawn="1"/>
        </p:nvSpPr>
        <p:spPr>
          <a:xfrm>
            <a:off x="831850" y="1407132"/>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CDDE4F-513D-40FF-A040-8B733DE42DD4}"/>
              </a:ext>
            </a:extLst>
          </p:cNvPr>
          <p:cNvSpPr>
            <a:spLocks noGrp="1"/>
          </p:cNvSpPr>
          <p:nvPr>
            <p:ph type="title"/>
          </p:nvPr>
        </p:nvSpPr>
        <p:spPr>
          <a:xfrm>
            <a:off x="831850" y="1709738"/>
            <a:ext cx="10515600" cy="2852737"/>
          </a:xfrm>
        </p:spPr>
        <p:txBody>
          <a:bodyPr anchor="b">
            <a:normAutofit/>
          </a:bodyPr>
          <a:lstStyle>
            <a:lvl1pPr>
              <a:defRPr sz="4800" b="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20B5C5-8A5C-43BB-8104-DBE3D41436C4}"/>
              </a:ext>
            </a:extLst>
          </p:cNvPr>
          <p:cNvSpPr>
            <a:spLocks noGrp="1"/>
          </p:cNvSpPr>
          <p:nvPr>
            <p:ph type="body" idx="1"/>
          </p:nvPr>
        </p:nvSpPr>
        <p:spPr>
          <a:xfrm>
            <a:off x="831850" y="4589463"/>
            <a:ext cx="10515600" cy="1500187"/>
          </a:xfrm>
        </p:spPr>
        <p:txBody>
          <a:bodyPr/>
          <a:lstStyle>
            <a:lvl1pPr marL="0" indent="0">
              <a:buNone/>
              <a:defRPr sz="2400">
                <a:solidFill>
                  <a:srgbClr val="BED6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60BDBE-3831-4E62-8880-A26997BEEB6F}"/>
              </a:ext>
            </a:extLst>
          </p:cNvPr>
          <p:cNvSpPr>
            <a:spLocks noGrp="1"/>
          </p:cNvSpPr>
          <p:nvPr>
            <p:ph type="dt" sz="half" idx="10"/>
          </p:nvPr>
        </p:nvSpPr>
        <p:spPr/>
        <p:txBody>
          <a:bodyPr/>
          <a:lstStyle/>
          <a:p>
            <a:fld id="{4002BA33-1288-476D-ADB1-642209E929E4}" type="datetimeFigureOut">
              <a:rPr lang="en-GB" smtClean="0"/>
              <a:t>04/10/2021</a:t>
            </a:fld>
            <a:endParaRPr lang="en-GB"/>
          </a:p>
        </p:txBody>
      </p:sp>
      <p:sp>
        <p:nvSpPr>
          <p:cNvPr id="5" name="Footer Placeholder 4">
            <a:extLst>
              <a:ext uri="{FF2B5EF4-FFF2-40B4-BE49-F238E27FC236}">
                <a16:creationId xmlns:a16="http://schemas.microsoft.com/office/drawing/2014/main" id="{BE1A5BD4-AB7F-442A-B38F-5273D0284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FA8E2-9872-4EE0-B338-6A6F33B89EE4}"/>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10" name="Picture 9" descr="A picture containing drawing, flower&#10;&#10;Description automatically generated">
            <a:extLst>
              <a:ext uri="{FF2B5EF4-FFF2-40B4-BE49-F238E27FC236}">
                <a16:creationId xmlns:a16="http://schemas.microsoft.com/office/drawing/2014/main" id="{8E69D9D5-1DEF-462C-8C46-265B7F5630D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29206" y="5295206"/>
            <a:ext cx="1562793" cy="1562793"/>
          </a:xfrm>
          <a:prstGeom prst="rect">
            <a:avLst/>
          </a:prstGeom>
        </p:spPr>
      </p:pic>
    </p:spTree>
    <p:extLst>
      <p:ext uri="{BB962C8B-B14F-4D97-AF65-F5344CB8AC3E}">
        <p14:creationId xmlns:p14="http://schemas.microsoft.com/office/powerpoint/2010/main" val="136718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694890-49EB-4B88-87DC-A73C2A477039}"/>
              </a:ext>
            </a:extLst>
          </p:cNvPr>
          <p:cNvSpPr/>
          <p:nvPr userDrawn="1"/>
        </p:nvSpPr>
        <p:spPr>
          <a:xfrm>
            <a:off x="-58189" y="-83127"/>
            <a:ext cx="12250189" cy="6941127"/>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4800">
              <a:solidFill>
                <a:schemeClr val="bg1"/>
              </a:solidFill>
            </a:endParaRPr>
          </a:p>
        </p:txBody>
      </p:sp>
      <p:pic>
        <p:nvPicPr>
          <p:cNvPr id="8" name="Picture 7">
            <a:extLst>
              <a:ext uri="{FF2B5EF4-FFF2-40B4-BE49-F238E27FC236}">
                <a16:creationId xmlns:a16="http://schemas.microsoft.com/office/drawing/2014/main" id="{0F3A6923-46A0-46FC-8E23-9A3C191A6EC7}"/>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412306" y="-378599"/>
            <a:ext cx="3309195" cy="2074395"/>
          </a:xfrm>
          <a:prstGeom prst="rect">
            <a:avLst/>
          </a:prstGeom>
        </p:spPr>
      </p:pic>
      <p:sp>
        <p:nvSpPr>
          <p:cNvPr id="9" name="Rectangle 8">
            <a:extLst>
              <a:ext uri="{FF2B5EF4-FFF2-40B4-BE49-F238E27FC236}">
                <a16:creationId xmlns:a16="http://schemas.microsoft.com/office/drawing/2014/main" id="{FFFC4E01-09B7-4AC0-B2E2-0BA972ABDDD9}"/>
              </a:ext>
            </a:extLst>
          </p:cNvPr>
          <p:cNvSpPr/>
          <p:nvPr userDrawn="1"/>
        </p:nvSpPr>
        <p:spPr>
          <a:xfrm>
            <a:off x="831850" y="1407132"/>
            <a:ext cx="105219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solidFill>
                <a:schemeClr val="bg1"/>
              </a:solidFill>
            </a:endParaRPr>
          </a:p>
        </p:txBody>
      </p:sp>
      <p:sp>
        <p:nvSpPr>
          <p:cNvPr id="2" name="Title 1">
            <a:extLst>
              <a:ext uri="{FF2B5EF4-FFF2-40B4-BE49-F238E27FC236}">
                <a16:creationId xmlns:a16="http://schemas.microsoft.com/office/drawing/2014/main" id="{58CDDE4F-513D-40FF-A040-8B733DE42DD4}"/>
              </a:ext>
            </a:extLst>
          </p:cNvPr>
          <p:cNvSpPr>
            <a:spLocks noGrp="1"/>
          </p:cNvSpPr>
          <p:nvPr>
            <p:ph type="title"/>
          </p:nvPr>
        </p:nvSpPr>
        <p:spPr>
          <a:xfrm>
            <a:off x="831850" y="1709738"/>
            <a:ext cx="10515600" cy="2852737"/>
          </a:xfrm>
        </p:spPr>
        <p:txBody>
          <a:bodyPr anchor="b">
            <a:normAutofit/>
          </a:bodyPr>
          <a:lstStyle>
            <a:lvl1pPr>
              <a:defRPr sz="4800" b="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20B5C5-8A5C-43BB-8104-DBE3D41436C4}"/>
              </a:ext>
            </a:extLst>
          </p:cNvPr>
          <p:cNvSpPr>
            <a:spLocks noGrp="1"/>
          </p:cNvSpPr>
          <p:nvPr>
            <p:ph type="body" idx="1"/>
          </p:nvPr>
        </p:nvSpPr>
        <p:spPr>
          <a:xfrm>
            <a:off x="831850" y="4589463"/>
            <a:ext cx="10515600" cy="1500187"/>
          </a:xfrm>
        </p:spPr>
        <p:txBody>
          <a:bodyPr/>
          <a:lstStyle>
            <a:lvl1pPr marL="0" indent="0">
              <a:buNone/>
              <a:defRPr sz="2400">
                <a:solidFill>
                  <a:srgbClr val="4F55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60BDBE-3831-4E62-8880-A26997BEEB6F}"/>
              </a:ext>
            </a:extLst>
          </p:cNvPr>
          <p:cNvSpPr>
            <a:spLocks noGrp="1"/>
          </p:cNvSpPr>
          <p:nvPr>
            <p:ph type="dt" sz="half" idx="10"/>
          </p:nvPr>
        </p:nvSpPr>
        <p:spPr/>
        <p:txBody>
          <a:bodyPr/>
          <a:lstStyle/>
          <a:p>
            <a:fld id="{4002BA33-1288-476D-ADB1-642209E929E4}" type="datetimeFigureOut">
              <a:rPr lang="en-GB" smtClean="0"/>
              <a:t>04/10/2021</a:t>
            </a:fld>
            <a:endParaRPr lang="en-GB"/>
          </a:p>
        </p:txBody>
      </p:sp>
      <p:sp>
        <p:nvSpPr>
          <p:cNvPr id="5" name="Footer Placeholder 4">
            <a:extLst>
              <a:ext uri="{FF2B5EF4-FFF2-40B4-BE49-F238E27FC236}">
                <a16:creationId xmlns:a16="http://schemas.microsoft.com/office/drawing/2014/main" id="{BE1A5BD4-AB7F-442A-B38F-5273D0284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FA8E2-9872-4EE0-B338-6A6F33B89EE4}"/>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10" name="Picture 9">
            <a:extLst>
              <a:ext uri="{FF2B5EF4-FFF2-40B4-BE49-F238E27FC236}">
                <a16:creationId xmlns:a16="http://schemas.microsoft.com/office/drawing/2014/main" id="{0CC9ACAB-71A8-46EB-B4DA-AD7E5D5CA079}"/>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9206" y="5295206"/>
            <a:ext cx="1562793" cy="1562793"/>
          </a:xfrm>
          <a:prstGeom prst="rect">
            <a:avLst/>
          </a:prstGeom>
        </p:spPr>
      </p:pic>
    </p:spTree>
    <p:extLst>
      <p:ext uri="{BB962C8B-B14F-4D97-AF65-F5344CB8AC3E}">
        <p14:creationId xmlns:p14="http://schemas.microsoft.com/office/powerpoint/2010/main" val="343620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6ADC-28B4-4899-A89F-DB785881D3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14FFCC-460F-429F-906A-BD9DB7291C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77B782-F40C-4B3B-B9DE-8CFF0C13B5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2944D7-DDFD-4912-9A95-5EFE75406698}"/>
              </a:ext>
            </a:extLst>
          </p:cNvPr>
          <p:cNvSpPr>
            <a:spLocks noGrp="1"/>
          </p:cNvSpPr>
          <p:nvPr>
            <p:ph type="dt" sz="half" idx="10"/>
          </p:nvPr>
        </p:nvSpPr>
        <p:spPr/>
        <p:txBody>
          <a:bodyPr/>
          <a:lstStyle/>
          <a:p>
            <a:fld id="{4002BA33-1288-476D-ADB1-642209E929E4}" type="datetimeFigureOut">
              <a:rPr lang="en-GB" smtClean="0"/>
              <a:t>04/10/2021</a:t>
            </a:fld>
            <a:endParaRPr lang="en-GB"/>
          </a:p>
        </p:txBody>
      </p:sp>
      <p:sp>
        <p:nvSpPr>
          <p:cNvPr id="6" name="Footer Placeholder 5">
            <a:extLst>
              <a:ext uri="{FF2B5EF4-FFF2-40B4-BE49-F238E27FC236}">
                <a16:creationId xmlns:a16="http://schemas.microsoft.com/office/drawing/2014/main" id="{0A6C6F47-8724-4453-A914-4413ED4133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FE5611-BB77-45B7-B4E9-F73C41AA1A39}"/>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3159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9E82-6923-4845-8B6A-699D43D14A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139FA8-7F02-461D-9323-701DFF3BE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48797C-31C2-4D42-9754-7C1BE13D64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FB837B-DAC4-40BE-A702-3E2E790DD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62E88-4819-4902-AB8F-B5372DFDA3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B42455-B5F0-4C88-8E11-C419D4AC648B}"/>
              </a:ext>
            </a:extLst>
          </p:cNvPr>
          <p:cNvSpPr>
            <a:spLocks noGrp="1"/>
          </p:cNvSpPr>
          <p:nvPr>
            <p:ph type="dt" sz="half" idx="10"/>
          </p:nvPr>
        </p:nvSpPr>
        <p:spPr/>
        <p:txBody>
          <a:bodyPr/>
          <a:lstStyle/>
          <a:p>
            <a:fld id="{4002BA33-1288-476D-ADB1-642209E929E4}" type="datetimeFigureOut">
              <a:rPr lang="en-GB" smtClean="0"/>
              <a:t>04/10/2021</a:t>
            </a:fld>
            <a:endParaRPr lang="en-GB"/>
          </a:p>
        </p:txBody>
      </p:sp>
      <p:sp>
        <p:nvSpPr>
          <p:cNvPr id="8" name="Footer Placeholder 7">
            <a:extLst>
              <a:ext uri="{FF2B5EF4-FFF2-40B4-BE49-F238E27FC236}">
                <a16:creationId xmlns:a16="http://schemas.microsoft.com/office/drawing/2014/main" id="{6EB16DC9-74B3-4974-A530-691519AC0B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99EA51-B212-4D3F-B878-7CC5601E14B7}"/>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99462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02FD-0050-49A5-97B9-C0BDD8931A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E557E7-7C7C-48BC-AF1B-DD4C23275664}"/>
              </a:ext>
            </a:extLst>
          </p:cNvPr>
          <p:cNvSpPr>
            <a:spLocks noGrp="1"/>
          </p:cNvSpPr>
          <p:nvPr>
            <p:ph type="dt" sz="half" idx="10"/>
          </p:nvPr>
        </p:nvSpPr>
        <p:spPr/>
        <p:txBody>
          <a:bodyPr/>
          <a:lstStyle/>
          <a:p>
            <a:fld id="{4002BA33-1288-476D-ADB1-642209E929E4}" type="datetimeFigureOut">
              <a:rPr lang="en-GB" smtClean="0"/>
              <a:t>04/10/2021</a:t>
            </a:fld>
            <a:endParaRPr lang="en-GB"/>
          </a:p>
        </p:txBody>
      </p:sp>
      <p:sp>
        <p:nvSpPr>
          <p:cNvPr id="4" name="Footer Placeholder 3">
            <a:extLst>
              <a:ext uri="{FF2B5EF4-FFF2-40B4-BE49-F238E27FC236}">
                <a16:creationId xmlns:a16="http://schemas.microsoft.com/office/drawing/2014/main" id="{818FC2A9-909C-4FED-82E9-6A70B9FE9C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E7E676-2599-44D9-A3A3-A5B258F8C9D1}"/>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20230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627CA-04AE-4632-88AD-2FDF0836B2AB}"/>
              </a:ext>
            </a:extLst>
          </p:cNvPr>
          <p:cNvSpPr>
            <a:spLocks noGrp="1"/>
          </p:cNvSpPr>
          <p:nvPr>
            <p:ph type="dt" sz="half" idx="10"/>
          </p:nvPr>
        </p:nvSpPr>
        <p:spPr/>
        <p:txBody>
          <a:bodyPr/>
          <a:lstStyle/>
          <a:p>
            <a:fld id="{4002BA33-1288-476D-ADB1-642209E929E4}" type="datetimeFigureOut">
              <a:rPr lang="en-GB" smtClean="0"/>
              <a:t>04/10/2021</a:t>
            </a:fld>
            <a:endParaRPr lang="en-GB"/>
          </a:p>
        </p:txBody>
      </p:sp>
      <p:sp>
        <p:nvSpPr>
          <p:cNvPr id="3" name="Footer Placeholder 2">
            <a:extLst>
              <a:ext uri="{FF2B5EF4-FFF2-40B4-BE49-F238E27FC236}">
                <a16:creationId xmlns:a16="http://schemas.microsoft.com/office/drawing/2014/main" id="{71E53E82-742E-459C-8AAC-FA827C7E1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F62D5D-4749-47CE-BA30-9AA81BE0BEC9}"/>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209765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E712-1FE2-4951-A9C3-735CEC917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B16D1A-B452-4C43-9279-C2873C70A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E2E481-6CD2-47F0-9A9A-3866EDBCA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BFC26-DCB2-4DBA-B320-2713B7DF690B}"/>
              </a:ext>
            </a:extLst>
          </p:cNvPr>
          <p:cNvSpPr>
            <a:spLocks noGrp="1"/>
          </p:cNvSpPr>
          <p:nvPr>
            <p:ph type="dt" sz="half" idx="10"/>
          </p:nvPr>
        </p:nvSpPr>
        <p:spPr/>
        <p:txBody>
          <a:bodyPr/>
          <a:lstStyle/>
          <a:p>
            <a:fld id="{4002BA33-1288-476D-ADB1-642209E929E4}" type="datetimeFigureOut">
              <a:rPr lang="en-GB" smtClean="0"/>
              <a:t>04/10/2021</a:t>
            </a:fld>
            <a:endParaRPr lang="en-GB"/>
          </a:p>
        </p:txBody>
      </p:sp>
      <p:sp>
        <p:nvSpPr>
          <p:cNvPr id="6" name="Footer Placeholder 5">
            <a:extLst>
              <a:ext uri="{FF2B5EF4-FFF2-40B4-BE49-F238E27FC236}">
                <a16:creationId xmlns:a16="http://schemas.microsoft.com/office/drawing/2014/main" id="{B53228D3-1BDA-4DF4-8571-EBFE5B193C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6159B1-D642-475D-BE8E-476042A417D7}"/>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402683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3129D-4BEC-4DD8-8E07-1571F4236854}"/>
              </a:ext>
            </a:extLst>
          </p:cNvPr>
          <p:cNvSpPr>
            <a:spLocks noGrp="1"/>
          </p:cNvSpPr>
          <p:nvPr>
            <p:ph type="title"/>
          </p:nvPr>
        </p:nvSpPr>
        <p:spPr>
          <a:xfrm>
            <a:off x="838200" y="365125"/>
            <a:ext cx="961089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CE780F-C524-4989-BFEA-217CFBADD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30BEC7-18A7-41F0-A8C2-C42B20EE7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2BA33-1288-476D-ADB1-642209E929E4}" type="datetimeFigureOut">
              <a:rPr lang="en-GB" smtClean="0"/>
              <a:t>04/10/2021</a:t>
            </a:fld>
            <a:endParaRPr lang="en-GB"/>
          </a:p>
        </p:txBody>
      </p:sp>
      <p:sp>
        <p:nvSpPr>
          <p:cNvPr id="5" name="Footer Placeholder 4">
            <a:extLst>
              <a:ext uri="{FF2B5EF4-FFF2-40B4-BE49-F238E27FC236}">
                <a16:creationId xmlns:a16="http://schemas.microsoft.com/office/drawing/2014/main" id="{F08322F5-E23F-4A71-8796-490C2B7C2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DDFC0C-BE23-4B4B-B78E-CEAEAD7EA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B05F1-2A93-4A8C-B372-3CE716E0CAD2}" type="slidenum">
              <a:rPr lang="en-GB" smtClean="0"/>
              <a:t>‹#›</a:t>
            </a:fld>
            <a:endParaRPr lang="en-GB"/>
          </a:p>
        </p:txBody>
      </p:sp>
      <p:sp>
        <p:nvSpPr>
          <p:cNvPr id="7" name="Rectangle 6">
            <a:extLst>
              <a:ext uri="{FF2B5EF4-FFF2-40B4-BE49-F238E27FC236}">
                <a16:creationId xmlns:a16="http://schemas.microsoft.com/office/drawing/2014/main" id="{C71B7C5D-AE28-48CE-85F7-96C1562350BE}"/>
              </a:ext>
            </a:extLst>
          </p:cNvPr>
          <p:cNvSpPr/>
          <p:nvPr userDrawn="1"/>
        </p:nvSpPr>
        <p:spPr>
          <a:xfrm>
            <a:off x="0" y="0"/>
            <a:ext cx="12192000" cy="136525"/>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drawing, flower&#10;&#10;Description automatically generated">
            <a:extLst>
              <a:ext uri="{FF2B5EF4-FFF2-40B4-BE49-F238E27FC236}">
                <a16:creationId xmlns:a16="http://schemas.microsoft.com/office/drawing/2014/main" id="{7838698B-4F7D-405A-B4DA-FA79B4BEB369}"/>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10629206" y="5295206"/>
            <a:ext cx="1562793" cy="1562793"/>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138E486-2991-42BD-A19D-EB71D7B80B89}"/>
              </a:ext>
            </a:extLst>
          </p:cNvPr>
          <p:cNvPicPr>
            <a:picLocks noChangeAspect="1"/>
          </p:cNvPicPr>
          <p:nvPr userDrawn="1"/>
        </p:nvPicPr>
        <p:blipFill rotWithShape="1">
          <a:blip r:embed="rId15" cstate="hqprint">
            <a:extLst>
              <a:ext uri="{28A0092B-C50C-407E-A947-70E740481C1C}">
                <a14:useLocalDpi xmlns:a14="http://schemas.microsoft.com/office/drawing/2010/main"/>
              </a:ext>
            </a:extLst>
          </a:blip>
          <a:srcRect/>
          <a:stretch/>
        </p:blipFill>
        <p:spPr>
          <a:xfrm>
            <a:off x="10568010" y="186403"/>
            <a:ext cx="1571579" cy="767629"/>
          </a:xfrm>
          <a:prstGeom prst="rect">
            <a:avLst/>
          </a:prstGeom>
        </p:spPr>
      </p:pic>
      <p:sp>
        <p:nvSpPr>
          <p:cNvPr id="16" name="Rectangle 15">
            <a:extLst>
              <a:ext uri="{FF2B5EF4-FFF2-40B4-BE49-F238E27FC236}">
                <a16:creationId xmlns:a16="http://schemas.microsoft.com/office/drawing/2014/main" id="{F8387B04-DC45-4EF1-B382-04860079A292}"/>
              </a:ext>
            </a:extLst>
          </p:cNvPr>
          <p:cNvSpPr/>
          <p:nvPr userDrawn="1"/>
        </p:nvSpPr>
        <p:spPr>
          <a:xfrm>
            <a:off x="10629207" y="-6380"/>
            <a:ext cx="1562793" cy="136525"/>
          </a:xfrm>
          <a:prstGeom prst="rect">
            <a:avLst/>
          </a:prstGeom>
          <a:solidFill>
            <a:srgbClr val="505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1329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rgbClr val="4F55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3129D-4BEC-4DD8-8E07-1571F4236854}"/>
              </a:ext>
            </a:extLst>
          </p:cNvPr>
          <p:cNvSpPr>
            <a:spLocks noGrp="1"/>
          </p:cNvSpPr>
          <p:nvPr>
            <p:ph type="title"/>
          </p:nvPr>
        </p:nvSpPr>
        <p:spPr>
          <a:xfrm>
            <a:off x="838200" y="365125"/>
            <a:ext cx="961089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CE780F-C524-4989-BFEA-217CFBADD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C30BEC7-18A7-41F0-A8C2-C42B20EE7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2BA33-1288-476D-ADB1-642209E929E4}" type="datetimeFigureOut">
              <a:rPr lang="en-GB" smtClean="0"/>
              <a:t>04/10/2021</a:t>
            </a:fld>
            <a:endParaRPr lang="en-GB"/>
          </a:p>
        </p:txBody>
      </p:sp>
      <p:sp>
        <p:nvSpPr>
          <p:cNvPr id="5" name="Footer Placeholder 4">
            <a:extLst>
              <a:ext uri="{FF2B5EF4-FFF2-40B4-BE49-F238E27FC236}">
                <a16:creationId xmlns:a16="http://schemas.microsoft.com/office/drawing/2014/main" id="{F08322F5-E23F-4A71-8796-490C2B7C2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DDFC0C-BE23-4B4B-B78E-CEAEAD7EA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B05F1-2A93-4A8C-B372-3CE716E0CAD2}" type="slidenum">
              <a:rPr lang="en-GB" smtClean="0"/>
              <a:t>‹#›</a:t>
            </a:fld>
            <a:endParaRPr lang="en-GB"/>
          </a:p>
        </p:txBody>
      </p:sp>
      <p:sp>
        <p:nvSpPr>
          <p:cNvPr id="7" name="Rectangle 6">
            <a:extLst>
              <a:ext uri="{FF2B5EF4-FFF2-40B4-BE49-F238E27FC236}">
                <a16:creationId xmlns:a16="http://schemas.microsoft.com/office/drawing/2014/main" id="{C71B7C5D-AE28-48CE-85F7-96C1562350BE}"/>
              </a:ext>
            </a:extLst>
          </p:cNvPr>
          <p:cNvSpPr/>
          <p:nvPr userDrawn="1"/>
        </p:nvSpPr>
        <p:spPr>
          <a:xfrm>
            <a:off x="0" y="0"/>
            <a:ext cx="12192000" cy="136525"/>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drawing, flower&#10;&#10;Description automatically generated">
            <a:extLst>
              <a:ext uri="{FF2B5EF4-FFF2-40B4-BE49-F238E27FC236}">
                <a16:creationId xmlns:a16="http://schemas.microsoft.com/office/drawing/2014/main" id="{7838698B-4F7D-405A-B4DA-FA79B4BEB36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29206" y="5295206"/>
            <a:ext cx="1562793" cy="1562793"/>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138E486-2991-42BD-A19D-EB71D7B80B89}"/>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0568010" y="186403"/>
            <a:ext cx="1571579" cy="767629"/>
          </a:xfrm>
          <a:prstGeom prst="rect">
            <a:avLst/>
          </a:prstGeom>
        </p:spPr>
      </p:pic>
      <p:sp>
        <p:nvSpPr>
          <p:cNvPr id="16" name="Rectangle 15">
            <a:extLst>
              <a:ext uri="{FF2B5EF4-FFF2-40B4-BE49-F238E27FC236}">
                <a16:creationId xmlns:a16="http://schemas.microsoft.com/office/drawing/2014/main" id="{F8387B04-DC45-4EF1-B382-04860079A292}"/>
              </a:ext>
            </a:extLst>
          </p:cNvPr>
          <p:cNvSpPr/>
          <p:nvPr userDrawn="1"/>
        </p:nvSpPr>
        <p:spPr>
          <a:xfrm>
            <a:off x="10629207" y="-6380"/>
            <a:ext cx="1562793" cy="136525"/>
          </a:xfrm>
          <a:prstGeom prst="rect">
            <a:avLst/>
          </a:prstGeom>
          <a:solidFill>
            <a:srgbClr val="505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038520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b="1" kern="1200">
          <a:solidFill>
            <a:srgbClr val="4F55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46B4-9E01-4AF0-8D1B-48972D6305D9}"/>
              </a:ext>
            </a:extLst>
          </p:cNvPr>
          <p:cNvSpPr>
            <a:spLocks noGrp="1"/>
          </p:cNvSpPr>
          <p:nvPr>
            <p:ph type="ctrTitle"/>
          </p:nvPr>
        </p:nvSpPr>
        <p:spPr/>
        <p:txBody>
          <a:bodyPr>
            <a:normAutofit/>
          </a:bodyPr>
          <a:lstStyle/>
          <a:p>
            <a:r>
              <a:rPr lang="en-GB" sz="4800" dirty="0"/>
              <a:t>Regulatory Briefing</a:t>
            </a:r>
          </a:p>
        </p:txBody>
      </p:sp>
      <p:sp>
        <p:nvSpPr>
          <p:cNvPr id="3" name="Subtitle 2">
            <a:extLst>
              <a:ext uri="{FF2B5EF4-FFF2-40B4-BE49-F238E27FC236}">
                <a16:creationId xmlns:a16="http://schemas.microsoft.com/office/drawing/2014/main" id="{2C80BC37-C31A-4819-960F-EEE94893EFF8}"/>
              </a:ext>
            </a:extLst>
          </p:cNvPr>
          <p:cNvSpPr>
            <a:spLocks noGrp="1"/>
          </p:cNvSpPr>
          <p:nvPr>
            <p:ph type="subTitle" idx="1"/>
          </p:nvPr>
        </p:nvSpPr>
        <p:spPr>
          <a:xfrm>
            <a:off x="1524000" y="3602038"/>
            <a:ext cx="9144000" cy="1062727"/>
          </a:xfrm>
        </p:spPr>
        <p:txBody>
          <a:bodyPr>
            <a:noAutofit/>
          </a:bodyPr>
          <a:lstStyle/>
          <a:p>
            <a:r>
              <a:rPr lang="en-GB" sz="3200" dirty="0"/>
              <a:t>Richard Blanco – NRLA London Representative</a:t>
            </a:r>
          </a:p>
        </p:txBody>
      </p:sp>
    </p:spTree>
    <p:extLst>
      <p:ext uri="{BB962C8B-B14F-4D97-AF65-F5344CB8AC3E}">
        <p14:creationId xmlns:p14="http://schemas.microsoft.com/office/powerpoint/2010/main" val="105339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7D65-3110-4012-80F5-3A494439CCB0}"/>
              </a:ext>
            </a:extLst>
          </p:cNvPr>
          <p:cNvSpPr>
            <a:spLocks noGrp="1"/>
          </p:cNvSpPr>
          <p:nvPr>
            <p:ph type="title"/>
          </p:nvPr>
        </p:nvSpPr>
        <p:spPr/>
        <p:txBody>
          <a:bodyPr/>
          <a:lstStyle/>
          <a:p>
            <a:r>
              <a:rPr lang="en-GB" dirty="0"/>
              <a:t>Clouds On The Horizon…</a:t>
            </a:r>
          </a:p>
        </p:txBody>
      </p:sp>
      <p:sp>
        <p:nvSpPr>
          <p:cNvPr id="3" name="Content Placeholder 2">
            <a:extLst>
              <a:ext uri="{FF2B5EF4-FFF2-40B4-BE49-F238E27FC236}">
                <a16:creationId xmlns:a16="http://schemas.microsoft.com/office/drawing/2014/main" id="{15C22B52-D5E1-436D-92E9-98E4A43962D2}"/>
              </a:ext>
            </a:extLst>
          </p:cNvPr>
          <p:cNvSpPr>
            <a:spLocks noGrp="1"/>
          </p:cNvSpPr>
          <p:nvPr>
            <p:ph idx="1"/>
          </p:nvPr>
        </p:nvSpPr>
        <p:spPr/>
        <p:txBody>
          <a:bodyPr/>
          <a:lstStyle/>
          <a:p>
            <a:r>
              <a:rPr lang="en-GB" dirty="0"/>
              <a:t>Increasing Regulation &amp; Abolition of Section 21</a:t>
            </a:r>
          </a:p>
          <a:p>
            <a:pPr lvl="1"/>
            <a:r>
              <a:rPr lang="en-GB" dirty="0"/>
              <a:t>Burdens/Restrictions of Licensing &amp; Articles 4s in East London</a:t>
            </a:r>
          </a:p>
          <a:p>
            <a:pPr lvl="1"/>
            <a:r>
              <a:rPr lang="en-GB" dirty="0"/>
              <a:t>Cost of new measures</a:t>
            </a:r>
          </a:p>
          <a:p>
            <a:r>
              <a:rPr lang="en-GB" dirty="0"/>
              <a:t>Professional, compliant landlords </a:t>
            </a:r>
          </a:p>
          <a:p>
            <a:pPr lvl="1"/>
            <a:r>
              <a:rPr lang="en-GB" dirty="0"/>
              <a:t>well placed to absorb business from exiting smaller landlords</a:t>
            </a:r>
          </a:p>
          <a:p>
            <a:r>
              <a:rPr lang="en-GB" dirty="0"/>
              <a:t>Renters Reform Bill Uncertainty</a:t>
            </a:r>
          </a:p>
          <a:p>
            <a:pPr lvl="1"/>
            <a:r>
              <a:rPr lang="en-GB" dirty="0"/>
              <a:t>Abolition of no fault eviction</a:t>
            </a:r>
          </a:p>
          <a:p>
            <a:pPr lvl="1"/>
            <a:r>
              <a:rPr lang="en-GB" dirty="0"/>
              <a:t>Although Register has been hinted at</a:t>
            </a:r>
          </a:p>
          <a:p>
            <a:r>
              <a:rPr lang="en-GB" dirty="0"/>
              <a:t>Planning Reform Uncertainty</a:t>
            </a:r>
          </a:p>
          <a:p>
            <a:endParaRPr lang="en-GB" dirty="0"/>
          </a:p>
        </p:txBody>
      </p:sp>
    </p:spTree>
    <p:extLst>
      <p:ext uri="{BB962C8B-B14F-4D97-AF65-F5344CB8AC3E}">
        <p14:creationId xmlns:p14="http://schemas.microsoft.com/office/powerpoint/2010/main" val="49752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Buy, Sell or Hold</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825625"/>
            <a:ext cx="10515600" cy="4551112"/>
          </a:xfrm>
        </p:spPr>
        <p:txBody>
          <a:bodyPr>
            <a:normAutofit fontScale="92500" lnSpcReduction="10000"/>
          </a:bodyPr>
          <a:lstStyle/>
          <a:p>
            <a:r>
              <a:rPr lang="en-US" dirty="0">
                <a:solidFill>
                  <a:srgbClr val="656368"/>
                </a:solidFill>
              </a:rPr>
              <a:t>Landlord Optimism in Own Business</a:t>
            </a:r>
          </a:p>
          <a:p>
            <a:pPr lvl="1"/>
            <a:r>
              <a:rPr lang="en-US" dirty="0">
                <a:solidFill>
                  <a:srgbClr val="656368"/>
                </a:solidFill>
              </a:rPr>
              <a:t>Dip from 44 to 41 (was in 50s and 60s)</a:t>
            </a:r>
          </a:p>
          <a:p>
            <a:pPr lvl="1"/>
            <a:r>
              <a:rPr lang="en-US" dirty="0">
                <a:solidFill>
                  <a:srgbClr val="656368"/>
                </a:solidFill>
              </a:rPr>
              <a:t>14% expand, 20% reduce</a:t>
            </a:r>
          </a:p>
          <a:p>
            <a:r>
              <a:rPr lang="en-US" dirty="0">
                <a:solidFill>
                  <a:srgbClr val="656368"/>
                </a:solidFill>
              </a:rPr>
              <a:t>Reasons To Buy</a:t>
            </a:r>
          </a:p>
          <a:p>
            <a:pPr lvl="1"/>
            <a:r>
              <a:rPr lang="en-US" dirty="0">
                <a:solidFill>
                  <a:srgbClr val="656368"/>
                </a:solidFill>
              </a:rPr>
              <a:t>Low cost of borrowing</a:t>
            </a:r>
          </a:p>
          <a:p>
            <a:pPr lvl="1"/>
            <a:r>
              <a:rPr lang="en-US" dirty="0">
                <a:solidFill>
                  <a:srgbClr val="656368"/>
                </a:solidFill>
              </a:rPr>
              <a:t>Improving rental market</a:t>
            </a:r>
          </a:p>
          <a:p>
            <a:r>
              <a:rPr lang="en-US" dirty="0">
                <a:solidFill>
                  <a:srgbClr val="656368"/>
                </a:solidFill>
              </a:rPr>
              <a:t>Reasons To Hold</a:t>
            </a:r>
          </a:p>
          <a:p>
            <a:pPr lvl="1"/>
            <a:r>
              <a:rPr lang="en-US" dirty="0">
                <a:solidFill>
                  <a:srgbClr val="656368"/>
                </a:solidFill>
              </a:rPr>
              <a:t>Smaller, more professional community?</a:t>
            </a:r>
          </a:p>
          <a:p>
            <a:pPr lvl="1"/>
            <a:r>
              <a:rPr lang="en-US" dirty="0">
                <a:solidFill>
                  <a:srgbClr val="656368"/>
                </a:solidFill>
              </a:rPr>
              <a:t>Rental yields and capital growth are positive</a:t>
            </a:r>
          </a:p>
          <a:p>
            <a:r>
              <a:rPr lang="en-US" dirty="0">
                <a:solidFill>
                  <a:srgbClr val="656368"/>
                </a:solidFill>
              </a:rPr>
              <a:t>Reasons To Sell</a:t>
            </a:r>
          </a:p>
          <a:p>
            <a:pPr lvl="1"/>
            <a:r>
              <a:rPr lang="en-US" dirty="0">
                <a:solidFill>
                  <a:srgbClr val="656368"/>
                </a:solidFill>
              </a:rPr>
              <a:t>Is the market peaking?</a:t>
            </a:r>
          </a:p>
          <a:p>
            <a:pPr lvl="1"/>
            <a:r>
              <a:rPr lang="en-US" dirty="0">
                <a:solidFill>
                  <a:srgbClr val="656368"/>
                </a:solidFill>
              </a:rPr>
              <a:t>Regulation, Tax, Possession Reform</a:t>
            </a:r>
          </a:p>
          <a:p>
            <a:pPr marL="457200" lvl="1" indent="0">
              <a:buNone/>
            </a:pPr>
            <a:endParaRPr lang="en-US" dirty="0">
              <a:solidFill>
                <a:srgbClr val="656368"/>
              </a:solidFill>
            </a:endParaRPr>
          </a:p>
          <a:p>
            <a:endParaRPr lang="en-US" dirty="0">
              <a:solidFill>
                <a:srgbClr val="656368"/>
              </a:solidFill>
            </a:endParaRPr>
          </a:p>
        </p:txBody>
      </p:sp>
      <p:pic>
        <p:nvPicPr>
          <p:cNvPr id="5" name="Picture 4">
            <a:extLst>
              <a:ext uri="{FF2B5EF4-FFF2-40B4-BE49-F238E27FC236}">
                <a16:creationId xmlns:a16="http://schemas.microsoft.com/office/drawing/2014/main" id="{47F5E332-3FF4-4FEC-912F-1CDA5FAD7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670" y="1520091"/>
            <a:ext cx="4545330" cy="2410402"/>
          </a:xfrm>
          <a:prstGeom prst="rect">
            <a:avLst/>
          </a:prstGeom>
        </p:spPr>
      </p:pic>
    </p:spTree>
    <p:extLst>
      <p:ext uri="{BB962C8B-B14F-4D97-AF65-F5344CB8AC3E}">
        <p14:creationId xmlns:p14="http://schemas.microsoft.com/office/powerpoint/2010/main" val="332651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Podcast &amp; NRLA Membership</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825625"/>
            <a:ext cx="10515600" cy="4551112"/>
          </a:xfrm>
        </p:spPr>
        <p:txBody>
          <a:bodyPr>
            <a:normAutofit lnSpcReduction="10000"/>
          </a:bodyPr>
          <a:lstStyle/>
          <a:p>
            <a:pPr marL="0" indent="0">
              <a:buNone/>
            </a:pPr>
            <a:r>
              <a:rPr lang="en-US" b="1" dirty="0">
                <a:solidFill>
                  <a:srgbClr val="656368"/>
                </a:solidFill>
              </a:rPr>
              <a:t>Listen to NRLA Podcast</a:t>
            </a:r>
          </a:p>
          <a:p>
            <a:r>
              <a:rPr lang="en-US" dirty="0">
                <a:solidFill>
                  <a:srgbClr val="656368"/>
                </a:solidFill>
              </a:rPr>
              <a:t>Listen Up Landlords</a:t>
            </a:r>
          </a:p>
          <a:p>
            <a:r>
              <a:rPr lang="en-US" dirty="0">
                <a:solidFill>
                  <a:srgbClr val="656368"/>
                </a:solidFill>
              </a:rPr>
              <a:t>Google NLA Podcast Apple (or </a:t>
            </a:r>
            <a:r>
              <a:rPr lang="en-US" dirty="0" err="1">
                <a:solidFill>
                  <a:srgbClr val="656368"/>
                </a:solidFill>
              </a:rPr>
              <a:t>soundcloud</a:t>
            </a:r>
            <a:r>
              <a:rPr lang="en-US" dirty="0">
                <a:solidFill>
                  <a:srgbClr val="656368"/>
                </a:solidFill>
              </a:rPr>
              <a:t>)</a:t>
            </a:r>
          </a:p>
          <a:p>
            <a:r>
              <a:rPr lang="en-US" dirty="0">
                <a:solidFill>
                  <a:srgbClr val="656368"/>
                </a:solidFill>
              </a:rPr>
              <a:t>Google Inside Property for legacy editions</a:t>
            </a:r>
          </a:p>
          <a:p>
            <a:pPr lvl="1"/>
            <a:endParaRPr lang="en-US" dirty="0">
              <a:solidFill>
                <a:srgbClr val="656368"/>
              </a:solidFill>
            </a:endParaRPr>
          </a:p>
          <a:p>
            <a:pPr marL="0" indent="0">
              <a:buNone/>
            </a:pPr>
            <a:r>
              <a:rPr lang="en-US" b="1" dirty="0">
                <a:solidFill>
                  <a:srgbClr val="656368"/>
                </a:solidFill>
              </a:rPr>
              <a:t>Join The NRLA</a:t>
            </a:r>
            <a:endParaRPr lang="en-US" dirty="0">
              <a:solidFill>
                <a:srgbClr val="656368"/>
              </a:solidFill>
            </a:endParaRPr>
          </a:p>
          <a:p>
            <a:r>
              <a:rPr lang="en-US" dirty="0">
                <a:solidFill>
                  <a:srgbClr val="656368"/>
                </a:solidFill>
              </a:rPr>
              <a:t>Google Join the NRLA</a:t>
            </a:r>
          </a:p>
          <a:p>
            <a:r>
              <a:rPr lang="en-US" dirty="0">
                <a:solidFill>
                  <a:srgbClr val="656368"/>
                </a:solidFill>
              </a:rPr>
              <a:t>£75 per year by direct debit</a:t>
            </a:r>
          </a:p>
          <a:p>
            <a:pPr lvl="1"/>
            <a:r>
              <a:rPr lang="en-US" dirty="0">
                <a:solidFill>
                  <a:srgbClr val="656368"/>
                </a:solidFill>
              </a:rPr>
              <a:t>Discount code – R59</a:t>
            </a:r>
          </a:p>
          <a:p>
            <a:r>
              <a:rPr lang="en-US" dirty="0">
                <a:solidFill>
                  <a:srgbClr val="656368"/>
                </a:solidFill>
              </a:rPr>
              <a:t>Advice Line 0300 141 6400</a:t>
            </a:r>
          </a:p>
        </p:txBody>
      </p:sp>
      <p:pic>
        <p:nvPicPr>
          <p:cNvPr id="4" name="Picture 3">
            <a:extLst>
              <a:ext uri="{FF2B5EF4-FFF2-40B4-BE49-F238E27FC236}">
                <a16:creationId xmlns:a16="http://schemas.microsoft.com/office/drawing/2014/main" id="{D6522D34-A5B3-46C1-9081-A5A754D8C25F}"/>
              </a:ext>
            </a:extLst>
          </p:cNvPr>
          <p:cNvPicPr>
            <a:picLocks noChangeAspect="1"/>
          </p:cNvPicPr>
          <p:nvPr/>
        </p:nvPicPr>
        <p:blipFill>
          <a:blip r:embed="rId3"/>
          <a:stretch>
            <a:fillRect/>
          </a:stretch>
        </p:blipFill>
        <p:spPr>
          <a:xfrm>
            <a:off x="8161448" y="1933909"/>
            <a:ext cx="4030552" cy="2680474"/>
          </a:xfrm>
          <a:prstGeom prst="rect">
            <a:avLst/>
          </a:prstGeom>
        </p:spPr>
      </p:pic>
    </p:spTree>
    <p:extLst>
      <p:ext uri="{BB962C8B-B14F-4D97-AF65-F5344CB8AC3E}">
        <p14:creationId xmlns:p14="http://schemas.microsoft.com/office/powerpoint/2010/main" val="78074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Impact Of Evictions Moratorium</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952500" y="1690687"/>
            <a:ext cx="10238413" cy="4802187"/>
          </a:xfrm>
        </p:spPr>
        <p:txBody>
          <a:bodyPr>
            <a:normAutofit fontScale="92500" lnSpcReduction="10000"/>
          </a:bodyPr>
          <a:lstStyle/>
          <a:p>
            <a:r>
              <a:rPr lang="en-GB" sz="3200" dirty="0"/>
              <a:t>Enforcement ban on evictions ended on 1 June 2021</a:t>
            </a:r>
          </a:p>
          <a:p>
            <a:pPr lvl="1"/>
            <a:r>
              <a:rPr lang="en-GB" sz="2800" dirty="0"/>
              <a:t>Notice periods 4 months, tapering to pre-Covid by 30 Sep</a:t>
            </a:r>
          </a:p>
          <a:p>
            <a:r>
              <a:rPr lang="en-GB" sz="3200" dirty="0"/>
              <a:t>Notice Periods in England Back To Pre-Covid 1 Oct 2021</a:t>
            </a:r>
          </a:p>
          <a:p>
            <a:pPr lvl="1"/>
            <a:r>
              <a:rPr lang="en-GB" sz="2800" dirty="0"/>
              <a:t>Still 6 months in Wales, 3 months in Northern Ireland</a:t>
            </a:r>
          </a:p>
          <a:p>
            <a:r>
              <a:rPr lang="en-GB" sz="3200" dirty="0"/>
              <a:t>800,000 in private sector housing built up arrears since March 2020</a:t>
            </a:r>
          </a:p>
          <a:p>
            <a:pPr lvl="1"/>
            <a:r>
              <a:rPr lang="en-GB" sz="2800" dirty="0"/>
              <a:t>82% not in rent arrears prior to lockdown</a:t>
            </a:r>
          </a:p>
          <a:p>
            <a:pPr lvl="1"/>
            <a:r>
              <a:rPr lang="en-GB" sz="2800" dirty="0" err="1"/>
              <a:t>StepChange</a:t>
            </a:r>
            <a:r>
              <a:rPr lang="en-GB" sz="2800" dirty="0"/>
              <a:t> says 200,000 have serious arrears</a:t>
            </a:r>
          </a:p>
          <a:p>
            <a:pPr lvl="1"/>
            <a:r>
              <a:rPr lang="en-GB" sz="2800" dirty="0"/>
              <a:t>NRLA research suggests landlords &amp; tenants negotiating</a:t>
            </a:r>
          </a:p>
          <a:p>
            <a:r>
              <a:rPr lang="en-GB" sz="3200" dirty="0"/>
              <a:t>Courts process is taking 6-7 months</a:t>
            </a:r>
          </a:p>
          <a:p>
            <a:pPr lvl="1"/>
            <a:r>
              <a:rPr lang="en-GB" dirty="0"/>
              <a:t>Shortage of judges and bailiffs</a:t>
            </a:r>
          </a:p>
          <a:p>
            <a:pPr marL="0" indent="0">
              <a:buNone/>
            </a:pPr>
            <a:endParaRPr lang="en-GB" sz="3200" dirty="0"/>
          </a:p>
        </p:txBody>
      </p:sp>
      <p:sp>
        <p:nvSpPr>
          <p:cNvPr id="4" name="Content Placeholder 2">
            <a:extLst>
              <a:ext uri="{FF2B5EF4-FFF2-40B4-BE49-F238E27FC236}">
                <a16:creationId xmlns:a16="http://schemas.microsoft.com/office/drawing/2014/main" id="{AEE20944-9E90-421E-9466-CB34BAAA97EA}"/>
              </a:ext>
            </a:extLst>
          </p:cNvPr>
          <p:cNvSpPr txBox="1">
            <a:spLocks/>
          </p:cNvSpPr>
          <p:nvPr/>
        </p:nvSpPr>
        <p:spPr>
          <a:xfrm>
            <a:off x="6483927" y="1690686"/>
            <a:ext cx="5531426" cy="480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F55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5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55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5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5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200" dirty="0"/>
          </a:p>
          <a:p>
            <a:pPr marL="0" indent="0">
              <a:buFont typeface="Arial" panose="020B0604020202020204" pitchFamily="34" charset="0"/>
              <a:buNone/>
            </a:pPr>
            <a:endParaRPr lang="en-GB" sz="3200" b="1" dirty="0"/>
          </a:p>
          <a:p>
            <a:pPr marL="0" indent="0">
              <a:buFont typeface="Arial" panose="020B0604020202020204" pitchFamily="34" charset="0"/>
              <a:buNone/>
            </a:pPr>
            <a:endParaRPr lang="en-GB" sz="3200" b="1" dirty="0"/>
          </a:p>
        </p:txBody>
      </p:sp>
    </p:spTree>
    <p:extLst>
      <p:ext uri="{BB962C8B-B14F-4D97-AF65-F5344CB8AC3E}">
        <p14:creationId xmlns:p14="http://schemas.microsoft.com/office/powerpoint/2010/main" val="340439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D7E9-AEF8-44EA-AA1F-9049E015A64E}"/>
              </a:ext>
            </a:extLst>
          </p:cNvPr>
          <p:cNvSpPr>
            <a:spLocks noGrp="1"/>
          </p:cNvSpPr>
          <p:nvPr>
            <p:ph type="title"/>
          </p:nvPr>
        </p:nvSpPr>
        <p:spPr/>
        <p:txBody>
          <a:bodyPr/>
          <a:lstStyle/>
          <a:p>
            <a:r>
              <a:rPr lang="en-GB" dirty="0"/>
              <a:t>Rental Reform White Paper</a:t>
            </a:r>
          </a:p>
        </p:txBody>
      </p:sp>
      <p:sp>
        <p:nvSpPr>
          <p:cNvPr id="3" name="Content Placeholder 2">
            <a:extLst>
              <a:ext uri="{FF2B5EF4-FFF2-40B4-BE49-F238E27FC236}">
                <a16:creationId xmlns:a16="http://schemas.microsoft.com/office/drawing/2014/main" id="{384FF47C-94AF-4A26-8E72-4E5E408158A9}"/>
              </a:ext>
            </a:extLst>
          </p:cNvPr>
          <p:cNvSpPr>
            <a:spLocks noGrp="1"/>
          </p:cNvSpPr>
          <p:nvPr>
            <p:ph idx="1"/>
          </p:nvPr>
        </p:nvSpPr>
        <p:spPr>
          <a:xfrm>
            <a:off x="838200" y="1825624"/>
            <a:ext cx="7555786" cy="5032375"/>
          </a:xfrm>
        </p:spPr>
        <p:txBody>
          <a:bodyPr>
            <a:normAutofit/>
          </a:bodyPr>
          <a:lstStyle/>
          <a:p>
            <a:r>
              <a:rPr lang="en-GB" dirty="0"/>
              <a:t>Despite no specific mention of a Renters’ Reform Bill in this session, Government committed to:</a:t>
            </a:r>
          </a:p>
          <a:p>
            <a:pPr lvl="1"/>
            <a:r>
              <a:rPr lang="en-GB" dirty="0"/>
              <a:t>Publishing consultation response on abolishing Section 21</a:t>
            </a:r>
          </a:p>
          <a:p>
            <a:pPr lvl="1"/>
            <a:r>
              <a:rPr lang="en-GB" dirty="0"/>
              <a:t>Outlining proposals for a new ‘lifetime’ tenancy deposit</a:t>
            </a:r>
          </a:p>
          <a:p>
            <a:pPr lvl="1"/>
            <a:r>
              <a:rPr lang="en-GB" dirty="0"/>
              <a:t>Publishing a White Paper in the autumn, detailing the reform package, including mandatory redress</a:t>
            </a:r>
          </a:p>
          <a:p>
            <a:pPr lvl="1"/>
            <a:r>
              <a:rPr lang="en-GB" dirty="0"/>
              <a:t>Bring forward reforms to drive improvements in standards – mention of Register</a:t>
            </a:r>
          </a:p>
          <a:p>
            <a:pPr lvl="1"/>
            <a:endParaRPr lang="en-GB" dirty="0"/>
          </a:p>
        </p:txBody>
      </p:sp>
      <p:pic>
        <p:nvPicPr>
          <p:cNvPr id="1026" name="Picture 2">
            <a:extLst>
              <a:ext uri="{FF2B5EF4-FFF2-40B4-BE49-F238E27FC236}">
                <a16:creationId xmlns:a16="http://schemas.microsoft.com/office/drawing/2014/main" id="{2E1CEFD8-DF73-4117-874E-0A8F44462108}"/>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8393986" y="2361991"/>
            <a:ext cx="3540241" cy="2790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78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What Might The Renters Reform Bill Mean For You?</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952500" y="1804416"/>
            <a:ext cx="10020299" cy="4688458"/>
          </a:xfrm>
        </p:spPr>
        <p:txBody>
          <a:bodyPr>
            <a:normAutofit/>
          </a:bodyPr>
          <a:lstStyle/>
          <a:p>
            <a:r>
              <a:rPr lang="en-GB" sz="3200" dirty="0"/>
              <a:t>Review your use of section 21 in the past</a:t>
            </a:r>
          </a:p>
          <a:p>
            <a:r>
              <a:rPr lang="en-GB" sz="3200" dirty="0"/>
              <a:t>How do you need to adapt your business going forward</a:t>
            </a:r>
          </a:p>
          <a:p>
            <a:pPr lvl="1"/>
            <a:r>
              <a:rPr lang="en-GB" sz="2800" dirty="0"/>
              <a:t>Tenant selection will be key</a:t>
            </a:r>
          </a:p>
          <a:p>
            <a:pPr lvl="1"/>
            <a:r>
              <a:rPr lang="en-GB" sz="2800" dirty="0"/>
              <a:t>Certain tenant groups could suffer – e.g. on benefits</a:t>
            </a:r>
          </a:p>
          <a:p>
            <a:pPr lvl="1"/>
            <a:r>
              <a:rPr lang="en-GB" sz="2800" dirty="0"/>
              <a:t>Implications for student sector is unknown &amp; of concern</a:t>
            </a:r>
          </a:p>
          <a:p>
            <a:pPr lvl="1"/>
            <a:r>
              <a:rPr lang="en-GB" sz="2800" dirty="0"/>
              <a:t>It will be the last straw for some and could mean a smaller PRS</a:t>
            </a:r>
          </a:p>
          <a:p>
            <a:endParaRPr lang="en-GB" sz="3200" b="1" dirty="0"/>
          </a:p>
          <a:p>
            <a:pPr marL="0" indent="0">
              <a:buNone/>
            </a:pPr>
            <a:endParaRPr lang="en-GB" sz="3200" b="1" dirty="0"/>
          </a:p>
        </p:txBody>
      </p:sp>
    </p:spTree>
    <p:extLst>
      <p:ext uri="{BB962C8B-B14F-4D97-AF65-F5344CB8AC3E}">
        <p14:creationId xmlns:p14="http://schemas.microsoft.com/office/powerpoint/2010/main" val="359259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Minimum Energy Efficiency Standards</a:t>
            </a:r>
          </a:p>
        </p:txBody>
      </p:sp>
      <p:sp>
        <p:nvSpPr>
          <p:cNvPr id="4" name="Content Placeholder 2">
            <a:extLst>
              <a:ext uri="{FF2B5EF4-FFF2-40B4-BE49-F238E27FC236}">
                <a16:creationId xmlns:a16="http://schemas.microsoft.com/office/drawing/2014/main" id="{0A14DEDC-5ACE-4F11-9BBD-6219DE58CA08}"/>
              </a:ext>
            </a:extLst>
          </p:cNvPr>
          <p:cNvSpPr txBox="1">
            <a:spLocks/>
          </p:cNvSpPr>
          <p:nvPr/>
        </p:nvSpPr>
        <p:spPr>
          <a:xfrm>
            <a:off x="838200" y="1690688"/>
            <a:ext cx="10098024" cy="480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F55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5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55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5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5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t>Energy Efficiency </a:t>
            </a:r>
          </a:p>
          <a:p>
            <a:r>
              <a:rPr lang="en-GB" sz="3200" dirty="0"/>
              <a:t>Consultation ended 30 Dec 2020</a:t>
            </a:r>
          </a:p>
          <a:p>
            <a:pPr lvl="1"/>
            <a:r>
              <a:rPr lang="en-GB" sz="2800" dirty="0"/>
              <a:t>Min EPC = C by April 2025 new tenancies</a:t>
            </a:r>
          </a:p>
          <a:p>
            <a:pPr lvl="1"/>
            <a:r>
              <a:rPr lang="en-GB" sz="2800" dirty="0"/>
              <a:t>April 2028 existing tenancies</a:t>
            </a:r>
          </a:p>
          <a:p>
            <a:pPr lvl="1"/>
            <a:r>
              <a:rPr lang="en-GB" sz="2800" dirty="0"/>
              <a:t>Cost cap of £10k, 10% exemptions expected</a:t>
            </a:r>
          </a:p>
          <a:p>
            <a:r>
              <a:rPr lang="en-GB" sz="3200" dirty="0"/>
              <a:t>67% of PRS properties are D or lower</a:t>
            </a:r>
          </a:p>
          <a:p>
            <a:r>
              <a:rPr lang="en-GB" sz="3200" dirty="0"/>
              <a:t>Review your EPCS &amp; make a plan</a:t>
            </a:r>
          </a:p>
          <a:p>
            <a:r>
              <a:rPr lang="en-GB" sz="3200" dirty="0"/>
              <a:t>Take advantage of grants</a:t>
            </a:r>
          </a:p>
          <a:p>
            <a:pPr lvl="1"/>
            <a:r>
              <a:rPr lang="en-GB" sz="2800" dirty="0"/>
              <a:t>May be ‘fabric first’ or targeted at low income households</a:t>
            </a:r>
          </a:p>
          <a:p>
            <a:pPr marL="0" indent="0">
              <a:buFont typeface="Arial" panose="020B0604020202020204" pitchFamily="34" charset="0"/>
              <a:buNone/>
            </a:pPr>
            <a:endParaRPr lang="en-GB" sz="3200" b="1" dirty="0"/>
          </a:p>
          <a:p>
            <a:endParaRPr lang="en-GB" sz="3200" b="1" dirty="0"/>
          </a:p>
          <a:p>
            <a:pPr marL="0" indent="0">
              <a:buFont typeface="Arial" panose="020B0604020202020204" pitchFamily="34" charset="0"/>
              <a:buNone/>
            </a:pPr>
            <a:endParaRPr lang="en-GB" sz="3200" b="1" dirty="0"/>
          </a:p>
        </p:txBody>
      </p:sp>
      <p:pic>
        <p:nvPicPr>
          <p:cNvPr id="8" name="Picture 7">
            <a:extLst>
              <a:ext uri="{FF2B5EF4-FFF2-40B4-BE49-F238E27FC236}">
                <a16:creationId xmlns:a16="http://schemas.microsoft.com/office/drawing/2014/main" id="{2D2B4A06-DB4B-443C-9F87-813A9A71E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549" y="2006601"/>
            <a:ext cx="2266950" cy="2019300"/>
          </a:xfrm>
          <a:prstGeom prst="rect">
            <a:avLst/>
          </a:prstGeom>
        </p:spPr>
      </p:pic>
    </p:spTree>
    <p:extLst>
      <p:ext uri="{BB962C8B-B14F-4D97-AF65-F5344CB8AC3E}">
        <p14:creationId xmlns:p14="http://schemas.microsoft.com/office/powerpoint/2010/main" val="395115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111F-1F82-487D-AF8F-500DF5EBF62A}"/>
              </a:ext>
            </a:extLst>
          </p:cNvPr>
          <p:cNvSpPr>
            <a:spLocks noGrp="1"/>
          </p:cNvSpPr>
          <p:nvPr>
            <p:ph type="title"/>
          </p:nvPr>
        </p:nvSpPr>
        <p:spPr/>
        <p:txBody>
          <a:bodyPr/>
          <a:lstStyle/>
          <a:p>
            <a:r>
              <a:rPr lang="en-GB" dirty="0"/>
              <a:t>Building Safety Bill</a:t>
            </a:r>
          </a:p>
        </p:txBody>
      </p:sp>
      <p:sp>
        <p:nvSpPr>
          <p:cNvPr id="3" name="Content Placeholder 2">
            <a:extLst>
              <a:ext uri="{FF2B5EF4-FFF2-40B4-BE49-F238E27FC236}">
                <a16:creationId xmlns:a16="http://schemas.microsoft.com/office/drawing/2014/main" id="{DC384413-7B55-4AC6-B047-E03317055AB0}"/>
              </a:ext>
            </a:extLst>
          </p:cNvPr>
          <p:cNvSpPr>
            <a:spLocks noGrp="1"/>
          </p:cNvSpPr>
          <p:nvPr>
            <p:ph idx="1"/>
          </p:nvPr>
        </p:nvSpPr>
        <p:spPr>
          <a:xfrm>
            <a:off x="838200" y="1459684"/>
            <a:ext cx="4765646" cy="5033191"/>
          </a:xfrm>
        </p:spPr>
        <p:txBody>
          <a:bodyPr>
            <a:normAutofit fontScale="92500" lnSpcReduction="20000"/>
          </a:bodyPr>
          <a:lstStyle/>
          <a:p>
            <a:r>
              <a:rPr lang="en-GB" dirty="0"/>
              <a:t>Developers must join                  </a:t>
            </a:r>
            <a:r>
              <a:rPr lang="en-GB" b="1" dirty="0">
                <a:solidFill>
                  <a:srgbClr val="0070C0"/>
                </a:solidFill>
              </a:rPr>
              <a:t>New Homes Ombudsman Scheme</a:t>
            </a:r>
          </a:p>
          <a:p>
            <a:r>
              <a:rPr lang="en-GB" dirty="0"/>
              <a:t>Residents to have more say in management of buildings</a:t>
            </a:r>
          </a:p>
          <a:p>
            <a:r>
              <a:rPr lang="en-GB" dirty="0"/>
              <a:t>Building owners responsible for managing safety risks for lifetime of property</a:t>
            </a:r>
          </a:p>
          <a:p>
            <a:pPr lvl="1"/>
            <a:r>
              <a:rPr lang="en-GB" dirty="0"/>
              <a:t>Criminal sanctions</a:t>
            </a:r>
          </a:p>
          <a:p>
            <a:r>
              <a:rPr lang="en-GB" b="1" dirty="0">
                <a:solidFill>
                  <a:srgbClr val="0070C0"/>
                </a:solidFill>
              </a:rPr>
              <a:t>Building Safety Regulator</a:t>
            </a:r>
          </a:p>
          <a:p>
            <a:r>
              <a:rPr lang="en-GB" dirty="0"/>
              <a:t>6 to 15 years to claim compensation for substandard work, applies retrospectively</a:t>
            </a:r>
          </a:p>
          <a:p>
            <a:r>
              <a:rPr lang="en-GB" b="1" dirty="0">
                <a:solidFill>
                  <a:srgbClr val="0070C0"/>
                </a:solidFill>
              </a:rPr>
              <a:t>National Regulator For Construction Products</a:t>
            </a:r>
          </a:p>
        </p:txBody>
      </p:sp>
      <p:pic>
        <p:nvPicPr>
          <p:cNvPr id="5" name="Picture 4">
            <a:extLst>
              <a:ext uri="{FF2B5EF4-FFF2-40B4-BE49-F238E27FC236}">
                <a16:creationId xmlns:a16="http://schemas.microsoft.com/office/drawing/2014/main" id="{511AAD01-FFBE-47F0-985B-ECD30F90F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156" y="1895970"/>
            <a:ext cx="5447315" cy="3066060"/>
          </a:xfrm>
          <a:prstGeom prst="rect">
            <a:avLst/>
          </a:prstGeom>
        </p:spPr>
      </p:pic>
    </p:spTree>
    <p:extLst>
      <p:ext uri="{BB962C8B-B14F-4D97-AF65-F5344CB8AC3E}">
        <p14:creationId xmlns:p14="http://schemas.microsoft.com/office/powerpoint/2010/main" val="127253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Other Bills In This Parliament</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952501" y="1690687"/>
            <a:ext cx="5531426" cy="4802187"/>
          </a:xfrm>
        </p:spPr>
        <p:txBody>
          <a:bodyPr>
            <a:normAutofit lnSpcReduction="10000"/>
          </a:bodyPr>
          <a:lstStyle/>
          <a:p>
            <a:r>
              <a:rPr lang="en-GB" sz="3200" dirty="0"/>
              <a:t>New DLUHC (replaced MHCLG)</a:t>
            </a:r>
          </a:p>
          <a:p>
            <a:pPr lvl="1"/>
            <a:r>
              <a:rPr lang="en-GB" sz="2800" dirty="0"/>
              <a:t>New Secretary of State, Michael Gove</a:t>
            </a:r>
            <a:endParaRPr lang="en-GB" sz="3200" dirty="0"/>
          </a:p>
          <a:p>
            <a:r>
              <a:rPr lang="en-GB" sz="3200" dirty="0"/>
              <a:t>Planning Bill</a:t>
            </a:r>
          </a:p>
          <a:p>
            <a:pPr lvl="1"/>
            <a:r>
              <a:rPr lang="en-GB" sz="2800" dirty="0"/>
              <a:t>On hold</a:t>
            </a:r>
          </a:p>
          <a:p>
            <a:r>
              <a:rPr lang="en-GB" sz="3200" dirty="0"/>
              <a:t>Leasehold Reform (Ground Rents) Bill</a:t>
            </a:r>
          </a:p>
          <a:p>
            <a:r>
              <a:rPr lang="en-GB" sz="3200" dirty="0"/>
              <a:t>Universal Credit returning to pre Covid Level </a:t>
            </a:r>
          </a:p>
          <a:p>
            <a:pPr lvl="1"/>
            <a:r>
              <a:rPr lang="en-GB" sz="2800" dirty="0"/>
              <a:t>£20 per week lower</a:t>
            </a:r>
            <a:endParaRPr lang="en-GB" sz="3200" dirty="0"/>
          </a:p>
          <a:p>
            <a:endParaRPr lang="en-GB" sz="3200" dirty="0"/>
          </a:p>
          <a:p>
            <a:endParaRPr lang="en-GB" sz="3200" b="1" dirty="0"/>
          </a:p>
          <a:p>
            <a:pPr marL="0" indent="0">
              <a:buNone/>
            </a:pPr>
            <a:endParaRPr lang="en-GB" sz="3200" b="1" dirty="0"/>
          </a:p>
        </p:txBody>
      </p:sp>
      <p:sp>
        <p:nvSpPr>
          <p:cNvPr id="4" name="Content Placeholder 2">
            <a:extLst>
              <a:ext uri="{FF2B5EF4-FFF2-40B4-BE49-F238E27FC236}">
                <a16:creationId xmlns:a16="http://schemas.microsoft.com/office/drawing/2014/main" id="{AEE20944-9E90-421E-9466-CB34BAAA97EA}"/>
              </a:ext>
            </a:extLst>
          </p:cNvPr>
          <p:cNvSpPr txBox="1">
            <a:spLocks/>
          </p:cNvSpPr>
          <p:nvPr/>
        </p:nvSpPr>
        <p:spPr>
          <a:xfrm>
            <a:off x="6483927" y="1690686"/>
            <a:ext cx="5531426" cy="480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F55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5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55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5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5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800" dirty="0"/>
          </a:p>
          <a:p>
            <a:pPr lvl="1"/>
            <a:endParaRPr lang="en-GB" sz="2800" dirty="0"/>
          </a:p>
          <a:p>
            <a:pPr marL="0" indent="0">
              <a:buFont typeface="Arial" panose="020B0604020202020204" pitchFamily="34" charset="0"/>
              <a:buNone/>
            </a:pPr>
            <a:endParaRPr lang="en-GB" sz="3200" b="1" dirty="0"/>
          </a:p>
          <a:p>
            <a:pPr marL="0" indent="0">
              <a:buFont typeface="Arial" panose="020B0604020202020204" pitchFamily="34" charset="0"/>
              <a:buNone/>
            </a:pPr>
            <a:endParaRPr lang="en-GB" sz="3200" b="1" dirty="0"/>
          </a:p>
        </p:txBody>
      </p:sp>
      <p:pic>
        <p:nvPicPr>
          <p:cNvPr id="6" name="Picture 5">
            <a:extLst>
              <a:ext uri="{FF2B5EF4-FFF2-40B4-BE49-F238E27FC236}">
                <a16:creationId xmlns:a16="http://schemas.microsoft.com/office/drawing/2014/main" id="{C0BB7873-ACCD-4AFA-9993-7603F3432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316" y="4395785"/>
            <a:ext cx="3696393" cy="1848197"/>
          </a:xfrm>
          <a:prstGeom prst="rect">
            <a:avLst/>
          </a:prstGeom>
        </p:spPr>
      </p:pic>
    </p:spTree>
    <p:extLst>
      <p:ext uri="{BB962C8B-B14F-4D97-AF65-F5344CB8AC3E}">
        <p14:creationId xmlns:p14="http://schemas.microsoft.com/office/powerpoint/2010/main" val="295656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0606-4234-4507-93DF-AA3B54FCCB2C}"/>
              </a:ext>
            </a:extLst>
          </p:cNvPr>
          <p:cNvSpPr>
            <a:spLocks noGrp="1"/>
          </p:cNvSpPr>
          <p:nvPr>
            <p:ph type="title"/>
          </p:nvPr>
        </p:nvSpPr>
        <p:spPr/>
        <p:txBody>
          <a:bodyPr/>
          <a:lstStyle/>
          <a:p>
            <a:r>
              <a:rPr lang="en-GB" dirty="0"/>
              <a:t>Right To Rent</a:t>
            </a:r>
          </a:p>
        </p:txBody>
      </p:sp>
      <p:sp>
        <p:nvSpPr>
          <p:cNvPr id="3" name="Content Placeholder 2">
            <a:extLst>
              <a:ext uri="{FF2B5EF4-FFF2-40B4-BE49-F238E27FC236}">
                <a16:creationId xmlns:a16="http://schemas.microsoft.com/office/drawing/2014/main" id="{F90B7D2E-F0AA-4219-9D6D-A37A1D5E4D69}"/>
              </a:ext>
            </a:extLst>
          </p:cNvPr>
          <p:cNvSpPr>
            <a:spLocks noGrp="1"/>
          </p:cNvSpPr>
          <p:nvPr>
            <p:ph idx="1"/>
          </p:nvPr>
        </p:nvSpPr>
        <p:spPr/>
        <p:txBody>
          <a:bodyPr/>
          <a:lstStyle/>
          <a:p>
            <a:r>
              <a:rPr lang="en-GB" dirty="0"/>
              <a:t>Temporary Adjustments extended again to 5 April 2022</a:t>
            </a:r>
          </a:p>
          <a:p>
            <a:pPr lvl="1"/>
            <a:r>
              <a:rPr lang="en-GB" dirty="0"/>
              <a:t>Scan by email and video contact, follow up checks not now required</a:t>
            </a:r>
          </a:p>
          <a:p>
            <a:r>
              <a:rPr lang="en-GB" dirty="0"/>
              <a:t>From 1 July 2021 – Permanent right to rent</a:t>
            </a:r>
          </a:p>
          <a:p>
            <a:pPr lvl="1"/>
            <a:r>
              <a:rPr lang="en-GB" dirty="0"/>
              <a:t>EU countries provide residence card or evidence of settled status </a:t>
            </a:r>
          </a:p>
          <a:p>
            <a:pPr lvl="1"/>
            <a:r>
              <a:rPr lang="en-GB" dirty="0"/>
              <a:t>Other EEA/Swiss nationals provide residence card</a:t>
            </a:r>
          </a:p>
          <a:p>
            <a:pPr lvl="1"/>
            <a:r>
              <a:rPr lang="en-GB" dirty="0"/>
              <a:t>Online portal to prove settled status.  Not required for Irish nationals.</a:t>
            </a:r>
          </a:p>
          <a:p>
            <a:r>
              <a:rPr lang="en-GB" dirty="0"/>
              <a:t>Temporary Right To Rent (12 months)</a:t>
            </a:r>
          </a:p>
          <a:p>
            <a:pPr lvl="1"/>
            <a:r>
              <a:rPr lang="en-GB" dirty="0"/>
              <a:t>EEA/Swiss nationals provide passport and proof of entry in last 12 months</a:t>
            </a:r>
          </a:p>
          <a:p>
            <a:r>
              <a:rPr lang="en-GB" dirty="0"/>
              <a:t>Government’s Landlord Checking Service</a:t>
            </a:r>
          </a:p>
          <a:p>
            <a:pPr lvl="1"/>
            <a:endParaRPr lang="en-GB" dirty="0"/>
          </a:p>
          <a:p>
            <a:pPr lvl="1"/>
            <a:endParaRPr lang="en-GB" dirty="0"/>
          </a:p>
        </p:txBody>
      </p:sp>
    </p:spTree>
    <p:extLst>
      <p:ext uri="{BB962C8B-B14F-4D97-AF65-F5344CB8AC3E}">
        <p14:creationId xmlns:p14="http://schemas.microsoft.com/office/powerpoint/2010/main" val="81663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7D65-3110-4012-80F5-3A494439CCB0}"/>
              </a:ext>
            </a:extLst>
          </p:cNvPr>
          <p:cNvSpPr>
            <a:spLocks noGrp="1"/>
          </p:cNvSpPr>
          <p:nvPr>
            <p:ph type="title"/>
          </p:nvPr>
        </p:nvSpPr>
        <p:spPr/>
        <p:txBody>
          <a:bodyPr/>
          <a:lstStyle/>
          <a:p>
            <a:r>
              <a:rPr lang="en-GB" dirty="0"/>
              <a:t>Reasons To Be Cheerful…</a:t>
            </a:r>
          </a:p>
        </p:txBody>
      </p:sp>
      <p:sp>
        <p:nvSpPr>
          <p:cNvPr id="3" name="Content Placeholder 2">
            <a:extLst>
              <a:ext uri="{FF2B5EF4-FFF2-40B4-BE49-F238E27FC236}">
                <a16:creationId xmlns:a16="http://schemas.microsoft.com/office/drawing/2014/main" id="{15C22B52-D5E1-436D-92E9-98E4A43962D2}"/>
              </a:ext>
            </a:extLst>
          </p:cNvPr>
          <p:cNvSpPr>
            <a:spLocks noGrp="1"/>
          </p:cNvSpPr>
          <p:nvPr>
            <p:ph idx="1"/>
          </p:nvPr>
        </p:nvSpPr>
        <p:spPr/>
        <p:txBody>
          <a:bodyPr>
            <a:normAutofit/>
          </a:bodyPr>
          <a:lstStyle/>
          <a:p>
            <a:r>
              <a:rPr lang="en-GB" dirty="0"/>
              <a:t>Strongest economic recovery in G7</a:t>
            </a:r>
          </a:p>
          <a:p>
            <a:r>
              <a:rPr lang="en-GB" dirty="0"/>
              <a:t>Mortgage interest rates at the lowest ever and availability is good</a:t>
            </a:r>
          </a:p>
          <a:p>
            <a:r>
              <a:rPr lang="en-GB" dirty="0"/>
              <a:t>Rental demand is picking up – 39% report increased demand</a:t>
            </a:r>
          </a:p>
          <a:p>
            <a:r>
              <a:rPr lang="en-GB" dirty="0"/>
              <a:t>Return of international students</a:t>
            </a:r>
          </a:p>
          <a:p>
            <a:r>
              <a:rPr lang="en-GB" dirty="0"/>
              <a:t>No obvious Brexit impact</a:t>
            </a:r>
          </a:p>
          <a:p>
            <a:pPr lvl="1"/>
            <a:r>
              <a:rPr lang="en-GB" dirty="0"/>
              <a:t>Migrants from Afghanistan &amp; Hong Kong</a:t>
            </a:r>
          </a:p>
          <a:p>
            <a:r>
              <a:rPr lang="en-GB" dirty="0"/>
              <a:t>House Prices still rising, sales market buoyant</a:t>
            </a:r>
          </a:p>
          <a:p>
            <a:pPr lvl="1"/>
            <a:r>
              <a:rPr lang="en-GB" dirty="0"/>
              <a:t>8% (13.2%) across UK, 2.2% (6.3%) in London: 12mths to July 2021</a:t>
            </a:r>
          </a:p>
          <a:p>
            <a:pPr lvl="1"/>
            <a:r>
              <a:rPr lang="en-GB" dirty="0"/>
              <a:t>Down 3.7% in last month</a:t>
            </a:r>
          </a:p>
          <a:p>
            <a:pPr marL="0" indent="0">
              <a:buNone/>
            </a:pPr>
            <a:endParaRPr lang="en-GB" dirty="0"/>
          </a:p>
          <a:p>
            <a:endParaRPr lang="en-GB" dirty="0"/>
          </a:p>
        </p:txBody>
      </p:sp>
    </p:spTree>
    <p:extLst>
      <p:ext uri="{BB962C8B-B14F-4D97-AF65-F5344CB8AC3E}">
        <p14:creationId xmlns:p14="http://schemas.microsoft.com/office/powerpoint/2010/main" val="3865752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F69937BE878543BBDB863C536592F8" ma:contentTypeVersion="12" ma:contentTypeDescription="Create a new document." ma:contentTypeScope="" ma:versionID="b95222c56fbd69125373e553ab1c13ed">
  <xsd:schema xmlns:xsd="http://www.w3.org/2001/XMLSchema" xmlns:xs="http://www.w3.org/2001/XMLSchema" xmlns:p="http://schemas.microsoft.com/office/2006/metadata/properties" xmlns:ns2="98e1c108-e1c5-4ab9-81cb-f753dc7709c6" xmlns:ns3="fe0c2e0a-0f30-4d86-b482-3c37be605bda" targetNamespace="http://schemas.microsoft.com/office/2006/metadata/properties" ma:root="true" ma:fieldsID="fe60a4e334592b3b488e7b1a29bd6fd8" ns2:_="" ns3:_="">
    <xsd:import namespace="98e1c108-e1c5-4ab9-81cb-f753dc7709c6"/>
    <xsd:import namespace="fe0c2e0a-0f30-4d86-b482-3c37be605b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e1c108-e1c5-4ab9-81cb-f753dc7709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0c2e0a-0f30-4d86-b482-3c37be605b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8e1c108-e1c5-4ab9-81cb-f753dc7709c6">
      <UserInfo>
        <DisplayName>Don Robbie</DisplayName>
        <AccountId>94</AccountId>
        <AccountType/>
      </UserInfo>
      <UserInfo>
        <DisplayName>Hannah Darling</DisplayName>
        <AccountId>99</AccountId>
        <AccountType/>
      </UserInfo>
      <UserInfo>
        <DisplayName>Ilona Bull</DisplayName>
        <AccountId>102</AccountId>
        <AccountType/>
      </UserInfo>
      <UserInfo>
        <DisplayName>Inna Melnyk</DisplayName>
        <AccountId>100</AccountId>
        <AccountType/>
      </UserInfo>
      <UserInfo>
        <DisplayName>Marion Money</DisplayName>
        <AccountId>122</AccountId>
        <AccountType/>
      </UserInfo>
      <UserInfo>
        <DisplayName>Lesley Wilkinson</DisplayName>
        <AccountId>115</AccountId>
        <AccountType/>
      </UserInfo>
      <UserInfo>
        <DisplayName>John Forth</DisplayName>
        <AccountId>110</AccountId>
        <AccountType/>
      </UserInfo>
      <UserInfo>
        <DisplayName>Joanne Dron</DisplayName>
        <AccountId>109</AccountId>
        <AccountType/>
      </UserInfo>
      <UserInfo>
        <DisplayName>Karen Gregory</DisplayName>
        <AccountId>112</AccountId>
        <AccountType/>
      </UserInfo>
      <UserInfo>
        <DisplayName>Liz Mackenzie</DisplayName>
        <AccountId>116</AccountId>
        <AccountType/>
      </UserInfo>
      <UserInfo>
        <DisplayName>Matthew Oliver</DisplayName>
        <AccountId>123</AccountId>
        <AccountType/>
      </UserInfo>
      <UserInfo>
        <DisplayName>Melvin Pugh</DisplayName>
        <AccountId>124</AccountId>
        <AccountType/>
      </UserInfo>
      <UserInfo>
        <DisplayName>Mike Bull</DisplayName>
        <AccountId>127</AccountId>
        <AccountType/>
      </UserInfo>
      <UserInfo>
        <DisplayName>Richard Blanco</DisplayName>
        <AccountId>134</AccountId>
        <AccountType/>
      </UserInfo>
      <UserInfo>
        <DisplayName>Robert Johnson</DisplayName>
        <AccountId>136</AccountId>
        <AccountType/>
      </UserInfo>
      <UserInfo>
        <DisplayName>Ruth Millington</DisplayName>
        <AccountId>166</AccountId>
        <AccountType/>
      </UserInfo>
      <UserInfo>
        <DisplayName>Sandra Towers</DisplayName>
        <AccountId>141</AccountId>
        <AccountType/>
      </UserInfo>
      <UserInfo>
        <DisplayName>Ruth Rowntree</DisplayName>
        <AccountId>138</AccountId>
        <AccountType/>
      </UserInfo>
      <UserInfo>
        <DisplayName>Susan Bryer</DisplayName>
        <AccountId>146</AccountId>
        <AccountType/>
      </UserInfo>
      <UserInfo>
        <DisplayName>Teresa Kaczmarek</DisplayName>
        <AccountId>147</AccountId>
        <AccountType/>
      </UserInfo>
      <UserInfo>
        <DisplayName>Stacy Atieno</DisplayName>
        <AccountId>77</AccountId>
        <AccountType/>
      </UserInfo>
      <UserInfo>
        <DisplayName>Vik Daws</DisplayName>
        <AccountId>149</AccountId>
        <AccountType/>
      </UserInfo>
      <UserInfo>
        <DisplayName>Yvonne Baisden</DisplayName>
        <AccountId>152</AccountId>
        <AccountType/>
      </UserInfo>
      <UserInfo>
        <DisplayName>Alex Nolan</DisplayName>
        <AccountId>62</AccountId>
        <AccountType/>
      </UserInfo>
      <UserInfo>
        <DisplayName>Maria O'Brien</DisplayName>
        <AccountId>120</AccountId>
        <AccountType/>
      </UserInfo>
    </SharedWithUsers>
  </documentManagement>
</p:properties>
</file>

<file path=customXml/itemProps1.xml><?xml version="1.0" encoding="utf-8"?>
<ds:datastoreItem xmlns:ds="http://schemas.openxmlformats.org/officeDocument/2006/customXml" ds:itemID="{39745CD8-8F3C-4296-8D53-360CF76F57B3}">
  <ds:schemaRefs>
    <ds:schemaRef ds:uri="http://schemas.microsoft.com/sharepoint/v3/contenttype/forms"/>
  </ds:schemaRefs>
</ds:datastoreItem>
</file>

<file path=customXml/itemProps2.xml><?xml version="1.0" encoding="utf-8"?>
<ds:datastoreItem xmlns:ds="http://schemas.openxmlformats.org/officeDocument/2006/customXml" ds:itemID="{02EA1B9B-A4A3-4265-B93C-730B72D16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e1c108-e1c5-4ab9-81cb-f753dc7709c6"/>
    <ds:schemaRef ds:uri="fe0c2e0a-0f30-4d86-b482-3c37be605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B392E1-3591-48B2-B386-6B417C9E1442}">
  <ds:schemaRefs>
    <ds:schemaRef ds:uri="98e1c108-e1c5-4ab9-81cb-f753dc7709c6"/>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http://schemas.microsoft.com/office/infopath/2007/PartnerControls"/>
    <ds:schemaRef ds:uri="fe0c2e0a-0f30-4d86-b482-3c37be605bd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3229</TotalTime>
  <Words>889</Words>
  <Application>Microsoft Office PowerPoint</Application>
  <PresentationFormat>Widescreen</PresentationFormat>
  <Paragraphs>126</Paragraphs>
  <Slides>12</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Office Theme</vt:lpstr>
      <vt:lpstr>1_Office Theme</vt:lpstr>
      <vt:lpstr>Regulatory Briefing</vt:lpstr>
      <vt:lpstr>Impact Of Evictions Moratorium</vt:lpstr>
      <vt:lpstr>Rental Reform White Paper</vt:lpstr>
      <vt:lpstr>What Might The Renters Reform Bill Mean For You?</vt:lpstr>
      <vt:lpstr>Minimum Energy Efficiency Standards</vt:lpstr>
      <vt:lpstr>Building Safety Bill</vt:lpstr>
      <vt:lpstr>Other Bills In This Parliament</vt:lpstr>
      <vt:lpstr>Right To Rent</vt:lpstr>
      <vt:lpstr>Reasons To Be Cheerful…</vt:lpstr>
      <vt:lpstr>Clouds On The Horizon…</vt:lpstr>
      <vt:lpstr>Buy, Sell or Hold</vt:lpstr>
      <vt:lpstr>Podcast &amp; NRLA Membership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Davies</dc:creator>
  <cp:lastModifiedBy>Richard Blanco</cp:lastModifiedBy>
  <cp:revision>92</cp:revision>
  <cp:lastPrinted>2021-04-15T17:38:10Z</cp:lastPrinted>
  <dcterms:created xsi:type="dcterms:W3CDTF">2020-01-07T09:39:23Z</dcterms:created>
  <dcterms:modified xsi:type="dcterms:W3CDTF">2021-10-04T13:29:49Z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0x010100D0F69937BE878543BBDB863C536592F8</vt:lpwstr>
  </property>
</Properties>
</file>