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319" r:id="rId3"/>
    <p:sldId id="337" r:id="rId4"/>
    <p:sldId id="336" r:id="rId5"/>
    <p:sldId id="338" r:id="rId6"/>
    <p:sldId id="341" r:id="rId7"/>
    <p:sldId id="34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11DB7-AEDD-4031-BF61-3E431AB4F6D7}" v="66" dt="2021-10-05T11:00:01.710"/>
    <p1510:client id="{A807FBF7-B3C3-97EF-FE66-6BD23691E4B7}" v="282" dt="2021-10-05T12:40:35.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2B46-CD8A-49A2-B2C6-4B63B1858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F0AE8D-1C99-49C5-90BB-223F0ECA1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45AE56-B564-46D7-8478-4FF93B809DCB}"/>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5" name="Footer Placeholder 4">
            <a:extLst>
              <a:ext uri="{FF2B5EF4-FFF2-40B4-BE49-F238E27FC236}">
                <a16:creationId xmlns:a16="http://schemas.microsoft.com/office/drawing/2014/main" id="{348B055A-B3D5-42F2-AF23-A088A58F81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1965E-40D2-4C76-BAF6-E80F4FF6259C}"/>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13704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44F0-E79B-4FDE-B994-5CE2A945F7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1A5323-8C4A-4DEA-A83B-3CC35B5764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16FF69-7171-48C5-8C1B-8F3F5FED95F3}"/>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5" name="Footer Placeholder 4">
            <a:extLst>
              <a:ext uri="{FF2B5EF4-FFF2-40B4-BE49-F238E27FC236}">
                <a16:creationId xmlns:a16="http://schemas.microsoft.com/office/drawing/2014/main" id="{B4E4FD59-5A7C-4277-B3D3-FE21A4E379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6BAE3C-4607-453C-B54B-DF22951AD823}"/>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46978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4F659-B3DD-4655-B084-C88D5039CA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C0937B-769A-4A9C-8272-C8BD9CF2C5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67CABC-8FA8-4AA8-B0FB-9E39720D1A1E}"/>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5" name="Footer Placeholder 4">
            <a:extLst>
              <a:ext uri="{FF2B5EF4-FFF2-40B4-BE49-F238E27FC236}">
                <a16:creationId xmlns:a16="http://schemas.microsoft.com/office/drawing/2014/main" id="{9CB0FC14-30A4-4CF9-B8F9-02442C4C4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FE3640-E74A-4EF5-952F-4688DEB29DDD}"/>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39143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530"/>
            <a:ext cx="12192000" cy="6856941"/>
          </a:xfrm>
          <a:prstGeom prst="rect">
            <a:avLst/>
          </a:prstGeom>
          <a:solidFill>
            <a:srgbClr val="01B1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530"/>
            <a:ext cx="2255519" cy="4555752"/>
          </a:xfrm>
          <a:prstGeom prst="rect">
            <a:avLst/>
          </a:prstGeom>
        </p:spPr>
      </p:pic>
      <p:pic>
        <p:nvPicPr>
          <p:cNvPr id="5" name="Picture 4">
            <a:extLst>
              <a:ext uri="{FF2B5EF4-FFF2-40B4-BE49-F238E27FC236}">
                <a16:creationId xmlns:a16="http://schemas.microsoft.com/office/drawing/2014/main" id="{525EFC12-4A11-644A-B434-8F67538F48EF}"/>
              </a:ext>
            </a:extLst>
          </p:cNvPr>
          <p:cNvPicPr>
            <a:picLocks noChangeAspect="1"/>
          </p:cNvPicPr>
          <p:nvPr userDrawn="1"/>
        </p:nvPicPr>
        <p:blipFill>
          <a:blip r:embed="rId3"/>
          <a:stretch>
            <a:fillRect/>
          </a:stretch>
        </p:blipFill>
        <p:spPr>
          <a:xfrm>
            <a:off x="1127759" y="2245411"/>
            <a:ext cx="3248785" cy="2689985"/>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0790827" y="529"/>
            <a:ext cx="1401173" cy="3228134"/>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0695104" y="5895615"/>
            <a:ext cx="1061245" cy="603360"/>
          </a:xfrm>
          <a:prstGeom prst="rect">
            <a:avLst/>
          </a:prstGeom>
        </p:spPr>
      </p:pic>
      <p:sp>
        <p:nvSpPr>
          <p:cNvPr id="2" name="Title 1"/>
          <p:cNvSpPr>
            <a:spLocks noGrp="1"/>
          </p:cNvSpPr>
          <p:nvPr>
            <p:ph type="ctrTitle" hasCustomPrompt="1"/>
          </p:nvPr>
        </p:nvSpPr>
        <p:spPr>
          <a:xfrm>
            <a:off x="4800601" y="1122363"/>
            <a:ext cx="6553200" cy="2387600"/>
          </a:xfrm>
          <a:prstGeom prst="rect">
            <a:avLst/>
          </a:prstGeom>
        </p:spPr>
        <p:txBody>
          <a:bodyPr lIns="0" tIns="0" rIns="0" bIns="0" anchor="b">
            <a:normAutofit/>
          </a:bodyPr>
          <a:lstStyle>
            <a:lvl1pPr algn="l">
              <a:defRPr sz="4800" b="1" spc="-67"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4800599" y="3733348"/>
            <a:ext cx="6553200" cy="1655762"/>
          </a:xfrm>
          <a:prstGeom prst="rect">
            <a:avLst/>
          </a:prstGeom>
        </p:spPr>
        <p:txBody>
          <a:bodyPr>
            <a:normAutofit/>
          </a:bodyPr>
          <a:lstStyle>
            <a:lvl1pPr marL="0" indent="0" algn="l">
              <a:buNone/>
              <a:defRPr sz="2800" spc="-67" baseline="0">
                <a:solidFill>
                  <a:schemeClr val="bg1"/>
                </a:solidFill>
                <a:latin typeface="Arial" panose="020B0604020202020204" pitchFamily="34" charset="0"/>
                <a:cs typeface="Arial" panose="020B0604020202020204" pitchFamily="34" charset="0"/>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Subtitle</a:t>
            </a:r>
            <a:endParaRPr lang="en-US"/>
          </a:p>
        </p:txBody>
      </p:sp>
    </p:spTree>
    <p:extLst>
      <p:ext uri="{BB962C8B-B14F-4D97-AF65-F5344CB8AC3E}">
        <p14:creationId xmlns:p14="http://schemas.microsoft.com/office/powerpoint/2010/main" val="1889068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T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5A3362-35A2-3846-91B7-15FAA943D6B2}"/>
              </a:ext>
            </a:extLst>
          </p:cNvPr>
          <p:cNvPicPr>
            <a:picLocks noChangeAspect="1"/>
          </p:cNvPicPr>
          <p:nvPr userDrawn="1"/>
        </p:nvPicPr>
        <p:blipFill>
          <a:blip r:embed="rId2"/>
          <a:stretch>
            <a:fillRect/>
          </a:stretch>
        </p:blipFill>
        <p:spPr>
          <a:xfrm>
            <a:off x="10695104" y="228845"/>
            <a:ext cx="1287701" cy="1066213"/>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502920" y="1822177"/>
            <a:ext cx="10515600" cy="4351338"/>
          </a:xfrm>
          <a:prstGeom prst="rect">
            <a:avLst/>
          </a:prstGeom>
        </p:spPr>
        <p:txBody>
          <a:bodyPr vert="horz" lIns="0" tIns="0" rIns="0" bIns="0" rtlCol="0">
            <a:normAutofit/>
          </a:bodyPr>
          <a:lstStyle>
            <a:lvl1pPr marL="228577" indent="-228577">
              <a:buFontTx/>
              <a:buBlip>
                <a:blip r:embed="rId3">
                  <a:extLst>
                    <a:ext uri="{96DAC541-7B7A-43D3-8B79-37D633B846F1}">
                      <asvg:svgBlip xmlns:asvg="http://schemas.microsoft.com/office/drawing/2016/SVG/main" r:embed="rId4"/>
                    </a:ext>
                  </a:extLst>
                </a:blip>
              </a:buBlip>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502920" y="611344"/>
            <a:ext cx="9844617" cy="319360"/>
          </a:xfrm>
        </p:spPr>
        <p:txBody>
          <a:bodyPr/>
          <a:lstStyle>
            <a:lvl1pPr>
              <a:defRPr>
                <a:solidFill>
                  <a:srgbClr val="01B1AA"/>
                </a:solidFil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502920" y="1257106"/>
            <a:ext cx="9844617" cy="219042"/>
          </a:xfrm>
        </p:spPr>
        <p:txBody>
          <a:bodyPr/>
          <a:lstStyle>
            <a:lvl1pPr marL="0" indent="0">
              <a:buNone/>
              <a:defRPr b="1">
                <a:solidFill>
                  <a:srgbClr val="01B1AA"/>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466725" y="-95235"/>
            <a:ext cx="0" cy="0"/>
          </a:xfrm>
          <a:prstGeom prst="rect">
            <a:avLst/>
          </a:prstGeom>
        </p:spPr>
        <p:txBody>
          <a:bodyPr vert="horz" wrap="none" lIns="0" tIns="0" rIns="0" bIns="0" rtlCol="0" anchor="b">
            <a:normAutofit fontScale="25000" lnSpcReduction="20000"/>
          </a:bodyPr>
          <a:lstStyle/>
          <a:p>
            <a:pPr algn="l"/>
            <a:endParaRPr lang="en-US" sz="2133"/>
          </a:p>
        </p:txBody>
      </p:sp>
    </p:spTree>
    <p:extLst>
      <p:ext uri="{BB962C8B-B14F-4D97-AF65-F5344CB8AC3E}">
        <p14:creationId xmlns:p14="http://schemas.microsoft.com/office/powerpoint/2010/main" val="229264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9BA4-555A-4957-B7F1-BEBF0CD790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ADB569-44F3-4267-9B7F-88A8E1AE8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89255-27B5-4172-84A0-EF2B4106BCB6}"/>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5" name="Footer Placeholder 4">
            <a:extLst>
              <a:ext uri="{FF2B5EF4-FFF2-40B4-BE49-F238E27FC236}">
                <a16:creationId xmlns:a16="http://schemas.microsoft.com/office/drawing/2014/main" id="{22CCEEBD-C1C4-4F18-95E4-AEB0E06ECE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403FB8-0E3D-4B09-9029-D39F25A3FD1A}"/>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320214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3206-A8C8-4ED4-9735-06AC0F8F7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55D5BC-9C5D-41E5-BF35-9871205541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9CC55-3824-48E0-968E-56A4BDE5E3E3}"/>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5" name="Footer Placeholder 4">
            <a:extLst>
              <a:ext uri="{FF2B5EF4-FFF2-40B4-BE49-F238E27FC236}">
                <a16:creationId xmlns:a16="http://schemas.microsoft.com/office/drawing/2014/main" id="{BC5657A1-722B-4263-8089-F25356036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71F51-E128-4F92-8957-DF8A49CB8508}"/>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317354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065F-37EF-4924-A65A-A96BC7B4E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8729CF-AB19-4AA8-88BD-B89B5C96A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CE0C7A-0CA9-4DB1-B713-C33D87591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8BE394-C856-459E-A540-40B71F5A40E1}"/>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6" name="Footer Placeholder 5">
            <a:extLst>
              <a:ext uri="{FF2B5EF4-FFF2-40B4-BE49-F238E27FC236}">
                <a16:creationId xmlns:a16="http://schemas.microsoft.com/office/drawing/2014/main" id="{CE4A3EBF-916C-4263-869E-487D105287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60FF27-6834-4D75-8C13-A34961864F94}"/>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190539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E846-1C0B-4EB5-B5A9-2B6B4121BD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4AC9CA-6526-414D-8230-EFFABABDC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31693-B645-41B4-9DE6-5F05A9BF35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8526E3-0DE7-4C43-B24C-1D66C33B3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14DAF2-E030-4E99-8CD3-DC9DC818BF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27021D-F75A-4E5E-826A-3F085FC944B3}"/>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8" name="Footer Placeholder 7">
            <a:extLst>
              <a:ext uri="{FF2B5EF4-FFF2-40B4-BE49-F238E27FC236}">
                <a16:creationId xmlns:a16="http://schemas.microsoft.com/office/drawing/2014/main" id="{BD010E3F-64DA-4E97-938E-5C28F07C7F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B494E-C08B-4976-BD8B-71453FC9E53C}"/>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341511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B0CC-749B-4F58-9310-2C1A54DF14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6EB46B-F8E6-4A3A-80F5-A4CF442A127F}"/>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4" name="Footer Placeholder 3">
            <a:extLst>
              <a:ext uri="{FF2B5EF4-FFF2-40B4-BE49-F238E27FC236}">
                <a16:creationId xmlns:a16="http://schemas.microsoft.com/office/drawing/2014/main" id="{BBD843E8-2AC5-4804-9E06-ACDD85BDEF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69E4A-A210-48B0-A24D-3598D75B92FF}"/>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316418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EF9A2-DB30-4C06-8653-722767B4E6CC}"/>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3" name="Footer Placeholder 2">
            <a:extLst>
              <a:ext uri="{FF2B5EF4-FFF2-40B4-BE49-F238E27FC236}">
                <a16:creationId xmlns:a16="http://schemas.microsoft.com/office/drawing/2014/main" id="{5E975FD6-906D-41AE-A3DD-06CB6B04F2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2C953D-EC2E-48CE-A56A-B31DD96A176A}"/>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254488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6102-CB41-4531-A707-D0BCD1E04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C677CC-1D08-462B-AFCD-09B3854D2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49E358-C568-4322-82C4-A776F8351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E1235-8871-4916-8E20-758D11C6C3C4}"/>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6" name="Footer Placeholder 5">
            <a:extLst>
              <a:ext uri="{FF2B5EF4-FFF2-40B4-BE49-F238E27FC236}">
                <a16:creationId xmlns:a16="http://schemas.microsoft.com/office/drawing/2014/main" id="{9F677CDD-36D9-4B61-B19A-4444DE11C5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B15997-1363-4D24-AE2B-C57A21336B67}"/>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227038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C1E3-29BE-42A0-8ECA-13A5D76E3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2C0645-5E72-4D79-8F7E-C0745889DB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43E4F3-C0DC-4724-9B74-1AF3CF32C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D05F7-FEFE-4A9A-AC02-6ABE03E2137B}"/>
              </a:ext>
            </a:extLst>
          </p:cNvPr>
          <p:cNvSpPr>
            <a:spLocks noGrp="1"/>
          </p:cNvSpPr>
          <p:nvPr>
            <p:ph type="dt" sz="half" idx="10"/>
          </p:nvPr>
        </p:nvSpPr>
        <p:spPr/>
        <p:txBody>
          <a:bodyPr/>
          <a:lstStyle/>
          <a:p>
            <a:fld id="{E129598F-FA57-4D00-A611-2BFDD68375E3}" type="datetimeFigureOut">
              <a:rPr lang="en-GB" smtClean="0"/>
              <a:t>05/10/2021</a:t>
            </a:fld>
            <a:endParaRPr lang="en-GB"/>
          </a:p>
        </p:txBody>
      </p:sp>
      <p:sp>
        <p:nvSpPr>
          <p:cNvPr id="6" name="Footer Placeholder 5">
            <a:extLst>
              <a:ext uri="{FF2B5EF4-FFF2-40B4-BE49-F238E27FC236}">
                <a16:creationId xmlns:a16="http://schemas.microsoft.com/office/drawing/2014/main" id="{9D65EFB5-648E-4744-9D02-372C5B7FB6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F1B1D2-C7E7-4C95-8A5C-60D8B3CF7DEC}"/>
              </a:ext>
            </a:extLst>
          </p:cNvPr>
          <p:cNvSpPr>
            <a:spLocks noGrp="1"/>
          </p:cNvSpPr>
          <p:nvPr>
            <p:ph type="sldNum" sz="quarter" idx="12"/>
          </p:nvPr>
        </p:nvSpPr>
        <p:spPr/>
        <p:txBody>
          <a:bodyPr/>
          <a:lstStyle/>
          <a:p>
            <a:fld id="{8896224F-D361-4386-98C8-1447F0CFDED2}" type="slidenum">
              <a:rPr lang="en-GB" smtClean="0"/>
              <a:t>‹#›</a:t>
            </a:fld>
            <a:endParaRPr lang="en-GB"/>
          </a:p>
        </p:txBody>
      </p:sp>
    </p:spTree>
    <p:extLst>
      <p:ext uri="{BB962C8B-B14F-4D97-AF65-F5344CB8AC3E}">
        <p14:creationId xmlns:p14="http://schemas.microsoft.com/office/powerpoint/2010/main" val="112955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D0BB6-2345-4876-BB71-13665ACBF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B920E2-9E58-4CB5-B2D8-6324B8B82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871E91-2FE6-4853-B471-D24CFCC7D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9598F-FA57-4D00-A611-2BFDD68375E3}" type="datetimeFigureOut">
              <a:rPr lang="en-GB" smtClean="0"/>
              <a:t>05/10/2021</a:t>
            </a:fld>
            <a:endParaRPr lang="en-GB"/>
          </a:p>
        </p:txBody>
      </p:sp>
      <p:sp>
        <p:nvSpPr>
          <p:cNvPr id="5" name="Footer Placeholder 4">
            <a:extLst>
              <a:ext uri="{FF2B5EF4-FFF2-40B4-BE49-F238E27FC236}">
                <a16:creationId xmlns:a16="http://schemas.microsoft.com/office/drawing/2014/main" id="{4D28268C-17BF-41CE-A246-5159728B1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CEC1F1-9A2D-4949-B346-05BB6E049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6224F-D361-4386-98C8-1447F0CFDED2}" type="slidenum">
              <a:rPr lang="en-GB" smtClean="0"/>
              <a:t>‹#›</a:t>
            </a:fld>
            <a:endParaRPr lang="en-GB"/>
          </a:p>
        </p:txBody>
      </p:sp>
    </p:spTree>
    <p:extLst>
      <p:ext uri="{BB962C8B-B14F-4D97-AF65-F5344CB8AC3E}">
        <p14:creationId xmlns:p14="http://schemas.microsoft.com/office/powerpoint/2010/main" val="4037872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ventbrite.co.uk/e/waltham-forest-eco-show-home-open-days-tickets-177906622497"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protect-eu.mimecast.com/s/MghsC36NxIRDj3QHQEPps?domain=ofgem.gov.uk" TargetMode="External"/><Relationship Id="rId2" Type="http://schemas.openxmlformats.org/officeDocument/2006/relationships/hyperlink" Target="https://protect-eu.mimecast.com/s/8NdnC28MwFE5LrwS2vdC7?domain=walthamforest.gov.uk" TargetMode="External"/><Relationship Id="rId1" Type="http://schemas.openxmlformats.org/officeDocument/2006/relationships/slideLayout" Target="../slideLayouts/slideLayout13.xml"/><Relationship Id="rId4" Type="http://schemas.openxmlformats.org/officeDocument/2006/relationships/hyperlink" Target="https://www.ofgem.gov.uk/environmental-and-social-schemes/energy-company-obligation-eco?utm_content=&amp;utm_medium=email&amp;utm_name=&amp;utm_source=govdelivery&amp;utm_ter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rotect-eu.mimecast.com/s/mgnpC79RBIWGrMkUADk1v?domain=walthamforest.gov.uk" TargetMode="External"/><Relationship Id="rId2" Type="http://schemas.openxmlformats.org/officeDocument/2006/relationships/hyperlink" Target="https://www.ecofurb.com/?utm_content=&amp;utm_medium=email&amp;utm_name=&amp;utm_source=govdelivery&amp;utm_term=" TargetMode="External"/><Relationship Id="rId1" Type="http://schemas.openxmlformats.org/officeDocument/2006/relationships/slideLayout" Target="../slideLayouts/slideLayout13.xml"/><Relationship Id="rId5" Type="http://schemas.openxmlformats.org/officeDocument/2006/relationships/hyperlink" Target="mailto:HousingStrategy@walthamforest.gov.uk" TargetMode="External"/><Relationship Id="rId4" Type="http://schemas.openxmlformats.org/officeDocument/2006/relationships/hyperlink" Target="https://protect-eu.mimecast.com/s/f6KuC83VDfwNm3Rf9XrDu?domain=vime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51044-BABE-40D1-A8FE-761D4F71C9A8}"/>
              </a:ext>
            </a:extLst>
          </p:cNvPr>
          <p:cNvSpPr>
            <a:spLocks noGrp="1"/>
          </p:cNvSpPr>
          <p:nvPr>
            <p:ph type="ctrTitle"/>
          </p:nvPr>
        </p:nvSpPr>
        <p:spPr/>
        <p:txBody>
          <a:bodyPr>
            <a:normAutofit fontScale="90000"/>
          </a:bodyPr>
          <a:lstStyle/>
          <a:p>
            <a:br>
              <a:rPr lang="en-GB"/>
            </a:br>
            <a:r>
              <a:rPr lang="en-GB">
                <a:latin typeface="Arial"/>
                <a:cs typeface="Arial"/>
              </a:rPr>
              <a:t> </a:t>
            </a:r>
            <a:br>
              <a:rPr lang="en-GB"/>
            </a:br>
            <a:r>
              <a:rPr lang="en-GB">
                <a:latin typeface="Arial"/>
                <a:cs typeface="Arial"/>
              </a:rPr>
              <a:t>Eco Show Home &amp; Support to Retrofit</a:t>
            </a:r>
            <a:endParaRPr lang="en-GB"/>
          </a:p>
        </p:txBody>
      </p:sp>
      <p:sp>
        <p:nvSpPr>
          <p:cNvPr id="6" name="Subtitle 5">
            <a:extLst>
              <a:ext uri="{FF2B5EF4-FFF2-40B4-BE49-F238E27FC236}">
                <a16:creationId xmlns:a16="http://schemas.microsoft.com/office/drawing/2014/main" id="{B81A25B4-6870-4FCD-A4A7-7807FD1DF6EE}"/>
              </a:ext>
            </a:extLst>
          </p:cNvPr>
          <p:cNvSpPr>
            <a:spLocks noGrp="1"/>
          </p:cNvSpPr>
          <p:nvPr>
            <p:ph type="subTitle" idx="1"/>
          </p:nvPr>
        </p:nvSpPr>
        <p:spPr/>
        <p:txBody>
          <a:bodyPr vert="horz" lIns="91440" tIns="45720" rIns="91440" bIns="45720" rtlCol="0" anchor="t">
            <a:normAutofit/>
          </a:bodyPr>
          <a:lstStyle/>
          <a:p>
            <a:r>
              <a:rPr lang="en-GB" b="1"/>
              <a:t>James McHugh</a:t>
            </a:r>
          </a:p>
          <a:p>
            <a:r>
              <a:rPr lang="en-GB"/>
              <a:t>Landlords Forum</a:t>
            </a:r>
          </a:p>
          <a:p>
            <a:r>
              <a:rPr lang="en-GB">
                <a:latin typeface="Arial"/>
                <a:cs typeface="Arial"/>
              </a:rPr>
              <a:t>5 October 2021</a:t>
            </a:r>
          </a:p>
        </p:txBody>
      </p:sp>
    </p:spTree>
    <p:extLst>
      <p:ext uri="{BB962C8B-B14F-4D97-AF65-F5344CB8AC3E}">
        <p14:creationId xmlns:p14="http://schemas.microsoft.com/office/powerpoint/2010/main" val="376062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9A4B60-B31C-4F7A-B36F-6CCE910CCD6B}"/>
              </a:ext>
            </a:extLst>
          </p:cNvPr>
          <p:cNvSpPr>
            <a:spLocks noGrp="1"/>
          </p:cNvSpPr>
          <p:nvPr>
            <p:ph type="title"/>
          </p:nvPr>
        </p:nvSpPr>
        <p:spPr>
          <a:xfrm>
            <a:off x="431001" y="373600"/>
            <a:ext cx="9844617" cy="319360"/>
          </a:xfrm>
        </p:spPr>
        <p:txBody>
          <a:bodyPr>
            <a:noAutofit/>
          </a:bodyPr>
          <a:lstStyle/>
          <a:p>
            <a:r>
              <a:rPr lang="en-GB" sz="4800" b="1"/>
              <a:t>Overview</a:t>
            </a:r>
          </a:p>
        </p:txBody>
      </p:sp>
      <p:sp>
        <p:nvSpPr>
          <p:cNvPr id="2" name="Rectangle 1">
            <a:extLst>
              <a:ext uri="{FF2B5EF4-FFF2-40B4-BE49-F238E27FC236}">
                <a16:creationId xmlns:a16="http://schemas.microsoft.com/office/drawing/2014/main" id="{026B0255-2A9B-4558-AF41-D386DCA2F18A}"/>
              </a:ext>
            </a:extLst>
          </p:cNvPr>
          <p:cNvSpPr/>
          <p:nvPr/>
        </p:nvSpPr>
        <p:spPr>
          <a:xfrm>
            <a:off x="431001" y="882801"/>
            <a:ext cx="9495514" cy="4154984"/>
          </a:xfrm>
          <a:prstGeom prst="rect">
            <a:avLst/>
          </a:prstGeom>
        </p:spPr>
        <p:txBody>
          <a:bodyPr wrap="square" lIns="91440" tIns="45720" rIns="91440" bIns="45720" anchor="t">
            <a:spAutoFit/>
          </a:bodyPr>
          <a:lstStyle/>
          <a:p>
            <a:pPr defTabSz="609630"/>
            <a:r>
              <a:rPr lang="en-GB" sz="2200"/>
              <a:t>Waltham Forest Housing Service has recently improved a Victorian 4-bed end terrace property with an EPC rating of “E” into an "A". The improvements to the property reduced fuel bills by over two thirds, introduced a heating system entirely powered by solar power and an air source heat pump. </a:t>
            </a:r>
          </a:p>
          <a:p>
            <a:pPr defTabSz="609630"/>
            <a:endParaRPr lang="en-GB" sz="2200"/>
          </a:p>
          <a:p>
            <a:pPr marL="342900" indent="-342900" defTabSz="609630">
              <a:buFont typeface="Arial" panose="020B0604020202020204" pitchFamily="34" charset="0"/>
              <a:buChar char="•"/>
            </a:pPr>
            <a:r>
              <a:rPr lang="en-GB" sz="2200"/>
              <a:t>The purpose of this scheme is to demonstrate the “menu of works” a homeowner may consider when retrofitting a property. It displays the various works and has information on costs and estimated energy/fuel bill savings.</a:t>
            </a:r>
          </a:p>
          <a:p>
            <a:pPr marL="342900" indent="-342900" defTabSz="609630">
              <a:buFont typeface="Arial" panose="020B0604020202020204" pitchFamily="34" charset="0"/>
              <a:buChar char="•"/>
            </a:pPr>
            <a:endParaRPr lang="en-GB" sz="2200"/>
          </a:p>
          <a:p>
            <a:pPr marL="342900" indent="-342900" defTabSz="609630">
              <a:buFont typeface="Arial" panose="020B0604020202020204" pitchFamily="34" charset="0"/>
              <a:buChar char="•"/>
            </a:pPr>
            <a:r>
              <a:rPr lang="en-GB" sz="2200"/>
              <a:t>This is particularly vital as carbon emissions from homes account for over 50% of emissions locally. Waltham Forest Council has committed to achieve net zero carbon emissions by 2030. </a:t>
            </a:r>
          </a:p>
        </p:txBody>
      </p:sp>
      <p:sp>
        <p:nvSpPr>
          <p:cNvPr id="19" name="Rectangle 18">
            <a:extLst>
              <a:ext uri="{FF2B5EF4-FFF2-40B4-BE49-F238E27FC236}">
                <a16:creationId xmlns:a16="http://schemas.microsoft.com/office/drawing/2014/main" id="{8A60DAC6-CB95-439A-BC89-6347AEF43CA0}"/>
              </a:ext>
            </a:extLst>
          </p:cNvPr>
          <p:cNvSpPr/>
          <p:nvPr/>
        </p:nvSpPr>
        <p:spPr>
          <a:xfrm>
            <a:off x="9640389" y="114300"/>
            <a:ext cx="2457826" cy="1450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House">
            <a:extLst>
              <a:ext uri="{FF2B5EF4-FFF2-40B4-BE49-F238E27FC236}">
                <a16:creationId xmlns:a16="http://schemas.microsoft.com/office/drawing/2014/main" id="{1A075B06-3C4B-4A5A-876B-E971A270AA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1542" y="62218"/>
            <a:ext cx="1641166" cy="1641166"/>
          </a:xfrm>
          <a:prstGeom prst="rect">
            <a:avLst/>
          </a:prstGeom>
        </p:spPr>
      </p:pic>
      <p:pic>
        <p:nvPicPr>
          <p:cNvPr id="26" name="Graphic 25" descr="Plant">
            <a:extLst>
              <a:ext uri="{FF2B5EF4-FFF2-40B4-BE49-F238E27FC236}">
                <a16:creationId xmlns:a16="http://schemas.microsoft.com/office/drawing/2014/main" id="{395D4B30-5F68-407F-9283-36CE89E24A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1542" y="1703384"/>
            <a:ext cx="1641166" cy="1641166"/>
          </a:xfrm>
          <a:prstGeom prst="rect">
            <a:avLst/>
          </a:prstGeom>
        </p:spPr>
      </p:pic>
      <p:pic>
        <p:nvPicPr>
          <p:cNvPr id="28" name="Graphic 27" descr="Recycle sign">
            <a:extLst>
              <a:ext uri="{FF2B5EF4-FFF2-40B4-BE49-F238E27FC236}">
                <a16:creationId xmlns:a16="http://schemas.microsoft.com/office/drawing/2014/main" id="{DFC97D84-EC26-470A-8C06-DD4A1ED529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51542" y="3477010"/>
            <a:ext cx="1641166" cy="1641166"/>
          </a:xfrm>
          <a:prstGeom prst="rect">
            <a:avLst/>
          </a:prstGeom>
        </p:spPr>
      </p:pic>
      <p:pic>
        <p:nvPicPr>
          <p:cNvPr id="30" name="Graphic 29" descr="Lightbulb and gear">
            <a:extLst>
              <a:ext uri="{FF2B5EF4-FFF2-40B4-BE49-F238E27FC236}">
                <a16:creationId xmlns:a16="http://schemas.microsoft.com/office/drawing/2014/main" id="{D2808B04-01DD-4A51-9DE1-7F7977E711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51542" y="5154616"/>
            <a:ext cx="1641166" cy="1641166"/>
          </a:xfrm>
          <a:prstGeom prst="rect">
            <a:avLst/>
          </a:prstGeom>
        </p:spPr>
      </p:pic>
    </p:spTree>
    <p:extLst>
      <p:ext uri="{BB962C8B-B14F-4D97-AF65-F5344CB8AC3E}">
        <p14:creationId xmlns:p14="http://schemas.microsoft.com/office/powerpoint/2010/main" val="320791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02E06-70CA-4077-B3D7-6016A2500A57}"/>
              </a:ext>
            </a:extLst>
          </p:cNvPr>
          <p:cNvSpPr>
            <a:spLocks noGrp="1"/>
          </p:cNvSpPr>
          <p:nvPr>
            <p:ph type="title"/>
          </p:nvPr>
        </p:nvSpPr>
        <p:spPr>
          <a:xfrm>
            <a:off x="466334" y="428152"/>
            <a:ext cx="9844617" cy="319360"/>
          </a:xfrm>
        </p:spPr>
        <p:txBody>
          <a:bodyPr>
            <a:normAutofit fontScale="90000"/>
          </a:bodyPr>
          <a:lstStyle/>
          <a:p>
            <a:r>
              <a:rPr lang="en-GB" b="1"/>
              <a:t>What improvements were made?</a:t>
            </a:r>
          </a:p>
        </p:txBody>
      </p:sp>
      <p:graphicFrame>
        <p:nvGraphicFramePr>
          <p:cNvPr id="5" name="Table 5">
            <a:extLst>
              <a:ext uri="{FF2B5EF4-FFF2-40B4-BE49-F238E27FC236}">
                <a16:creationId xmlns:a16="http://schemas.microsoft.com/office/drawing/2014/main" id="{83B2F016-2A22-4410-A688-65ACFDF757C9}"/>
              </a:ext>
            </a:extLst>
          </p:cNvPr>
          <p:cNvGraphicFramePr>
            <a:graphicFrameLocks noGrp="1"/>
          </p:cNvGraphicFramePr>
          <p:nvPr>
            <p:extLst>
              <p:ext uri="{D42A27DB-BD31-4B8C-83A1-F6EECF244321}">
                <p14:modId xmlns:p14="http://schemas.microsoft.com/office/powerpoint/2010/main" val="3236353496"/>
              </p:ext>
            </p:extLst>
          </p:nvPr>
        </p:nvGraphicFramePr>
        <p:xfrm>
          <a:off x="426721" y="931823"/>
          <a:ext cx="7667898" cy="5807409"/>
        </p:xfrm>
        <a:graphic>
          <a:graphicData uri="http://schemas.openxmlformats.org/drawingml/2006/table">
            <a:tbl>
              <a:tblPr firstRow="1" bandRow="1">
                <a:tableStyleId>{5C22544A-7EE6-4342-B048-85BDC9FD1C3A}</a:tableStyleId>
              </a:tblPr>
              <a:tblGrid>
                <a:gridCol w="691283">
                  <a:extLst>
                    <a:ext uri="{9D8B030D-6E8A-4147-A177-3AD203B41FA5}">
                      <a16:colId xmlns:a16="http://schemas.microsoft.com/office/drawing/2014/main" val="3353429010"/>
                    </a:ext>
                  </a:extLst>
                </a:gridCol>
                <a:gridCol w="2130293">
                  <a:extLst>
                    <a:ext uri="{9D8B030D-6E8A-4147-A177-3AD203B41FA5}">
                      <a16:colId xmlns:a16="http://schemas.microsoft.com/office/drawing/2014/main" val="3763791697"/>
                    </a:ext>
                  </a:extLst>
                </a:gridCol>
                <a:gridCol w="4846322">
                  <a:extLst>
                    <a:ext uri="{9D8B030D-6E8A-4147-A177-3AD203B41FA5}">
                      <a16:colId xmlns:a16="http://schemas.microsoft.com/office/drawing/2014/main" val="2282978706"/>
                    </a:ext>
                  </a:extLst>
                </a:gridCol>
              </a:tblGrid>
              <a:tr h="1474571">
                <a:tc>
                  <a:txBody>
                    <a:bodyPr/>
                    <a:lstStyle/>
                    <a:p>
                      <a:pPr algn="ctr"/>
                      <a:r>
                        <a:rPr lang="en-GB" sz="3200" b="0">
                          <a:solidFill>
                            <a:schemeClr val="tx1"/>
                          </a:solidFill>
                          <a:latin typeface="+mj-lt"/>
                        </a:rPr>
                        <a:t>1.</a:t>
                      </a:r>
                    </a:p>
                  </a:txBody>
                  <a:tcPr anchor="ctr">
                    <a:lnL w="12700" cmpd="sng">
                      <a:noFill/>
                    </a:lnL>
                    <a:lnR w="12700" cap="flat" cmpd="sng" algn="ctr">
                      <a:solidFill>
                        <a:schemeClr val="accent6">
                          <a:lumMod val="60000"/>
                          <a:lumOff val="40000"/>
                        </a:schemeClr>
                      </a:solidFill>
                      <a:prstDash val="solid"/>
                      <a:round/>
                      <a:headEnd type="none" w="med" len="med"/>
                      <a:tailEnd type="none" w="med" len="med"/>
                    </a:lnR>
                    <a:lnT w="12700" cmpd="sng">
                      <a:noFill/>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a:solidFill>
                            <a:schemeClr val="tx1"/>
                          </a:solidFill>
                          <a:latin typeface="+mj-lt"/>
                        </a:rPr>
                        <a:t>Insulating the loft, underfloor cavity, and walls. </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mpd="sng">
                      <a:noFill/>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a:solidFill>
                            <a:schemeClr val="tx1"/>
                          </a:solidFill>
                          <a:latin typeface="+mj-lt"/>
                        </a:rPr>
                        <a:t>This is the first measure to consider. It has the highest impact for the relatively lowest cost. For example, the loft insulation cost £829 to install and saves £120 per year. </a:t>
                      </a:r>
                    </a:p>
                  </a:txBody>
                  <a:tcP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3776210"/>
                  </a:ext>
                </a:extLst>
              </a:tr>
              <a:tr h="1829420">
                <a:tc>
                  <a:txBody>
                    <a:bodyPr/>
                    <a:lstStyle/>
                    <a:p>
                      <a:pPr algn="ctr"/>
                      <a:r>
                        <a:rPr lang="en-GB" sz="3200">
                          <a:solidFill>
                            <a:schemeClr val="tx1"/>
                          </a:solidFill>
                          <a:latin typeface="+mj-lt"/>
                        </a:rPr>
                        <a:t>2.</a:t>
                      </a:r>
                    </a:p>
                  </a:txBody>
                  <a:tcPr anchor="ctr">
                    <a:lnL w="12700" cmpd="sng">
                      <a:noFill/>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a:solidFill>
                            <a:schemeClr val="tx1"/>
                          </a:solidFill>
                          <a:latin typeface="+mj-lt"/>
                        </a:rPr>
                        <a:t>Replacing the gas boiler with an air source heat pump.</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kern="1200">
                          <a:solidFill>
                            <a:schemeClr val="tx1"/>
                          </a:solidFill>
                          <a:latin typeface="+mj-lt"/>
                          <a:ea typeface="+mn-ea"/>
                          <a:cs typeface="+mn-cs"/>
                        </a:rPr>
                        <a:t>This is a carbon neutral form of heating that draws heat from the air. It cost £10,200 to install and has an estimated saving of £860 per year. </a:t>
                      </a:r>
                    </a:p>
                    <a:p>
                      <a:endParaRPr lang="en-GB">
                        <a:solidFill>
                          <a:schemeClr val="tx1"/>
                        </a:solidFill>
                        <a:latin typeface="+mj-lt"/>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5927556"/>
                  </a:ext>
                </a:extLst>
              </a:tr>
              <a:tr h="1251709">
                <a:tc>
                  <a:txBody>
                    <a:bodyPr/>
                    <a:lstStyle/>
                    <a:p>
                      <a:pPr algn="ctr"/>
                      <a:r>
                        <a:rPr lang="en-GB" sz="3200">
                          <a:solidFill>
                            <a:schemeClr val="tx1"/>
                          </a:solidFill>
                          <a:latin typeface="+mj-lt"/>
                        </a:rPr>
                        <a:t>3.</a:t>
                      </a:r>
                    </a:p>
                  </a:txBody>
                  <a:tcPr anchor="ctr">
                    <a:lnL w="12700" cmpd="sng">
                      <a:noFill/>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a:solidFill>
                            <a:schemeClr val="tx1"/>
                          </a:solidFill>
                          <a:latin typeface="+mj-lt"/>
                        </a:rPr>
                        <a:t>Installing solar panels and batteries.</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a:solidFill>
                            <a:schemeClr val="tx1"/>
                          </a:solidFill>
                          <a:latin typeface="+mj-lt"/>
                        </a:rPr>
                        <a:t>This cost £12,294 to install and is estimated to save £609 per year. It powers the heat pump and surplus energy can be reused. </a:t>
                      </a:r>
                    </a:p>
                  </a:txBody>
                  <a:tcP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4773134"/>
                  </a:ext>
                </a:extLst>
              </a:tr>
              <a:tr h="1251709">
                <a:tc>
                  <a:txBody>
                    <a:bodyPr/>
                    <a:lstStyle/>
                    <a:p>
                      <a:pPr algn="ctr"/>
                      <a:r>
                        <a:rPr lang="en-GB" sz="3200">
                          <a:solidFill>
                            <a:schemeClr val="tx1"/>
                          </a:solidFill>
                          <a:latin typeface="+mj-lt"/>
                        </a:rPr>
                        <a:t>4.</a:t>
                      </a:r>
                    </a:p>
                  </a:txBody>
                  <a:tcPr anchor="ctr">
                    <a:lnL w="12700" cmpd="sng">
                      <a:noFill/>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a:solidFill>
                            <a:schemeClr val="tx1"/>
                          </a:solidFill>
                          <a:latin typeface="+mj-lt"/>
                        </a:rPr>
                        <a:t>Other works.</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Tx/>
                        <a:buChar char="-"/>
                      </a:pPr>
                      <a:r>
                        <a:rPr lang="en-GB">
                          <a:solidFill>
                            <a:schemeClr val="tx1"/>
                          </a:solidFill>
                          <a:latin typeface="+mj-lt"/>
                        </a:rPr>
                        <a:t>Mechanical heat recovery unit. </a:t>
                      </a:r>
                    </a:p>
                    <a:p>
                      <a:pPr marL="285750" indent="-285750">
                        <a:buFontTx/>
                        <a:buChar char="-"/>
                      </a:pPr>
                      <a:r>
                        <a:rPr lang="en-GB">
                          <a:solidFill>
                            <a:schemeClr val="tx1"/>
                          </a:solidFill>
                          <a:latin typeface="+mj-lt"/>
                        </a:rPr>
                        <a:t>Shower waste heat recovery system.</a:t>
                      </a:r>
                    </a:p>
                    <a:p>
                      <a:pPr marL="285750" indent="-285750">
                        <a:buFontTx/>
                        <a:buChar char="-"/>
                      </a:pPr>
                      <a:r>
                        <a:rPr lang="en-GB">
                          <a:solidFill>
                            <a:schemeClr val="tx1"/>
                          </a:solidFill>
                          <a:latin typeface="+mj-lt"/>
                        </a:rPr>
                        <a:t>Smart ventilation air bricks. </a:t>
                      </a:r>
                    </a:p>
                    <a:p>
                      <a:pPr marL="285750" indent="-285750">
                        <a:buFontTx/>
                        <a:buChar char="-"/>
                      </a:pPr>
                      <a:r>
                        <a:rPr lang="en-GB">
                          <a:solidFill>
                            <a:schemeClr val="tx1"/>
                          </a:solidFill>
                          <a:latin typeface="+mj-lt"/>
                        </a:rPr>
                        <a:t>Smart lighting and smart electrical sockets. </a:t>
                      </a:r>
                    </a:p>
                  </a:txBody>
                  <a:tcP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4704697"/>
                  </a:ext>
                </a:extLst>
              </a:tr>
            </a:tbl>
          </a:graphicData>
        </a:graphic>
      </p:graphicFrame>
      <p:pic>
        <p:nvPicPr>
          <p:cNvPr id="9" name="Picture 8">
            <a:extLst>
              <a:ext uri="{FF2B5EF4-FFF2-40B4-BE49-F238E27FC236}">
                <a16:creationId xmlns:a16="http://schemas.microsoft.com/office/drawing/2014/main" id="{163BFF0D-E4BD-4192-82D9-706412EE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09708" y="572590"/>
            <a:ext cx="2629991" cy="1972494"/>
          </a:xfrm>
          <a:prstGeom prst="rect">
            <a:avLst/>
          </a:prstGeom>
          <a:ln w="76200">
            <a:solidFill>
              <a:schemeClr val="bg1"/>
            </a:solidFill>
          </a:ln>
        </p:spPr>
      </p:pic>
      <p:pic>
        <p:nvPicPr>
          <p:cNvPr id="11" name="Picture 10">
            <a:extLst>
              <a:ext uri="{FF2B5EF4-FFF2-40B4-BE49-F238E27FC236}">
                <a16:creationId xmlns:a16="http://schemas.microsoft.com/office/drawing/2014/main" id="{4E02D680-233E-4C6A-9971-A7C1FFD2F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85608" y="4378231"/>
            <a:ext cx="2629993" cy="1972495"/>
          </a:xfrm>
          <a:prstGeom prst="rect">
            <a:avLst/>
          </a:prstGeom>
          <a:ln w="76200">
            <a:solidFill>
              <a:schemeClr val="bg1"/>
            </a:solidFill>
          </a:ln>
        </p:spPr>
      </p:pic>
      <p:pic>
        <p:nvPicPr>
          <p:cNvPr id="7" name="Picture 6" descr="A picture containing electronics&#10;&#10;Description automatically generated">
            <a:extLst>
              <a:ext uri="{FF2B5EF4-FFF2-40B4-BE49-F238E27FC236}">
                <a16:creationId xmlns:a16="http://schemas.microsoft.com/office/drawing/2014/main" id="{CC86F5CF-7565-46E3-99D2-C33A74DB0B7C}"/>
              </a:ext>
            </a:extLst>
          </p:cNvPr>
          <p:cNvPicPr>
            <a:picLocks noChangeAspect="1"/>
          </p:cNvPicPr>
          <p:nvPr/>
        </p:nvPicPr>
        <p:blipFill rotWithShape="1">
          <a:blip r:embed="rId4">
            <a:extLst>
              <a:ext uri="{28A0092B-C50C-407E-A947-70E740481C1C}">
                <a14:useLocalDpi xmlns:a14="http://schemas.microsoft.com/office/drawing/2010/main" val="0"/>
              </a:ext>
            </a:extLst>
          </a:blip>
          <a:srcRect l="22001" t="7492" r="13523" b="7937"/>
          <a:stretch/>
        </p:blipFill>
        <p:spPr>
          <a:xfrm rot="5400000">
            <a:off x="9757437" y="2375781"/>
            <a:ext cx="2207623" cy="2171753"/>
          </a:xfrm>
          <a:prstGeom prst="rect">
            <a:avLst/>
          </a:prstGeom>
          <a:ln w="76200">
            <a:solidFill>
              <a:schemeClr val="bg1"/>
            </a:solidFill>
          </a:ln>
        </p:spPr>
      </p:pic>
    </p:spTree>
    <p:extLst>
      <p:ext uri="{BB962C8B-B14F-4D97-AF65-F5344CB8AC3E}">
        <p14:creationId xmlns:p14="http://schemas.microsoft.com/office/powerpoint/2010/main" val="352349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02E06-70CA-4077-B3D7-6016A2500A57}"/>
              </a:ext>
            </a:extLst>
          </p:cNvPr>
          <p:cNvSpPr>
            <a:spLocks noGrp="1"/>
          </p:cNvSpPr>
          <p:nvPr>
            <p:ph type="title"/>
          </p:nvPr>
        </p:nvSpPr>
        <p:spPr>
          <a:xfrm>
            <a:off x="537755" y="263001"/>
            <a:ext cx="9844617" cy="319360"/>
          </a:xfrm>
        </p:spPr>
        <p:txBody>
          <a:bodyPr>
            <a:normAutofit fontScale="90000"/>
          </a:bodyPr>
          <a:lstStyle/>
          <a:p>
            <a:r>
              <a:rPr lang="en-GB" b="1"/>
              <a:t>Why should I consider this for my properties?</a:t>
            </a:r>
          </a:p>
        </p:txBody>
      </p:sp>
      <p:graphicFrame>
        <p:nvGraphicFramePr>
          <p:cNvPr id="5" name="Table 5">
            <a:extLst>
              <a:ext uri="{FF2B5EF4-FFF2-40B4-BE49-F238E27FC236}">
                <a16:creationId xmlns:a16="http://schemas.microsoft.com/office/drawing/2014/main" id="{8584A020-E7D1-40A7-B8A9-E378E99F8F7C}"/>
              </a:ext>
            </a:extLst>
          </p:cNvPr>
          <p:cNvGraphicFramePr>
            <a:graphicFrameLocks noGrp="1"/>
          </p:cNvGraphicFramePr>
          <p:nvPr>
            <p:extLst>
              <p:ext uri="{D42A27DB-BD31-4B8C-83A1-F6EECF244321}">
                <p14:modId xmlns:p14="http://schemas.microsoft.com/office/powerpoint/2010/main" val="1384095432"/>
              </p:ext>
            </p:extLst>
          </p:nvPr>
        </p:nvGraphicFramePr>
        <p:xfrm>
          <a:off x="269966" y="757646"/>
          <a:ext cx="10493827" cy="5428452"/>
        </p:xfrm>
        <a:graphic>
          <a:graphicData uri="http://schemas.openxmlformats.org/drawingml/2006/table">
            <a:tbl>
              <a:tblPr firstRow="1" bandRow="1">
                <a:tableStyleId>{5C22544A-7EE6-4342-B048-85BDC9FD1C3A}</a:tableStyleId>
              </a:tblPr>
              <a:tblGrid>
                <a:gridCol w="766512">
                  <a:extLst>
                    <a:ext uri="{9D8B030D-6E8A-4147-A177-3AD203B41FA5}">
                      <a16:colId xmlns:a16="http://schemas.microsoft.com/office/drawing/2014/main" val="2559926659"/>
                    </a:ext>
                  </a:extLst>
                </a:gridCol>
                <a:gridCol w="2083168">
                  <a:extLst>
                    <a:ext uri="{9D8B030D-6E8A-4147-A177-3AD203B41FA5}">
                      <a16:colId xmlns:a16="http://schemas.microsoft.com/office/drawing/2014/main" val="2998312714"/>
                    </a:ext>
                  </a:extLst>
                </a:gridCol>
                <a:gridCol w="7644147">
                  <a:extLst>
                    <a:ext uri="{9D8B030D-6E8A-4147-A177-3AD203B41FA5}">
                      <a16:colId xmlns:a16="http://schemas.microsoft.com/office/drawing/2014/main" val="1595154144"/>
                    </a:ext>
                  </a:extLst>
                </a:gridCol>
              </a:tblGrid>
              <a:tr h="1679412">
                <a:tc>
                  <a:txBody>
                    <a:bodyPr/>
                    <a:lstStyle/>
                    <a:p>
                      <a:pPr algn="ctr"/>
                      <a:r>
                        <a:rPr lang="en-GB" sz="3200" b="0">
                          <a:solidFill>
                            <a:schemeClr val="tx1"/>
                          </a:solidFill>
                          <a:latin typeface="+mj-lt"/>
                        </a:rPr>
                        <a:t>1. </a:t>
                      </a:r>
                    </a:p>
                  </a:txBody>
                  <a:tcPr anchor="ctr">
                    <a:lnL w="12700" cmpd="sng">
                      <a:noFill/>
                    </a:lnL>
                    <a:lnR w="12700" cap="flat" cmpd="sng" algn="ctr">
                      <a:solidFill>
                        <a:schemeClr val="accent6">
                          <a:lumMod val="60000"/>
                          <a:lumOff val="40000"/>
                        </a:schemeClr>
                      </a:solidFill>
                      <a:prstDash val="solid"/>
                      <a:round/>
                      <a:headEnd type="none" w="med" len="med"/>
                      <a:tailEnd type="none" w="med" len="med"/>
                    </a:lnR>
                    <a:lnT w="12700" cmpd="sng">
                      <a:noFill/>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kern="1200">
                          <a:solidFill>
                            <a:schemeClr val="tx1"/>
                          </a:solidFill>
                          <a:latin typeface="+mj-lt"/>
                          <a:ea typeface="+mn-ea"/>
                          <a:cs typeface="+mn-cs"/>
                        </a:rPr>
                        <a:t>More attractive rental and a higher value asset. </a:t>
                      </a:r>
                      <a:endParaRPr lang="en-GB" sz="2000" b="1">
                        <a:solidFill>
                          <a:schemeClr val="tx1"/>
                        </a:solidFill>
                        <a:latin typeface="+mj-lt"/>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mpd="sng">
                      <a:noFill/>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0">
                          <a:solidFill>
                            <a:schemeClr val="tx1"/>
                          </a:solidFill>
                          <a:latin typeface="+mj-lt"/>
                        </a:rPr>
                        <a:t>A more energy efficient property is more comfortable and is cheaper for a tenant to heat. This is particularly desirable given the increase in fuel costs following the raising of the energy price cap and the continued issues with fuel supply chains. </a:t>
                      </a:r>
                    </a:p>
                    <a:p>
                      <a:r>
                        <a:rPr lang="en-GB" sz="1800" b="0">
                          <a:solidFill>
                            <a:schemeClr val="tx1"/>
                          </a:solidFill>
                          <a:latin typeface="+mj-lt"/>
                        </a:rPr>
                        <a:t>Improvements would also increase the financial value of the asset. </a:t>
                      </a:r>
                    </a:p>
                  </a:txBody>
                  <a:tcPr>
                    <a:lnL w="12700" cap="flat" cmpd="sng" algn="ctr">
                      <a:solidFill>
                        <a:schemeClr val="accent6">
                          <a:lumMod val="60000"/>
                          <a:lumOff val="40000"/>
                        </a:schemeClr>
                      </a:solidFill>
                      <a:prstDash val="solid"/>
                      <a:round/>
                      <a:headEnd type="none" w="med" len="med"/>
                      <a:tailEnd type="none" w="med" len="med"/>
                    </a:lnL>
                    <a:lnR w="12700" cmpd="sng">
                      <a:noFill/>
                    </a:lnR>
                    <a:lnT w="12700" cmpd="sng">
                      <a:noFill/>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137172"/>
                  </a:ext>
                </a:extLst>
              </a:tr>
              <a:tr h="2366444">
                <a:tc>
                  <a:txBody>
                    <a:bodyPr/>
                    <a:lstStyle/>
                    <a:p>
                      <a:pPr algn="ctr"/>
                      <a:r>
                        <a:rPr lang="en-GB" sz="3200">
                          <a:solidFill>
                            <a:schemeClr val="tx1"/>
                          </a:solidFill>
                          <a:latin typeface="+mj-lt"/>
                        </a:rPr>
                        <a:t>2.</a:t>
                      </a:r>
                    </a:p>
                  </a:txBody>
                  <a:tcPr anchor="ctr">
                    <a:lnL w="12700" cmpd="sng">
                      <a:noFill/>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a:solidFill>
                            <a:schemeClr val="tx1"/>
                          </a:solidFill>
                          <a:latin typeface="+mj-lt"/>
                        </a:rPr>
                        <a:t>Futureproofing</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rPr>
                        <a:t>The Government has made a legal commitment to meet a target of net zero carbon emissions by 2050. This will require increasingly strict regulation of properties to promote retrofitting. </a:t>
                      </a:r>
                      <a:endParaRPr lang="en-GB" sz="1800">
                        <a:solidFill>
                          <a:schemeClr val="tx1"/>
                        </a:solidFill>
                        <a:latin typeface="+mj-lt"/>
                      </a:endParaRPr>
                    </a:p>
                    <a:p>
                      <a:pPr marL="285750" indent="-285750">
                        <a:buFontTx/>
                        <a:buChar char="-"/>
                      </a:pPr>
                      <a:r>
                        <a:rPr lang="en-GB" sz="1800">
                          <a:solidFill>
                            <a:schemeClr val="tx1"/>
                          </a:solidFill>
                          <a:latin typeface="+mj-lt"/>
                        </a:rPr>
                        <a:t>The proposed Future Homes Standard will require all new tenancies granted from 2025 to have an EPC rating of “C” and all existing tenancies to be EPC “C” from 2028. This increase will be accompanied by an increase in the maximum amount landlords will have to spend on energy efficiency improvements before they are exempt from regulatory requirements. </a:t>
                      </a:r>
                    </a:p>
                    <a:p>
                      <a:pPr marL="285750" indent="-285750">
                        <a:buFontTx/>
                        <a:buChar char="-"/>
                      </a:pPr>
                      <a:r>
                        <a:rPr lang="en-GB" sz="1800">
                          <a:solidFill>
                            <a:schemeClr val="tx1"/>
                          </a:solidFill>
                          <a:latin typeface="+mj-lt"/>
                        </a:rPr>
                        <a:t>The Government will ban installing gas/oil boilers in new builds from 2025.</a:t>
                      </a:r>
                    </a:p>
                  </a:txBody>
                  <a:tcPr>
                    <a:lnL w="12700" cap="flat" cmpd="sng" algn="ctr">
                      <a:solidFill>
                        <a:schemeClr val="accent6">
                          <a:lumMod val="60000"/>
                          <a:lumOff val="40000"/>
                        </a:schemeClr>
                      </a:solidFill>
                      <a:prstDash val="solid"/>
                      <a:round/>
                      <a:headEnd type="none" w="med" len="med"/>
                      <a:tailEnd type="none" w="med" len="med"/>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186125"/>
                  </a:ext>
                </a:extLst>
              </a:tr>
              <a:tr h="1135744">
                <a:tc>
                  <a:txBody>
                    <a:bodyPr/>
                    <a:lstStyle/>
                    <a:p>
                      <a:pPr algn="ctr"/>
                      <a:r>
                        <a:rPr lang="en-GB" sz="3200">
                          <a:solidFill>
                            <a:schemeClr val="tx1"/>
                          </a:solidFill>
                          <a:latin typeface="+mj-lt"/>
                        </a:rPr>
                        <a:t>3. </a:t>
                      </a:r>
                    </a:p>
                  </a:txBody>
                  <a:tcPr anchor="ctr">
                    <a:lnL w="12700" cmpd="sng">
                      <a:noFill/>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a:solidFill>
                            <a:schemeClr val="tx1"/>
                          </a:solidFill>
                          <a:latin typeface="+mj-lt"/>
                        </a:rPr>
                        <a:t>Include within existing renovation plans</a:t>
                      </a:r>
                      <a:r>
                        <a:rPr lang="en-GB" sz="2800" b="1">
                          <a:solidFill>
                            <a:schemeClr val="tx1"/>
                          </a:solidFill>
                          <a:latin typeface="+mj-lt"/>
                        </a:rPr>
                        <a:t>. </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a:solidFill>
                            <a:schemeClr val="tx1"/>
                          </a:solidFill>
                          <a:latin typeface="+mj-lt"/>
                        </a:rPr>
                        <a:t>If you are already considering renovating an older property or have to make some improvements void in-between tenancies, many of the options demonstrated at the property can be delivered quickly and cheaply as part of a renovation programme, and ensure you are compliant with future requirements. </a:t>
                      </a:r>
                    </a:p>
                  </a:txBody>
                  <a:tcPr>
                    <a:lnL w="12700" cap="flat" cmpd="sng" algn="ctr">
                      <a:solidFill>
                        <a:schemeClr val="accent6">
                          <a:lumMod val="60000"/>
                          <a:lumOff val="40000"/>
                        </a:schemeClr>
                      </a:solidFill>
                      <a:prstDash val="solid"/>
                      <a:round/>
                      <a:headEnd type="none" w="med" len="med"/>
                      <a:tailEnd type="none" w="med" len="med"/>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5163826"/>
                  </a:ext>
                </a:extLst>
              </a:tr>
            </a:tbl>
          </a:graphicData>
        </a:graphic>
      </p:graphicFrame>
    </p:spTree>
    <p:extLst>
      <p:ext uri="{BB962C8B-B14F-4D97-AF65-F5344CB8AC3E}">
        <p14:creationId xmlns:p14="http://schemas.microsoft.com/office/powerpoint/2010/main" val="60506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02E06-70CA-4077-B3D7-6016A2500A57}"/>
              </a:ext>
            </a:extLst>
          </p:cNvPr>
          <p:cNvSpPr>
            <a:spLocks noGrp="1"/>
          </p:cNvSpPr>
          <p:nvPr>
            <p:ph type="title"/>
          </p:nvPr>
        </p:nvSpPr>
        <p:spPr>
          <a:xfrm>
            <a:off x="502920" y="437173"/>
            <a:ext cx="9844617" cy="319360"/>
          </a:xfrm>
        </p:spPr>
        <p:txBody>
          <a:bodyPr>
            <a:normAutofit fontScale="90000"/>
          </a:bodyPr>
          <a:lstStyle/>
          <a:p>
            <a:r>
              <a:rPr lang="en-GB" b="1"/>
              <a:t>Can I visit the property?</a:t>
            </a:r>
          </a:p>
        </p:txBody>
      </p:sp>
      <p:sp>
        <p:nvSpPr>
          <p:cNvPr id="5" name="TextBox 4">
            <a:extLst>
              <a:ext uri="{FF2B5EF4-FFF2-40B4-BE49-F238E27FC236}">
                <a16:creationId xmlns:a16="http://schemas.microsoft.com/office/drawing/2014/main" id="{51BE6D83-D1A5-4754-807B-F90C8E34308F}"/>
              </a:ext>
            </a:extLst>
          </p:cNvPr>
          <p:cNvSpPr txBox="1"/>
          <p:nvPr/>
        </p:nvSpPr>
        <p:spPr>
          <a:xfrm>
            <a:off x="502920" y="994185"/>
            <a:ext cx="10591801" cy="2693045"/>
          </a:xfrm>
          <a:prstGeom prst="rect">
            <a:avLst/>
          </a:prstGeom>
          <a:noFill/>
        </p:spPr>
        <p:txBody>
          <a:bodyPr wrap="square" lIns="91440" tIns="45720" rIns="91440" bIns="45720" rtlCol="0" anchor="t">
            <a:spAutoFit/>
          </a:bodyPr>
          <a:lstStyle/>
          <a:p>
            <a:r>
              <a:rPr lang="en-GB" sz="2400"/>
              <a:t>The property (47 Greenleaf Road, E17 6QN) will be kept open for the next 6 months with a series of open days and tours during the week and weekend. These dates will be released on a rolling basis, and you can sign up to attend the property by clicking on the link below or scanning the QR code with your smartphone. </a:t>
            </a:r>
          </a:p>
          <a:p>
            <a:endParaRPr lang="en-GB" sz="100"/>
          </a:p>
          <a:p>
            <a:r>
              <a:rPr lang="en-GB" sz="2400"/>
              <a:t>The next open days are on the </a:t>
            </a:r>
            <a:r>
              <a:rPr lang="en-GB" sz="2400" b="1"/>
              <a:t>3</a:t>
            </a:r>
            <a:r>
              <a:rPr lang="en-GB" sz="2400" b="1" baseline="30000"/>
              <a:t>rd</a:t>
            </a:r>
            <a:r>
              <a:rPr lang="en-GB" sz="2400" b="1"/>
              <a:t> of November (10am-4pm) and Saturday the 6</a:t>
            </a:r>
            <a:r>
              <a:rPr lang="en-GB" sz="2400" b="1" baseline="30000"/>
              <a:t>th</a:t>
            </a:r>
            <a:r>
              <a:rPr lang="en-GB" sz="2400" b="1"/>
              <a:t> of November (10am-4pm) </a:t>
            </a:r>
            <a:r>
              <a:rPr lang="en-GB" sz="2400"/>
              <a:t>with tours available every hour.</a:t>
            </a:r>
            <a:endParaRPr lang="en-GB" sz="2400" b="1"/>
          </a:p>
          <a:p>
            <a:endParaRPr lang="en-GB" sz="2400"/>
          </a:p>
        </p:txBody>
      </p:sp>
      <p:graphicFrame>
        <p:nvGraphicFramePr>
          <p:cNvPr id="6" name="Table 6">
            <a:extLst>
              <a:ext uri="{FF2B5EF4-FFF2-40B4-BE49-F238E27FC236}">
                <a16:creationId xmlns:a16="http://schemas.microsoft.com/office/drawing/2014/main" id="{BBE4B89F-2046-4078-9A4C-C9CEB5756866}"/>
              </a:ext>
            </a:extLst>
          </p:cNvPr>
          <p:cNvGraphicFramePr>
            <a:graphicFrameLocks noGrp="1"/>
          </p:cNvGraphicFramePr>
          <p:nvPr>
            <p:extLst>
              <p:ext uri="{D42A27DB-BD31-4B8C-83A1-F6EECF244321}">
                <p14:modId xmlns:p14="http://schemas.microsoft.com/office/powerpoint/2010/main" val="733073575"/>
              </p:ext>
            </p:extLst>
          </p:nvPr>
        </p:nvGraphicFramePr>
        <p:xfrm>
          <a:off x="595086" y="3666308"/>
          <a:ext cx="11083108" cy="2821577"/>
        </p:xfrm>
        <a:graphic>
          <a:graphicData uri="http://schemas.openxmlformats.org/drawingml/2006/table">
            <a:tbl>
              <a:tblPr firstRow="1" bandRow="1">
                <a:tableStyleId>{5C22544A-7EE6-4342-B048-85BDC9FD1C3A}</a:tableStyleId>
              </a:tblPr>
              <a:tblGrid>
                <a:gridCol w="5541554">
                  <a:extLst>
                    <a:ext uri="{9D8B030D-6E8A-4147-A177-3AD203B41FA5}">
                      <a16:colId xmlns:a16="http://schemas.microsoft.com/office/drawing/2014/main" val="4037097827"/>
                    </a:ext>
                  </a:extLst>
                </a:gridCol>
                <a:gridCol w="5541554">
                  <a:extLst>
                    <a:ext uri="{9D8B030D-6E8A-4147-A177-3AD203B41FA5}">
                      <a16:colId xmlns:a16="http://schemas.microsoft.com/office/drawing/2014/main" val="839182812"/>
                    </a:ext>
                  </a:extLst>
                </a:gridCol>
              </a:tblGrid>
              <a:tr h="2821577">
                <a:tc>
                  <a:txBody>
                    <a:bodyPr/>
                    <a:lstStyle/>
                    <a:p>
                      <a:r>
                        <a:rPr lang="en-GB" sz="3200">
                          <a:hlinkClick r:id="rId2"/>
                        </a:rPr>
                        <a:t>https://www.eventbrite.co.uk/e/waltham-forest-eco-show-home-open-days-tickets-177906622497</a:t>
                      </a:r>
                      <a:r>
                        <a:rPr lang="en-GB" sz="3200"/>
                        <a:t> </a:t>
                      </a:r>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81539669"/>
                  </a:ext>
                </a:extLst>
              </a:tr>
            </a:tbl>
          </a:graphicData>
        </a:graphic>
      </p:graphicFrame>
      <p:pic>
        <p:nvPicPr>
          <p:cNvPr id="7" name="Picture 6">
            <a:extLst>
              <a:ext uri="{FF2B5EF4-FFF2-40B4-BE49-F238E27FC236}">
                <a16:creationId xmlns:a16="http://schemas.microsoft.com/office/drawing/2014/main" id="{A525047E-699C-4F53-8AF3-C80630EEC4AF}"/>
              </a:ext>
            </a:extLst>
          </p:cNvPr>
          <p:cNvPicPr>
            <a:picLocks noChangeAspect="1"/>
          </p:cNvPicPr>
          <p:nvPr/>
        </p:nvPicPr>
        <p:blipFill>
          <a:blip r:embed="rId3"/>
          <a:stretch>
            <a:fillRect/>
          </a:stretch>
        </p:blipFill>
        <p:spPr>
          <a:xfrm>
            <a:off x="8043642" y="3333872"/>
            <a:ext cx="3222988" cy="3154013"/>
          </a:xfrm>
          <a:prstGeom prst="rect">
            <a:avLst/>
          </a:prstGeom>
        </p:spPr>
      </p:pic>
    </p:spTree>
    <p:extLst>
      <p:ext uri="{BB962C8B-B14F-4D97-AF65-F5344CB8AC3E}">
        <p14:creationId xmlns:p14="http://schemas.microsoft.com/office/powerpoint/2010/main" val="205986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02E06-70CA-4077-B3D7-6016A2500A57}"/>
              </a:ext>
            </a:extLst>
          </p:cNvPr>
          <p:cNvSpPr>
            <a:spLocks noGrp="1"/>
          </p:cNvSpPr>
          <p:nvPr>
            <p:ph type="title"/>
          </p:nvPr>
        </p:nvSpPr>
        <p:spPr/>
        <p:txBody>
          <a:bodyPr>
            <a:normAutofit fontScale="90000"/>
          </a:bodyPr>
          <a:lstStyle/>
          <a:p>
            <a:r>
              <a:rPr lang="en-GB" b="1"/>
              <a:t>What funding can I get to help retrofit my property?</a:t>
            </a:r>
          </a:p>
        </p:txBody>
      </p:sp>
      <p:sp>
        <p:nvSpPr>
          <p:cNvPr id="6" name="Rectangle 5">
            <a:extLst>
              <a:ext uri="{FF2B5EF4-FFF2-40B4-BE49-F238E27FC236}">
                <a16:creationId xmlns:a16="http://schemas.microsoft.com/office/drawing/2014/main" id="{536E5072-21FF-40A9-9F9C-B6DF037598A1}"/>
              </a:ext>
            </a:extLst>
          </p:cNvPr>
          <p:cNvSpPr/>
          <p:nvPr/>
        </p:nvSpPr>
        <p:spPr>
          <a:xfrm>
            <a:off x="502920" y="1445342"/>
            <a:ext cx="11410406" cy="3970318"/>
          </a:xfrm>
          <a:prstGeom prst="rect">
            <a:avLst/>
          </a:prstGeom>
        </p:spPr>
        <p:txBody>
          <a:bodyPr wrap="square" lIns="91440" tIns="45720" rIns="91440" bIns="45720" anchor="t">
            <a:spAutoFit/>
          </a:bodyPr>
          <a:lstStyle/>
          <a:p>
            <a:pPr marL="342900" indent="-342900">
              <a:buFont typeface="+mj-lt"/>
              <a:buAutoNum type="arabicPeriod"/>
            </a:pPr>
            <a:r>
              <a:rPr lang="en-GB" b="1">
                <a:solidFill>
                  <a:schemeClr val="dk1"/>
                </a:solidFill>
              </a:rPr>
              <a:t>Green Homes Grant (GHG) </a:t>
            </a:r>
            <a:r>
              <a:rPr lang="en-GB">
                <a:solidFill>
                  <a:schemeClr val="dk1"/>
                </a:solidFill>
              </a:rPr>
              <a:t>If you are a social or private landlord of a home rated D or below with a tenant earning under £40,000, you can obtain a subsidy of up to £5,000 (a contribution of one third will be required from the landlord) </a:t>
            </a:r>
            <a:r>
              <a:rPr lang="en-GB" b="1" u="sng">
                <a:solidFill>
                  <a:schemeClr val="dk1"/>
                </a:solidFill>
                <a:hlinkClick r:id="rId2">
                  <a:extLst>
                    <a:ext uri="{A12FA001-AC4F-418D-AE19-62706E023703}">
                      <ahyp:hlinkClr xmlns:ahyp="http://schemas.microsoft.com/office/drawing/2018/hyperlinkcolor" val="tx"/>
                    </a:ext>
                  </a:extLst>
                </a:hlinkClick>
              </a:rPr>
              <a:t>For more information click here</a:t>
            </a:r>
            <a:endParaRPr lang="en-GB" b="1" u="sng">
              <a:solidFill>
                <a:schemeClr val="dk1"/>
              </a:solidFill>
            </a:endParaRPr>
          </a:p>
          <a:p>
            <a:pPr marL="342900" lvl="0" indent="-342900">
              <a:buFont typeface="+mj-lt"/>
              <a:buAutoNum type="arabicPeriod"/>
            </a:pPr>
            <a:endParaRPr lang="en-GB" b="1" u="sng">
              <a:solidFill>
                <a:schemeClr val="dk1"/>
              </a:solidFill>
            </a:endParaRPr>
          </a:p>
          <a:p>
            <a:pPr marL="342900" lvl="0" indent="-342900">
              <a:buFont typeface="+mj-lt"/>
              <a:buAutoNum type="arabicPeriod"/>
            </a:pPr>
            <a:r>
              <a:rPr lang="en-GB" b="1">
                <a:solidFill>
                  <a:schemeClr val="dk1"/>
                </a:solidFill>
              </a:rPr>
              <a:t>Domestic Renewable Heat Incentive (DHI)</a:t>
            </a:r>
            <a:r>
              <a:rPr lang="en-GB">
                <a:solidFill>
                  <a:schemeClr val="dk1"/>
                </a:solidFill>
              </a:rPr>
              <a:t>. This is a Government funded scheme where you can receive payments over seven years if you have already or are planning to install biomass boilers, solar water heating and certain heat pumps. </a:t>
            </a:r>
            <a:r>
              <a:rPr lang="en-GB" b="1" u="sng">
                <a:solidFill>
                  <a:schemeClr val="dk1"/>
                </a:solidFill>
                <a:hlinkClick r:id="rId3"/>
              </a:rPr>
              <a:t>For more information click here</a:t>
            </a:r>
            <a:endParaRPr lang="en-GB" b="1" u="sng">
              <a:solidFill>
                <a:schemeClr val="dk1"/>
              </a:solidFill>
            </a:endParaRPr>
          </a:p>
          <a:p>
            <a:pPr marL="342900" lvl="0" indent="-342900">
              <a:buFont typeface="+mj-lt"/>
              <a:buAutoNum type="arabicPeriod"/>
            </a:pPr>
            <a:endParaRPr lang="en-GB" b="1" u="sng">
              <a:solidFill>
                <a:schemeClr val="dk1"/>
              </a:solidFill>
            </a:endParaRPr>
          </a:p>
          <a:p>
            <a:pPr marL="342900" indent="-342900">
              <a:buFont typeface="+mj-lt"/>
              <a:buAutoNum type="arabicPeriod"/>
            </a:pPr>
            <a:r>
              <a:rPr lang="en-GB" b="1">
                <a:solidFill>
                  <a:schemeClr val="dk1"/>
                </a:solidFill>
              </a:rPr>
              <a:t>The Energy Company Obligation (ECO) </a:t>
            </a:r>
            <a:r>
              <a:rPr lang="en-GB">
                <a:solidFill>
                  <a:schemeClr val="dk1"/>
                </a:solidFill>
              </a:rPr>
              <a:t>is a government energy efficiency scheme which requires medium to large energy suppliers to provide grants to cover all or part of the cost for installation of energy efficiency measures such as wall insulation, boiler replacements, or other heating improvements. However, the eligibility criteria for ECO is quite complex and requires a household to be low income and experiencing some kind of vulnerability or fuel poverty. Your energy provider can tell you if you are eligible or speak to the Simple Energy Advice helpline 0800 444202. </a:t>
            </a:r>
            <a:r>
              <a:rPr lang="en-GB" b="1">
                <a:solidFill>
                  <a:schemeClr val="dk1"/>
                </a:solidFill>
                <a:hlinkClick r:id="rId4">
                  <a:extLst>
                    <a:ext uri="{A12FA001-AC4F-418D-AE19-62706E023703}">
                      <ahyp:hlinkClr xmlns:ahyp="http://schemas.microsoft.com/office/drawing/2018/hyperlinkcolor" val="tx"/>
                    </a:ext>
                  </a:extLst>
                </a:hlinkClick>
              </a:rPr>
              <a:t>For more information click here</a:t>
            </a:r>
            <a:r>
              <a:rPr lang="en-GB" b="1">
                <a:solidFill>
                  <a:schemeClr val="dk1"/>
                </a:solidFill>
              </a:rPr>
              <a:t> </a:t>
            </a:r>
            <a:endParaRPr lang="en-GB" b="1">
              <a:solidFill>
                <a:schemeClr val="dk1"/>
              </a:solidFill>
              <a:cs typeface="Calibri"/>
            </a:endParaRPr>
          </a:p>
        </p:txBody>
      </p:sp>
    </p:spTree>
    <p:extLst>
      <p:ext uri="{BB962C8B-B14F-4D97-AF65-F5344CB8AC3E}">
        <p14:creationId xmlns:p14="http://schemas.microsoft.com/office/powerpoint/2010/main" val="82314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02E06-70CA-4077-B3D7-6016A2500A57}"/>
              </a:ext>
            </a:extLst>
          </p:cNvPr>
          <p:cNvSpPr>
            <a:spLocks noGrp="1"/>
          </p:cNvSpPr>
          <p:nvPr>
            <p:ph type="title"/>
          </p:nvPr>
        </p:nvSpPr>
        <p:spPr/>
        <p:txBody>
          <a:bodyPr>
            <a:normAutofit fontScale="90000"/>
          </a:bodyPr>
          <a:lstStyle/>
          <a:p>
            <a:r>
              <a:rPr lang="en-GB" b="1"/>
              <a:t>Where can I find more information or advice to on retrofitting my property?</a:t>
            </a:r>
          </a:p>
        </p:txBody>
      </p:sp>
      <p:sp>
        <p:nvSpPr>
          <p:cNvPr id="2" name="Rectangle 1">
            <a:extLst>
              <a:ext uri="{FF2B5EF4-FFF2-40B4-BE49-F238E27FC236}">
                <a16:creationId xmlns:a16="http://schemas.microsoft.com/office/drawing/2014/main" id="{9943D8ED-A35B-4DCD-8558-0F8EB6993F29}"/>
              </a:ext>
            </a:extLst>
          </p:cNvPr>
          <p:cNvSpPr/>
          <p:nvPr/>
        </p:nvSpPr>
        <p:spPr>
          <a:xfrm>
            <a:off x="502920" y="1406494"/>
            <a:ext cx="10008326" cy="5324535"/>
          </a:xfrm>
          <a:prstGeom prst="rect">
            <a:avLst/>
          </a:prstGeom>
        </p:spPr>
        <p:txBody>
          <a:bodyPr wrap="square">
            <a:spAutoFit/>
          </a:bodyPr>
          <a:lstStyle/>
          <a:p>
            <a:pPr marL="342900" indent="-342900">
              <a:buAutoNum type="arabicPeriod"/>
            </a:pPr>
            <a:r>
              <a:rPr lang="en-GB" sz="2000"/>
              <a:t>Waltham Forest Council have partnered with Parity Projects to help bring a low carbon home renovation service to residents. The service will help assess the energy efficiency of your home, identify works to improve the property, and can get you quotations from local suppliers and provide oversight. To use this service simply click the link below to access the </a:t>
            </a:r>
            <a:r>
              <a:rPr lang="en-GB" sz="2000" err="1"/>
              <a:t>Ecofurb</a:t>
            </a:r>
            <a:r>
              <a:rPr lang="en-GB" sz="2000"/>
              <a:t> website and use the free “Plan Builder”. The Plan Builder helps you understand which energy efficiency measures would have the most impact for your home, and the likely costs and savings. You can then choose to book home survey for £295 if you would like the in person support of a professional. </a:t>
            </a:r>
            <a:r>
              <a:rPr lang="en-GB" sz="2000">
                <a:hlinkClick r:id="rId2"/>
              </a:rPr>
              <a:t>Click here for further information</a:t>
            </a:r>
            <a:r>
              <a:rPr lang="en-GB" sz="2000"/>
              <a:t> </a:t>
            </a:r>
          </a:p>
          <a:p>
            <a:pPr marL="342900" indent="-342900">
              <a:buAutoNum type="arabicPeriod"/>
            </a:pPr>
            <a:endParaRPr lang="en-GB" sz="2000"/>
          </a:p>
          <a:p>
            <a:pPr marL="342900" indent="-342900">
              <a:buAutoNum type="arabicPeriod"/>
            </a:pPr>
            <a:r>
              <a:rPr lang="en-GB" sz="2000"/>
              <a:t>For more information on the Eco Show Home, please use the links below to access further information on the project. </a:t>
            </a:r>
          </a:p>
          <a:p>
            <a:pPr marL="742950" lvl="1" indent="-285750">
              <a:buFont typeface="Arial" panose="020B0604020202020204" pitchFamily="34" charset="0"/>
              <a:buChar char="•"/>
            </a:pPr>
            <a:r>
              <a:rPr lang="en-GB" sz="2000" u="sng">
                <a:hlinkClick r:id="rId3"/>
              </a:rPr>
              <a:t>Link to Council's webpage on the Eco Show Home</a:t>
            </a:r>
          </a:p>
          <a:p>
            <a:pPr marL="742950" lvl="1" indent="-285750">
              <a:buFont typeface="Arial" panose="020B0604020202020204" pitchFamily="34" charset="0"/>
              <a:buChar char="•"/>
            </a:pPr>
            <a:r>
              <a:rPr lang="en-GB" sz="2000" u="sng">
                <a:hlinkClick r:id="rId3"/>
              </a:rPr>
              <a:t>Link to Eco Show Home project report and estimated savings information</a:t>
            </a:r>
            <a:endParaRPr lang="en-GB" sz="2000"/>
          </a:p>
          <a:p>
            <a:pPr marL="742950" lvl="1" indent="-285750">
              <a:buFont typeface="Arial" panose="020B0604020202020204" pitchFamily="34" charset="0"/>
              <a:buChar char="•"/>
            </a:pPr>
            <a:r>
              <a:rPr lang="en-GB" sz="2000" u="sng">
                <a:hlinkClick r:id="rId4"/>
              </a:rPr>
              <a:t>A short film showing the Eco Show Home's journey and explaining the key works.</a:t>
            </a:r>
            <a:endParaRPr lang="en-GB" sz="2000"/>
          </a:p>
          <a:p>
            <a:pPr marL="342900" indent="-342900">
              <a:buAutoNum type="arabicPeriod"/>
            </a:pPr>
            <a:endParaRPr lang="en-GB" sz="2000"/>
          </a:p>
          <a:p>
            <a:pPr marL="342900" indent="-342900">
              <a:buFontTx/>
              <a:buAutoNum type="arabicPeriod"/>
            </a:pPr>
            <a:r>
              <a:rPr lang="en-GB" sz="2000"/>
              <a:t>If you have any further questions about retrofitting your property or the Eco Show Home, please contact </a:t>
            </a:r>
            <a:r>
              <a:rPr lang="en-GB" sz="2000">
                <a:hlinkClick r:id="rId5"/>
              </a:rPr>
              <a:t>HousingStrategy@walthamforest.gov.uk</a:t>
            </a:r>
            <a:r>
              <a:rPr lang="en-GB" sz="2000"/>
              <a:t>  </a:t>
            </a:r>
          </a:p>
        </p:txBody>
      </p:sp>
    </p:spTree>
    <p:extLst>
      <p:ext uri="{BB962C8B-B14F-4D97-AF65-F5344CB8AC3E}">
        <p14:creationId xmlns:p14="http://schemas.microsoft.com/office/powerpoint/2010/main" val="217733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Eco Show Home &amp; Support to Retrofit</vt:lpstr>
      <vt:lpstr>Overview</vt:lpstr>
      <vt:lpstr>What improvements were made?</vt:lpstr>
      <vt:lpstr>Why should I consider this for my properties?</vt:lpstr>
      <vt:lpstr>Can I visit the property?</vt:lpstr>
      <vt:lpstr>What funding can I get to help retrofit my property?</vt:lpstr>
      <vt:lpstr>Where can I find more information or advice to on retrofitting my property?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Service  DAHA Programme Update</dc:title>
  <dc:creator>William Vile</dc:creator>
  <cp:lastModifiedBy>James McHugh</cp:lastModifiedBy>
  <cp:revision>4</cp:revision>
  <dcterms:created xsi:type="dcterms:W3CDTF">2021-09-14T12:16:58Z</dcterms:created>
  <dcterms:modified xsi:type="dcterms:W3CDTF">2021-10-05T13:55:27Z</dcterms:modified>
</cp:coreProperties>
</file>