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80" r:id="rId6"/>
    <p:sldMasterId id="2147483683" r:id="rId7"/>
    <p:sldMasterId id="2147483686" r:id="rId8"/>
  </p:sldMasterIdLst>
  <p:notesMasterIdLst>
    <p:notesMasterId r:id="rId22"/>
  </p:notesMasterIdLst>
  <p:handoutMasterIdLst>
    <p:handoutMasterId r:id="rId23"/>
  </p:handoutMasterIdLst>
  <p:sldIdLst>
    <p:sldId id="256" r:id="rId9"/>
    <p:sldId id="307" r:id="rId10"/>
    <p:sldId id="275" r:id="rId11"/>
    <p:sldId id="308" r:id="rId12"/>
    <p:sldId id="304" r:id="rId13"/>
    <p:sldId id="311" r:id="rId14"/>
    <p:sldId id="310" r:id="rId15"/>
    <p:sldId id="312" r:id="rId16"/>
    <p:sldId id="313" r:id="rId17"/>
    <p:sldId id="314" r:id="rId18"/>
    <p:sldId id="315" r:id="rId19"/>
    <p:sldId id="318" r:id="rId20"/>
    <p:sldId id="302" r:id="rId21"/>
  </p:sldIdLst>
  <p:sldSz cx="18288000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yn Williams" initials="EW" lastIdx="3" clrIdx="0">
    <p:extLst>
      <p:ext uri="{19B8F6BF-5375-455C-9EA6-DF929625EA0E}">
        <p15:presenceInfo xmlns:p15="http://schemas.microsoft.com/office/powerpoint/2012/main" userId="S::Evelyn.Williams@walthamforest.gov.uk::da4a6ef4-f7b1-4f02-8249-62aa31a62d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26B"/>
    <a:srgbClr val="B575AF"/>
    <a:srgbClr val="C664AC"/>
    <a:srgbClr val="CC99FF"/>
    <a:srgbClr val="E33281"/>
    <a:srgbClr val="C89FE1"/>
    <a:srgbClr val="01B1AA"/>
    <a:srgbClr val="03ACE9"/>
    <a:srgbClr val="F3920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6327"/>
  </p:normalViewPr>
  <p:slideViewPr>
    <p:cSldViewPr snapToGrid="0" snapToObjects="1">
      <p:cViewPr varScale="1">
        <p:scale>
          <a:sx n="42" d="100"/>
          <a:sy n="42" d="100"/>
        </p:scale>
        <p:origin x="7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8F1A1-18A7-4E2A-9F7D-D7EFFC29492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4E18168-838C-423C-9021-3F59095F05FB}">
      <dgm:prSet phldrT="[Text]" custT="1"/>
      <dgm:spPr/>
      <dgm:t>
        <a:bodyPr/>
        <a:lstStyle/>
        <a:p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Empty Property Team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4ECFC-244F-4F4A-ABB4-3D82041634E4}" type="parTrans" cxnId="{1B914404-BDE7-4548-BF4D-8706FE140C92}">
      <dgm:prSet/>
      <dgm:spPr/>
      <dgm:t>
        <a:bodyPr/>
        <a:lstStyle/>
        <a:p>
          <a:endParaRPr lang="en-GB"/>
        </a:p>
      </dgm:t>
    </dgm:pt>
    <dgm:pt modelId="{8A2F87B2-3A94-4576-9EB1-206B6CD8BB48}" type="sibTrans" cxnId="{1B914404-BDE7-4548-BF4D-8706FE140C92}">
      <dgm:prSet/>
      <dgm:spPr/>
      <dgm:t>
        <a:bodyPr/>
        <a:lstStyle/>
        <a:p>
          <a:endParaRPr lang="en-GB"/>
        </a:p>
      </dgm:t>
    </dgm:pt>
    <dgm:pt modelId="{5E80D397-252D-49DC-A945-6637539EC2E9}">
      <dgm:prSet phldrT="[Text]" custT="1"/>
      <dgm:spPr/>
      <dgm:t>
        <a:bodyPr/>
        <a:lstStyle/>
        <a:p>
          <a:r>
            <a:rPr lang="en-GB" sz="3200" dirty="0"/>
            <a:t>Neighbours</a:t>
          </a:r>
        </a:p>
      </dgm:t>
    </dgm:pt>
    <dgm:pt modelId="{5954C695-40AC-449E-AB54-A1D8C27000FA}" type="parTrans" cxnId="{5E5577FA-5D56-4069-B1FD-E30B7456811A}">
      <dgm:prSet/>
      <dgm:spPr/>
      <dgm:t>
        <a:bodyPr/>
        <a:lstStyle/>
        <a:p>
          <a:endParaRPr lang="en-GB"/>
        </a:p>
      </dgm:t>
    </dgm:pt>
    <dgm:pt modelId="{4229E711-B8F0-4EB8-87C0-FD4E083554B9}" type="sibTrans" cxnId="{5E5577FA-5D56-4069-B1FD-E30B7456811A}">
      <dgm:prSet/>
      <dgm:spPr/>
      <dgm:t>
        <a:bodyPr/>
        <a:lstStyle/>
        <a:p>
          <a:endParaRPr lang="en-GB"/>
        </a:p>
      </dgm:t>
    </dgm:pt>
    <dgm:pt modelId="{0808E142-7EEF-4842-9113-799E2903CB63}">
      <dgm:prSet phldrT="[Text]"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Council Tax records</a:t>
          </a:r>
        </a:p>
      </dgm:t>
    </dgm:pt>
    <dgm:pt modelId="{A627898A-794C-4666-88D7-53CFBD3EC4F7}" type="parTrans" cxnId="{416774E9-3E44-4C27-9378-C82E6A217EC5}">
      <dgm:prSet/>
      <dgm:spPr/>
      <dgm:t>
        <a:bodyPr/>
        <a:lstStyle/>
        <a:p>
          <a:endParaRPr lang="en-GB"/>
        </a:p>
      </dgm:t>
    </dgm:pt>
    <dgm:pt modelId="{A163EEE4-9A70-4FF9-AD88-D57FE3E2E277}" type="sibTrans" cxnId="{416774E9-3E44-4C27-9378-C82E6A217EC5}">
      <dgm:prSet/>
      <dgm:spPr/>
      <dgm:t>
        <a:bodyPr/>
        <a:lstStyle/>
        <a:p>
          <a:endParaRPr lang="en-GB"/>
        </a:p>
      </dgm:t>
    </dgm:pt>
    <dgm:pt modelId="{281A6CA1-4A8B-4C79-86A1-AC6658353E9A}">
      <dgm:prSet phldrT="[Text]" custT="1"/>
      <dgm:spPr/>
      <dgm:t>
        <a:bodyPr/>
        <a:lstStyle/>
        <a:p>
          <a:r>
            <a:rPr lang="en-GB" sz="2800" dirty="0">
              <a:latin typeface="Arial" panose="020B0604020202020204" pitchFamily="34" charset="0"/>
              <a:cs typeface="Arial" panose="020B0604020202020204" pitchFamily="34" charset="0"/>
            </a:rPr>
            <a:t>Council website</a:t>
          </a:r>
        </a:p>
      </dgm:t>
    </dgm:pt>
    <dgm:pt modelId="{7C27B7A2-7503-4C0D-9C87-685AE709140F}" type="parTrans" cxnId="{60A9D41E-18F7-4C17-AF37-EDA99612B0FB}">
      <dgm:prSet/>
      <dgm:spPr/>
      <dgm:t>
        <a:bodyPr/>
        <a:lstStyle/>
        <a:p>
          <a:endParaRPr lang="en-GB"/>
        </a:p>
      </dgm:t>
    </dgm:pt>
    <dgm:pt modelId="{A2926275-9322-405E-B743-06B103DE33E2}" type="sibTrans" cxnId="{60A9D41E-18F7-4C17-AF37-EDA99612B0FB}">
      <dgm:prSet/>
      <dgm:spPr/>
      <dgm:t>
        <a:bodyPr/>
        <a:lstStyle/>
        <a:p>
          <a:endParaRPr lang="en-GB"/>
        </a:p>
      </dgm:t>
    </dgm:pt>
    <dgm:pt modelId="{FD8E9881-4657-4191-939B-0E050894F9DA}">
      <dgm:prSet phldrT="[Text]" custT="1"/>
      <dgm:spPr/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Local councillors, MP’s</a:t>
          </a:r>
        </a:p>
      </dgm:t>
    </dgm:pt>
    <dgm:pt modelId="{6325D480-E8F1-4A46-AA1A-32E20C0B2565}" type="parTrans" cxnId="{A49EB2EA-BA47-4F52-83B2-745104D609E5}">
      <dgm:prSet/>
      <dgm:spPr/>
      <dgm:t>
        <a:bodyPr/>
        <a:lstStyle/>
        <a:p>
          <a:endParaRPr lang="en-GB"/>
        </a:p>
      </dgm:t>
    </dgm:pt>
    <dgm:pt modelId="{04A0128A-244C-4A14-8E88-97FB4FA27F97}" type="sibTrans" cxnId="{A49EB2EA-BA47-4F52-83B2-745104D609E5}">
      <dgm:prSet/>
      <dgm:spPr/>
      <dgm:t>
        <a:bodyPr/>
        <a:lstStyle/>
        <a:p>
          <a:endParaRPr lang="en-GB"/>
        </a:p>
      </dgm:t>
    </dgm:pt>
    <dgm:pt modelId="{7951B2CD-30A9-4787-8668-CBDFBA00FD1B}" type="pres">
      <dgm:prSet presAssocID="{9B98F1A1-18A7-4E2A-9F7D-D7EFFC29492F}" presName="cycle" presStyleCnt="0">
        <dgm:presLayoutVars>
          <dgm:dir/>
          <dgm:resizeHandles val="exact"/>
        </dgm:presLayoutVars>
      </dgm:prSet>
      <dgm:spPr/>
    </dgm:pt>
    <dgm:pt modelId="{94D7548A-C56B-4B3C-9246-846F80A68DCE}" type="pres">
      <dgm:prSet presAssocID="{D4E18168-838C-423C-9021-3F59095F05FB}" presName="node" presStyleLbl="node1" presStyleIdx="0" presStyleCnt="5" custScaleX="152136" custScaleY="118797" custRadScaleRad="100033" custRadScaleInc="2708">
        <dgm:presLayoutVars>
          <dgm:bulletEnabled val="1"/>
        </dgm:presLayoutVars>
      </dgm:prSet>
      <dgm:spPr/>
    </dgm:pt>
    <dgm:pt modelId="{C9E3B6A3-A499-4B1D-BEAB-21845365BB3C}" type="pres">
      <dgm:prSet presAssocID="{8A2F87B2-3A94-4576-9EB1-206B6CD8BB48}" presName="sibTrans" presStyleLbl="sibTrans2D1" presStyleIdx="0" presStyleCnt="5"/>
      <dgm:spPr/>
    </dgm:pt>
    <dgm:pt modelId="{3DB8A32C-659B-4725-A20A-46B257ED02AA}" type="pres">
      <dgm:prSet presAssocID="{8A2F87B2-3A94-4576-9EB1-206B6CD8BB48}" presName="connectorText" presStyleLbl="sibTrans2D1" presStyleIdx="0" presStyleCnt="5"/>
      <dgm:spPr/>
    </dgm:pt>
    <dgm:pt modelId="{0297DF25-88BE-4627-A2E0-AE26A743A98A}" type="pres">
      <dgm:prSet presAssocID="{5E80D397-252D-49DC-A945-6637539EC2E9}" presName="node" presStyleLbl="node1" presStyleIdx="1" presStyleCnt="5" custScaleX="151604" custRadScaleRad="121504" custRadScaleInc="10608">
        <dgm:presLayoutVars>
          <dgm:bulletEnabled val="1"/>
        </dgm:presLayoutVars>
      </dgm:prSet>
      <dgm:spPr/>
    </dgm:pt>
    <dgm:pt modelId="{7D97F56B-48F5-418E-8CEB-E31204907A08}" type="pres">
      <dgm:prSet presAssocID="{4229E711-B8F0-4EB8-87C0-FD4E083554B9}" presName="sibTrans" presStyleLbl="sibTrans2D1" presStyleIdx="1" presStyleCnt="5"/>
      <dgm:spPr/>
    </dgm:pt>
    <dgm:pt modelId="{2732BE56-330D-48BE-B38E-9BA4C05B41B9}" type="pres">
      <dgm:prSet presAssocID="{4229E711-B8F0-4EB8-87C0-FD4E083554B9}" presName="connectorText" presStyleLbl="sibTrans2D1" presStyleIdx="1" presStyleCnt="5"/>
      <dgm:spPr/>
    </dgm:pt>
    <dgm:pt modelId="{32540B99-E1EF-440E-80CC-1A3CC23144A2}" type="pres">
      <dgm:prSet presAssocID="{0808E142-7EEF-4842-9113-799E2903CB63}" presName="node" presStyleLbl="node1" presStyleIdx="2" presStyleCnt="5" custScaleX="123817" custRadScaleRad="97165" custRadScaleInc="-16675">
        <dgm:presLayoutVars>
          <dgm:bulletEnabled val="1"/>
        </dgm:presLayoutVars>
      </dgm:prSet>
      <dgm:spPr/>
    </dgm:pt>
    <dgm:pt modelId="{58A6D68F-8A6E-4074-B0F0-A0137490F0B2}" type="pres">
      <dgm:prSet presAssocID="{A163EEE4-9A70-4FF9-AD88-D57FE3E2E277}" presName="sibTrans" presStyleLbl="sibTrans2D1" presStyleIdx="2" presStyleCnt="5"/>
      <dgm:spPr/>
    </dgm:pt>
    <dgm:pt modelId="{8108EDDE-09C2-4177-BC87-0875F6430901}" type="pres">
      <dgm:prSet presAssocID="{A163EEE4-9A70-4FF9-AD88-D57FE3E2E277}" presName="connectorText" presStyleLbl="sibTrans2D1" presStyleIdx="2" presStyleCnt="5"/>
      <dgm:spPr/>
    </dgm:pt>
    <dgm:pt modelId="{AC74248E-6444-41C8-87E6-FA4282B3F77D}" type="pres">
      <dgm:prSet presAssocID="{281A6CA1-4A8B-4C79-86A1-AC6658353E9A}" presName="node" presStyleLbl="node1" presStyleIdx="3" presStyleCnt="5" custScaleX="103496">
        <dgm:presLayoutVars>
          <dgm:bulletEnabled val="1"/>
        </dgm:presLayoutVars>
      </dgm:prSet>
      <dgm:spPr/>
    </dgm:pt>
    <dgm:pt modelId="{06C268A7-9AD1-4501-8B6E-504698875CFC}" type="pres">
      <dgm:prSet presAssocID="{A2926275-9322-405E-B743-06B103DE33E2}" presName="sibTrans" presStyleLbl="sibTrans2D1" presStyleIdx="3" presStyleCnt="5"/>
      <dgm:spPr/>
    </dgm:pt>
    <dgm:pt modelId="{C4A390F7-D64F-47B3-AF44-A0D3C818006B}" type="pres">
      <dgm:prSet presAssocID="{A2926275-9322-405E-B743-06B103DE33E2}" presName="connectorText" presStyleLbl="sibTrans2D1" presStyleIdx="3" presStyleCnt="5"/>
      <dgm:spPr/>
    </dgm:pt>
    <dgm:pt modelId="{AEB2A274-CA69-42FC-A62E-B9A3C3C14710}" type="pres">
      <dgm:prSet presAssocID="{FD8E9881-4657-4191-939B-0E050894F9DA}" presName="node" presStyleLbl="node1" presStyleIdx="4" presStyleCnt="5" custScaleX="155668" custScaleY="83343" custRadScaleRad="104128" custRadScaleInc="2516">
        <dgm:presLayoutVars>
          <dgm:bulletEnabled val="1"/>
        </dgm:presLayoutVars>
      </dgm:prSet>
      <dgm:spPr/>
    </dgm:pt>
    <dgm:pt modelId="{CFDAAB82-6634-4262-A70C-8FD8920F2FCA}" type="pres">
      <dgm:prSet presAssocID="{04A0128A-244C-4A14-8E88-97FB4FA27F97}" presName="sibTrans" presStyleLbl="sibTrans2D1" presStyleIdx="4" presStyleCnt="5"/>
      <dgm:spPr/>
    </dgm:pt>
    <dgm:pt modelId="{4DBD1FB6-7733-45C3-A465-14CB5C9CB633}" type="pres">
      <dgm:prSet presAssocID="{04A0128A-244C-4A14-8E88-97FB4FA27F97}" presName="connectorText" presStyleLbl="sibTrans2D1" presStyleIdx="4" presStyleCnt="5"/>
      <dgm:spPr/>
    </dgm:pt>
  </dgm:ptLst>
  <dgm:cxnLst>
    <dgm:cxn modelId="{1B914404-BDE7-4548-BF4D-8706FE140C92}" srcId="{9B98F1A1-18A7-4E2A-9F7D-D7EFFC29492F}" destId="{D4E18168-838C-423C-9021-3F59095F05FB}" srcOrd="0" destOrd="0" parTransId="{2B44ECFC-244F-4F4A-ABB4-3D82041634E4}" sibTransId="{8A2F87B2-3A94-4576-9EB1-206B6CD8BB48}"/>
    <dgm:cxn modelId="{B23A941C-6570-44FE-A82F-DB8FBCD57B05}" type="presOf" srcId="{4229E711-B8F0-4EB8-87C0-FD4E083554B9}" destId="{2732BE56-330D-48BE-B38E-9BA4C05B41B9}" srcOrd="1" destOrd="0" presId="urn:microsoft.com/office/officeart/2005/8/layout/cycle2"/>
    <dgm:cxn modelId="{2AC3AF1E-382C-4CCB-9626-3A13C97F725E}" type="presOf" srcId="{04A0128A-244C-4A14-8E88-97FB4FA27F97}" destId="{CFDAAB82-6634-4262-A70C-8FD8920F2FCA}" srcOrd="0" destOrd="0" presId="urn:microsoft.com/office/officeart/2005/8/layout/cycle2"/>
    <dgm:cxn modelId="{60A9D41E-18F7-4C17-AF37-EDA99612B0FB}" srcId="{9B98F1A1-18A7-4E2A-9F7D-D7EFFC29492F}" destId="{281A6CA1-4A8B-4C79-86A1-AC6658353E9A}" srcOrd="3" destOrd="0" parTransId="{7C27B7A2-7503-4C0D-9C87-685AE709140F}" sibTransId="{A2926275-9322-405E-B743-06B103DE33E2}"/>
    <dgm:cxn modelId="{4E42B525-6ACF-4041-9E90-7B9B27F82B78}" type="presOf" srcId="{5E80D397-252D-49DC-A945-6637539EC2E9}" destId="{0297DF25-88BE-4627-A2E0-AE26A743A98A}" srcOrd="0" destOrd="0" presId="urn:microsoft.com/office/officeart/2005/8/layout/cycle2"/>
    <dgm:cxn modelId="{71694631-7D08-44E1-B215-C2306BAEC8E5}" type="presOf" srcId="{0808E142-7EEF-4842-9113-799E2903CB63}" destId="{32540B99-E1EF-440E-80CC-1A3CC23144A2}" srcOrd="0" destOrd="0" presId="urn:microsoft.com/office/officeart/2005/8/layout/cycle2"/>
    <dgm:cxn modelId="{9F654E3C-DF53-4356-BD8E-56C73EA134AD}" type="presOf" srcId="{A2926275-9322-405E-B743-06B103DE33E2}" destId="{C4A390F7-D64F-47B3-AF44-A0D3C818006B}" srcOrd="1" destOrd="0" presId="urn:microsoft.com/office/officeart/2005/8/layout/cycle2"/>
    <dgm:cxn modelId="{DB49C26E-5F70-4BF7-B096-F2C0F831556A}" type="presOf" srcId="{8A2F87B2-3A94-4576-9EB1-206B6CD8BB48}" destId="{3DB8A32C-659B-4725-A20A-46B257ED02AA}" srcOrd="1" destOrd="0" presId="urn:microsoft.com/office/officeart/2005/8/layout/cycle2"/>
    <dgm:cxn modelId="{AB47FD73-CBB9-471E-BEC0-554D1F2A7168}" type="presOf" srcId="{A163EEE4-9A70-4FF9-AD88-D57FE3E2E277}" destId="{8108EDDE-09C2-4177-BC87-0875F6430901}" srcOrd="1" destOrd="0" presId="urn:microsoft.com/office/officeart/2005/8/layout/cycle2"/>
    <dgm:cxn modelId="{9358AD58-9EA0-4F3E-ABC6-4A95A7D8C111}" type="presOf" srcId="{281A6CA1-4A8B-4C79-86A1-AC6658353E9A}" destId="{AC74248E-6444-41C8-87E6-FA4282B3F77D}" srcOrd="0" destOrd="0" presId="urn:microsoft.com/office/officeart/2005/8/layout/cycle2"/>
    <dgm:cxn modelId="{2E09C47E-8A6F-409B-81CD-EA8574AF2B54}" type="presOf" srcId="{A2926275-9322-405E-B743-06B103DE33E2}" destId="{06C268A7-9AD1-4501-8B6E-504698875CFC}" srcOrd="0" destOrd="0" presId="urn:microsoft.com/office/officeart/2005/8/layout/cycle2"/>
    <dgm:cxn modelId="{06F15892-66A1-477E-9872-11A444B5B1D0}" type="presOf" srcId="{A163EEE4-9A70-4FF9-AD88-D57FE3E2E277}" destId="{58A6D68F-8A6E-4074-B0F0-A0137490F0B2}" srcOrd="0" destOrd="0" presId="urn:microsoft.com/office/officeart/2005/8/layout/cycle2"/>
    <dgm:cxn modelId="{43AA3799-CF21-42F9-A9C1-E869AE1FF8A5}" type="presOf" srcId="{FD8E9881-4657-4191-939B-0E050894F9DA}" destId="{AEB2A274-CA69-42FC-A62E-B9A3C3C14710}" srcOrd="0" destOrd="0" presId="urn:microsoft.com/office/officeart/2005/8/layout/cycle2"/>
    <dgm:cxn modelId="{2359499D-3C7B-437B-89C3-886C609BDDB1}" type="presOf" srcId="{D4E18168-838C-423C-9021-3F59095F05FB}" destId="{94D7548A-C56B-4B3C-9246-846F80A68DCE}" srcOrd="0" destOrd="0" presId="urn:microsoft.com/office/officeart/2005/8/layout/cycle2"/>
    <dgm:cxn modelId="{878A09BE-61B7-40F1-A08F-A9F3511C47A9}" type="presOf" srcId="{4229E711-B8F0-4EB8-87C0-FD4E083554B9}" destId="{7D97F56B-48F5-418E-8CEB-E31204907A08}" srcOrd="0" destOrd="0" presId="urn:microsoft.com/office/officeart/2005/8/layout/cycle2"/>
    <dgm:cxn modelId="{0D96AAC5-6A3B-4827-AE3E-EEC5417FAE42}" type="presOf" srcId="{8A2F87B2-3A94-4576-9EB1-206B6CD8BB48}" destId="{C9E3B6A3-A499-4B1D-BEAB-21845365BB3C}" srcOrd="0" destOrd="0" presId="urn:microsoft.com/office/officeart/2005/8/layout/cycle2"/>
    <dgm:cxn modelId="{1613E2D1-904B-4987-9C5E-E0A1E09325F1}" type="presOf" srcId="{9B98F1A1-18A7-4E2A-9F7D-D7EFFC29492F}" destId="{7951B2CD-30A9-4787-8668-CBDFBA00FD1B}" srcOrd="0" destOrd="0" presId="urn:microsoft.com/office/officeart/2005/8/layout/cycle2"/>
    <dgm:cxn modelId="{416774E9-3E44-4C27-9378-C82E6A217EC5}" srcId="{9B98F1A1-18A7-4E2A-9F7D-D7EFFC29492F}" destId="{0808E142-7EEF-4842-9113-799E2903CB63}" srcOrd="2" destOrd="0" parTransId="{A627898A-794C-4666-88D7-53CFBD3EC4F7}" sibTransId="{A163EEE4-9A70-4FF9-AD88-D57FE3E2E277}"/>
    <dgm:cxn modelId="{A49EB2EA-BA47-4F52-83B2-745104D609E5}" srcId="{9B98F1A1-18A7-4E2A-9F7D-D7EFFC29492F}" destId="{FD8E9881-4657-4191-939B-0E050894F9DA}" srcOrd="4" destOrd="0" parTransId="{6325D480-E8F1-4A46-AA1A-32E20C0B2565}" sibTransId="{04A0128A-244C-4A14-8E88-97FB4FA27F97}"/>
    <dgm:cxn modelId="{D17AF3EF-2859-43DC-BFE0-6F6042CC8AF4}" type="presOf" srcId="{04A0128A-244C-4A14-8E88-97FB4FA27F97}" destId="{4DBD1FB6-7733-45C3-A465-14CB5C9CB633}" srcOrd="1" destOrd="0" presId="urn:microsoft.com/office/officeart/2005/8/layout/cycle2"/>
    <dgm:cxn modelId="{5E5577FA-5D56-4069-B1FD-E30B7456811A}" srcId="{9B98F1A1-18A7-4E2A-9F7D-D7EFFC29492F}" destId="{5E80D397-252D-49DC-A945-6637539EC2E9}" srcOrd="1" destOrd="0" parTransId="{5954C695-40AC-449E-AB54-A1D8C27000FA}" sibTransId="{4229E711-B8F0-4EB8-87C0-FD4E083554B9}"/>
    <dgm:cxn modelId="{258BF2B5-E14F-4F8A-BD47-07DB63E4A6B1}" type="presParOf" srcId="{7951B2CD-30A9-4787-8668-CBDFBA00FD1B}" destId="{94D7548A-C56B-4B3C-9246-846F80A68DCE}" srcOrd="0" destOrd="0" presId="urn:microsoft.com/office/officeart/2005/8/layout/cycle2"/>
    <dgm:cxn modelId="{E06E342A-DCE3-485C-8ACE-B5470E0ED01F}" type="presParOf" srcId="{7951B2CD-30A9-4787-8668-CBDFBA00FD1B}" destId="{C9E3B6A3-A499-4B1D-BEAB-21845365BB3C}" srcOrd="1" destOrd="0" presId="urn:microsoft.com/office/officeart/2005/8/layout/cycle2"/>
    <dgm:cxn modelId="{4D41EB8C-5516-4632-B80F-DA0625A7A985}" type="presParOf" srcId="{C9E3B6A3-A499-4B1D-BEAB-21845365BB3C}" destId="{3DB8A32C-659B-4725-A20A-46B257ED02AA}" srcOrd="0" destOrd="0" presId="urn:microsoft.com/office/officeart/2005/8/layout/cycle2"/>
    <dgm:cxn modelId="{16A7942F-2EB3-41DE-8EE6-04C457368217}" type="presParOf" srcId="{7951B2CD-30A9-4787-8668-CBDFBA00FD1B}" destId="{0297DF25-88BE-4627-A2E0-AE26A743A98A}" srcOrd="2" destOrd="0" presId="urn:microsoft.com/office/officeart/2005/8/layout/cycle2"/>
    <dgm:cxn modelId="{5696F0EA-3970-4A0B-8BCB-68E3271D9675}" type="presParOf" srcId="{7951B2CD-30A9-4787-8668-CBDFBA00FD1B}" destId="{7D97F56B-48F5-418E-8CEB-E31204907A08}" srcOrd="3" destOrd="0" presId="urn:microsoft.com/office/officeart/2005/8/layout/cycle2"/>
    <dgm:cxn modelId="{4E162392-E823-4A90-81C4-AA60CB7A7807}" type="presParOf" srcId="{7D97F56B-48F5-418E-8CEB-E31204907A08}" destId="{2732BE56-330D-48BE-B38E-9BA4C05B41B9}" srcOrd="0" destOrd="0" presId="urn:microsoft.com/office/officeart/2005/8/layout/cycle2"/>
    <dgm:cxn modelId="{B9D52EE0-3819-4C14-A8DC-A73D61718282}" type="presParOf" srcId="{7951B2CD-30A9-4787-8668-CBDFBA00FD1B}" destId="{32540B99-E1EF-440E-80CC-1A3CC23144A2}" srcOrd="4" destOrd="0" presId="urn:microsoft.com/office/officeart/2005/8/layout/cycle2"/>
    <dgm:cxn modelId="{D4793801-AFB8-4EC0-B7F4-4C20437C2DE9}" type="presParOf" srcId="{7951B2CD-30A9-4787-8668-CBDFBA00FD1B}" destId="{58A6D68F-8A6E-4074-B0F0-A0137490F0B2}" srcOrd="5" destOrd="0" presId="urn:microsoft.com/office/officeart/2005/8/layout/cycle2"/>
    <dgm:cxn modelId="{0370F49A-2220-4BF1-B99E-D6495174B7ED}" type="presParOf" srcId="{58A6D68F-8A6E-4074-B0F0-A0137490F0B2}" destId="{8108EDDE-09C2-4177-BC87-0875F6430901}" srcOrd="0" destOrd="0" presId="urn:microsoft.com/office/officeart/2005/8/layout/cycle2"/>
    <dgm:cxn modelId="{4D69DF86-8EF0-470E-881F-811E8A2925E2}" type="presParOf" srcId="{7951B2CD-30A9-4787-8668-CBDFBA00FD1B}" destId="{AC74248E-6444-41C8-87E6-FA4282B3F77D}" srcOrd="6" destOrd="0" presId="urn:microsoft.com/office/officeart/2005/8/layout/cycle2"/>
    <dgm:cxn modelId="{2C31BBE3-3C73-462A-BC05-4896938C3113}" type="presParOf" srcId="{7951B2CD-30A9-4787-8668-CBDFBA00FD1B}" destId="{06C268A7-9AD1-4501-8B6E-504698875CFC}" srcOrd="7" destOrd="0" presId="urn:microsoft.com/office/officeart/2005/8/layout/cycle2"/>
    <dgm:cxn modelId="{1993801F-4AD3-4122-9286-2E852D07B158}" type="presParOf" srcId="{06C268A7-9AD1-4501-8B6E-504698875CFC}" destId="{C4A390F7-D64F-47B3-AF44-A0D3C818006B}" srcOrd="0" destOrd="0" presId="urn:microsoft.com/office/officeart/2005/8/layout/cycle2"/>
    <dgm:cxn modelId="{86EC48CC-F440-4188-BB69-66D1B7FF6F31}" type="presParOf" srcId="{7951B2CD-30A9-4787-8668-CBDFBA00FD1B}" destId="{AEB2A274-CA69-42FC-A62E-B9A3C3C14710}" srcOrd="8" destOrd="0" presId="urn:microsoft.com/office/officeart/2005/8/layout/cycle2"/>
    <dgm:cxn modelId="{062C42D0-35C9-4C0C-9FB7-D81685BA5E42}" type="presParOf" srcId="{7951B2CD-30A9-4787-8668-CBDFBA00FD1B}" destId="{CFDAAB82-6634-4262-A70C-8FD8920F2FCA}" srcOrd="9" destOrd="0" presId="urn:microsoft.com/office/officeart/2005/8/layout/cycle2"/>
    <dgm:cxn modelId="{3057E9E0-89CF-415D-83D8-DCE6791E93EB}" type="presParOf" srcId="{CFDAAB82-6634-4262-A70C-8FD8920F2FCA}" destId="{4DBD1FB6-7733-45C3-A465-14CB5C9CB6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7548A-C56B-4B3C-9246-846F80A68DCE}">
      <dsp:nvSpPr>
        <dsp:cNvPr id="0" name=""/>
        <dsp:cNvSpPr/>
      </dsp:nvSpPr>
      <dsp:spPr>
        <a:xfrm>
          <a:off x="6449774" y="-92187"/>
          <a:ext cx="2999627" cy="2342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Empty Property Team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9059" y="250833"/>
        <a:ext cx="2121057" cy="1656250"/>
      </dsp:txXfrm>
    </dsp:sp>
    <dsp:sp modelId="{C9E3B6A3-A499-4B1D-BEAB-21845365BB3C}">
      <dsp:nvSpPr>
        <dsp:cNvPr id="0" name=""/>
        <dsp:cNvSpPr/>
      </dsp:nvSpPr>
      <dsp:spPr>
        <a:xfrm rot="1870282">
          <a:off x="9246766" y="1650169"/>
          <a:ext cx="394150" cy="665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9255302" y="1752655"/>
        <a:ext cx="275905" cy="399264"/>
      </dsp:txXfrm>
    </dsp:sp>
    <dsp:sp modelId="{0297DF25-88BE-4627-A2E0-AE26A743A98A}">
      <dsp:nvSpPr>
        <dsp:cNvPr id="0" name=""/>
        <dsp:cNvSpPr/>
      </dsp:nvSpPr>
      <dsp:spPr>
        <a:xfrm>
          <a:off x="9378456" y="1861620"/>
          <a:ext cx="2989138" cy="1971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Neighbours</a:t>
          </a:r>
        </a:p>
      </dsp:txBody>
      <dsp:txXfrm>
        <a:off x="9816205" y="2150365"/>
        <a:ext cx="2113640" cy="1394184"/>
      </dsp:txXfrm>
    </dsp:sp>
    <dsp:sp modelId="{7D97F56B-48F5-418E-8CEB-E31204907A08}">
      <dsp:nvSpPr>
        <dsp:cNvPr id="0" name=""/>
        <dsp:cNvSpPr/>
      </dsp:nvSpPr>
      <dsp:spPr>
        <a:xfrm rot="7041995">
          <a:off x="9991681" y="3799403"/>
          <a:ext cx="432773" cy="665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10800000">
        <a:off x="10086438" y="3874840"/>
        <a:ext cx="302941" cy="399264"/>
      </dsp:txXfrm>
    </dsp:sp>
    <dsp:sp modelId="{32540B99-E1EF-440E-80CC-1A3CC23144A2}">
      <dsp:nvSpPr>
        <dsp:cNvPr id="0" name=""/>
        <dsp:cNvSpPr/>
      </dsp:nvSpPr>
      <dsp:spPr>
        <a:xfrm>
          <a:off x="8323328" y="4429306"/>
          <a:ext cx="2441268" cy="1971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Council Tax records</a:t>
          </a:r>
        </a:p>
      </dsp:txBody>
      <dsp:txXfrm>
        <a:off x="8680843" y="4718051"/>
        <a:ext cx="1726238" cy="1394185"/>
      </dsp:txXfrm>
    </dsp:sp>
    <dsp:sp modelId="{58A6D68F-8A6E-4074-B0F0-A0137490F0B2}">
      <dsp:nvSpPr>
        <dsp:cNvPr id="0" name=""/>
        <dsp:cNvSpPr/>
      </dsp:nvSpPr>
      <dsp:spPr>
        <a:xfrm rot="10558878">
          <a:off x="7664610" y="5197965"/>
          <a:ext cx="469485" cy="665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10800000">
        <a:off x="7805282" y="5326118"/>
        <a:ext cx="328640" cy="399264"/>
      </dsp:txXfrm>
    </dsp:sp>
    <dsp:sp modelId="{AC74248E-6444-41C8-87E6-FA4282B3F77D}">
      <dsp:nvSpPr>
        <dsp:cNvPr id="0" name=""/>
        <dsp:cNvSpPr/>
      </dsp:nvSpPr>
      <dsp:spPr>
        <a:xfrm>
          <a:off x="5406358" y="4648312"/>
          <a:ext cx="2040604" cy="1971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Council website</a:t>
          </a:r>
        </a:p>
      </dsp:txBody>
      <dsp:txXfrm>
        <a:off x="5705198" y="4937057"/>
        <a:ext cx="1442924" cy="1394184"/>
      </dsp:txXfrm>
    </dsp:sp>
    <dsp:sp modelId="{06C268A7-9AD1-4501-8B6E-504698875CFC}">
      <dsp:nvSpPr>
        <dsp:cNvPr id="0" name=""/>
        <dsp:cNvSpPr/>
      </dsp:nvSpPr>
      <dsp:spPr>
        <a:xfrm rot="15053083">
          <a:off x="5589503" y="3811750"/>
          <a:ext cx="641730" cy="665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 rot="10800000">
        <a:off x="5717285" y="4035790"/>
        <a:ext cx="449211" cy="399264"/>
      </dsp:txXfrm>
    </dsp:sp>
    <dsp:sp modelId="{AEB2A274-CA69-42FC-A62E-B9A3C3C14710}">
      <dsp:nvSpPr>
        <dsp:cNvPr id="0" name=""/>
        <dsp:cNvSpPr/>
      </dsp:nvSpPr>
      <dsp:spPr>
        <a:xfrm>
          <a:off x="3891555" y="1925821"/>
          <a:ext cx="3069267" cy="16432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Local councillors, MP’s</a:t>
          </a:r>
        </a:p>
      </dsp:txBody>
      <dsp:txXfrm>
        <a:off x="4341039" y="2166470"/>
        <a:ext cx="2170299" cy="1161955"/>
      </dsp:txXfrm>
    </dsp:sp>
    <dsp:sp modelId="{CFDAAB82-6634-4262-A70C-8FD8920F2FCA}">
      <dsp:nvSpPr>
        <dsp:cNvPr id="0" name=""/>
        <dsp:cNvSpPr/>
      </dsp:nvSpPr>
      <dsp:spPr>
        <a:xfrm rot="19591623">
          <a:off x="6461028" y="1643712"/>
          <a:ext cx="262464" cy="6654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6467558" y="1798514"/>
        <a:ext cx="183725" cy="399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8E1EAC-933D-A24F-AD19-878B93F3A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66655-0B11-6541-9069-29A425CA3C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A9E3-38A9-4D45-9A80-07FCCF4428B7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ACEB6-A5F8-8D4D-9C91-473156D8C3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66CAB-00B8-9D47-B281-EFEA2984F0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237A7-39DD-1C4F-BC27-0C64C629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6B2B2E-D2EA-DA4D-9DC2-7394E3B8A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D958E-B6E4-C046-8644-F2447739C3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3C52-FFF8-7B43-9C3E-3B71F187734E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7FF8B4-28A9-E147-8BBC-8B227BACA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F25E42-CE46-FB40-8EE2-18A9EB3AC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A0C1-146C-0647-BF2B-53E7415819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51FEA-4DBC-154F-AB2F-D3697C14C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52ED-884A-574F-AF9E-86A46DB4E29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3C1A66-F47D-2442-9988-0652C4AFAB2E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4E2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9" y="1683804"/>
            <a:ext cx="7886701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9" y="5600886"/>
            <a:ext cx="78867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9B916-7C1B-9A44-A4CA-3035ECEA3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10169" y="8543218"/>
            <a:ext cx="1914878" cy="1088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4E0F38-9288-5844-B9FE-B268DD5C4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2686" r="65182"/>
          <a:stretch/>
        </p:blipFill>
        <p:spPr>
          <a:xfrm>
            <a:off x="16005708" y="-263745"/>
            <a:ext cx="2282291" cy="5467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84356-920D-CE44-8236-588B41D8C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454" t="7929" b="-2428"/>
          <a:stretch/>
        </p:blipFill>
        <p:spPr>
          <a:xfrm>
            <a:off x="1" y="794"/>
            <a:ext cx="4405724" cy="89001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BB7252-A982-194B-BB84-156A057BD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1155" y="3110710"/>
            <a:ext cx="7177085" cy="71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5A3362-35A2-3846-91B7-15FAA943D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2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1B1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1B1AA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50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4E226B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A6E92-B8A2-B94D-A971-70FE32BC8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6" y="343319"/>
            <a:ext cx="1931553" cy="15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B8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881977-A7D2-FC4F-9CFF-BBE3B18B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40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99171-A629-8B48-80C6-C604ABF7F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</p:spPr>
        <p:txBody>
          <a:bodyPr/>
          <a:lstStyle>
            <a:lvl1pPr>
              <a:defRPr>
                <a:solidFill>
                  <a:srgbClr val="F392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F392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351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3A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A6BAB-1410-8D4D-9C19-76A359E1BC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91639" y="3368638"/>
            <a:ext cx="4873177" cy="40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CFA92-93D4-8746-9336-E770AAD49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3ACE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3ACE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65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3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A4FFE-20B9-8F49-93BC-B92DE05AE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9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C0E234-4AC9-044D-97C8-2E8AB3F11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E3328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E3328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97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1B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EFC12-4A11-644A-B434-8F67538F4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8" y="3368635"/>
            <a:ext cx="4873178" cy="4035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2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903545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ptyproperties@walthamforest.gov.uk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tylicensing@walthamforest.gov.uk" TargetMode="External"/><Relationship Id="rId2" Type="http://schemas.openxmlformats.org/officeDocument/2006/relationships/hyperlink" Target="https://www.walthamforest.gov.uk/content/property-licensing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cid:6826E94D-A868-46FF-9147-5D6B916D835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47C0-CDAA-0346-853D-4CED3690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1" y="728664"/>
            <a:ext cx="11658600" cy="410051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7CCCC3"/>
                </a:solidFill>
                <a:latin typeface="Adobe Caslon Pro" panose="0205050205050A020403" pitchFamily="18" charset="77"/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  <a:t>Private Sector Housing &amp; Licensing Landlord Forum</a:t>
            </a:r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  <a:t> </a:t>
            </a: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endParaRPr lang="en-US" sz="6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DFF8C-FEC7-FC4E-8E46-E226742DC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Evelyn Williams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Date: 27</a:t>
            </a:r>
            <a:r>
              <a:rPr lang="en-US" sz="44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April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2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EFC607-3D8E-4A91-B7AC-879F284AD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4553"/>
            <a:ext cx="15773400" cy="65280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VAT reduction on building work for empty properties may be reduced up to 5% for properties empty over two years before building works start and is intended for use solely for relevant residential purpose.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Please see EMPTY HOMES VAT NOTICE 708 (Buildings &amp; Construction) (HM Revenue &amp; Customs) 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A letter establishing that the property has been empty two years for the purpose of HMRC can be acquired by contacting me: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Evelyn Williams</a:t>
            </a:r>
            <a:endParaRPr kumimoji="0" lang="en-GB" alt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 Manager Empty Homes</a:t>
            </a:r>
            <a:endParaRPr kumimoji="0" lang="en-GB" alt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Private Sector Housing </a:t>
            </a:r>
            <a:endParaRPr kumimoji="0" lang="en-GB" alt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Resident Services</a:t>
            </a:r>
            <a:endParaRPr kumimoji="0" lang="en-GB" alt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The Square, High Road, Leyton, E10 5NR</a:t>
            </a:r>
            <a:endParaRPr kumimoji="0" lang="en-GB" alt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Phone 020 8496 3000 </a:t>
            </a:r>
            <a:r>
              <a:rPr kumimoji="0" lang="en-GB" altLang="en-US" sz="2800" b="0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5168  Mobile 07786 530892</a:t>
            </a:r>
            <a:endParaRPr kumimoji="0" lang="en-GB" alt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Website: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www.emptyproperties@walthamforest.gov.uk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44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875290-8E01-451F-AC78-6576DE99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REDUCED VAT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9219-299F-4101-822D-356FD1CB71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79" y="1901106"/>
            <a:ext cx="14766925" cy="328613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7030A0"/>
                </a:solidFill>
              </a:rPr>
              <a:t>PROPERTY EMPTY TWO YEARS</a:t>
            </a:r>
          </a:p>
        </p:txBody>
      </p:sp>
    </p:spTree>
    <p:extLst>
      <p:ext uri="{BB962C8B-B14F-4D97-AF65-F5344CB8AC3E}">
        <p14:creationId xmlns:p14="http://schemas.microsoft.com/office/powerpoint/2010/main" val="137443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3D44FB-49CC-4321-81B7-34296AAF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145" y="944047"/>
            <a:ext cx="9879736" cy="19295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b="1" dirty="0">
                <a:solidFill>
                  <a:srgbClr val="7030A0"/>
                </a:solidFill>
              </a:rPr>
              <a:t>Case study – </a:t>
            </a:r>
            <a:r>
              <a:rPr lang="en-US" b="1" dirty="0" err="1">
                <a:solidFill>
                  <a:srgbClr val="7030A0"/>
                </a:solidFill>
              </a:rPr>
              <a:t>Shernhall</a:t>
            </a:r>
            <a:r>
              <a:rPr lang="en-US" b="1" dirty="0">
                <a:solidFill>
                  <a:srgbClr val="7030A0"/>
                </a:solidFill>
              </a:rPr>
              <a:t> Street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0F50E-70DA-4C5A-BAAA-CB50E3E1F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8146" y="3658164"/>
            <a:ext cx="9879734" cy="567900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3000" dirty="0">
                <a:solidFill>
                  <a:srgbClr val="7030A0"/>
                </a:solidFill>
              </a:rPr>
              <a:t>The property was reported empty in 2013.  There were constant complaints from the </a:t>
            </a:r>
            <a:r>
              <a:rPr lang="en-US" sz="3000" dirty="0" err="1">
                <a:solidFill>
                  <a:srgbClr val="7030A0"/>
                </a:solidFill>
              </a:rPr>
              <a:t>neighbours</a:t>
            </a:r>
            <a:r>
              <a:rPr lang="en-US" sz="3000" dirty="0">
                <a:solidFill>
                  <a:srgbClr val="7030A0"/>
                </a:solidFill>
              </a:rPr>
              <a:t> about the holes in the roof and the trees that were growing out of the windows at the back of the property.</a:t>
            </a:r>
          </a:p>
          <a:p>
            <a:pPr defTabSz="914400"/>
            <a:r>
              <a:rPr lang="en-US" sz="3000" dirty="0">
                <a:solidFill>
                  <a:srgbClr val="7030A0"/>
                </a:solidFill>
              </a:rPr>
              <a:t>As repeated correspondence did not have the desired effect of the property being brought back into habitable use, the council served notices leading to starting compulsory purchase of the property.</a:t>
            </a:r>
          </a:p>
          <a:p>
            <a:pPr defTabSz="914400"/>
            <a:endParaRPr lang="en-US" sz="3000" dirty="0">
              <a:solidFill>
                <a:srgbClr val="7030A0"/>
              </a:solidFill>
              <a:latin typeface="+mn-lt"/>
              <a:cs typeface="+mn-cs"/>
            </a:endParaRPr>
          </a:p>
          <a:p>
            <a:pPr defTabSz="914400"/>
            <a:endParaRPr lang="en-US" sz="3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7947C4-D0A9-4CAB-8C02-5FD536D6A20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 r="-1" b="12916"/>
          <a:stretch/>
        </p:blipFill>
        <p:spPr bwMode="auto">
          <a:xfrm>
            <a:off x="300038" y="400052"/>
            <a:ext cx="6653348" cy="8937117"/>
          </a:xfrm>
          <a:prstGeom prst="rect">
            <a:avLst/>
          </a:prstGeom>
          <a:noFill/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21401" y="3173165"/>
            <a:ext cx="9464040" cy="0"/>
          </a:xfrm>
          <a:prstGeom prst="line">
            <a:avLst/>
          </a:prstGeom>
          <a:ln w="19050">
            <a:solidFill>
              <a:srgbClr val="685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52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3D44FB-49CC-4321-81B7-34296AAF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145" y="944047"/>
            <a:ext cx="9879736" cy="19295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b="1" dirty="0">
                <a:solidFill>
                  <a:srgbClr val="7030A0"/>
                </a:solidFill>
              </a:rPr>
              <a:t>Case study – </a:t>
            </a:r>
            <a:r>
              <a:rPr lang="en-US" sz="5400" b="1" dirty="0" err="1">
                <a:solidFill>
                  <a:srgbClr val="7030A0"/>
                </a:solidFill>
              </a:rPr>
              <a:t>Shernhall</a:t>
            </a:r>
            <a:r>
              <a:rPr lang="en-US" sz="5400" b="1" dirty="0">
                <a:solidFill>
                  <a:srgbClr val="7030A0"/>
                </a:solidFill>
              </a:rPr>
              <a:t> Street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0F50E-70DA-4C5A-BAAA-CB50E3E1F1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8146" y="3658165"/>
            <a:ext cx="9879734" cy="4099948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3000" dirty="0">
                <a:solidFill>
                  <a:srgbClr val="7030A0"/>
                </a:solidFill>
              </a:rPr>
              <a:t>The owner then decided to sell the property before compulsory purchase started. </a:t>
            </a:r>
          </a:p>
          <a:p>
            <a:pPr defTabSz="914400"/>
            <a:r>
              <a:rPr lang="en-US" sz="3000" dirty="0">
                <a:solidFill>
                  <a:srgbClr val="7030A0"/>
                </a:solidFill>
              </a:rPr>
              <a:t>It was sold to a new owner who have completely refurbished the property and it is now occupied.</a:t>
            </a:r>
          </a:p>
          <a:p>
            <a:pPr defTabSz="914400"/>
            <a:endParaRPr lang="en-US" sz="3000" dirty="0">
              <a:solidFill>
                <a:srgbClr val="7030A0"/>
              </a:solidFill>
              <a:latin typeface="+mn-lt"/>
              <a:cs typeface="+mn-cs"/>
            </a:endParaRPr>
          </a:p>
          <a:p>
            <a:pPr defTabSz="914400"/>
            <a:endParaRPr lang="en-US" sz="3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21401" y="3173165"/>
            <a:ext cx="9464040" cy="0"/>
          </a:xfrm>
          <a:prstGeom prst="line">
            <a:avLst/>
          </a:prstGeom>
          <a:ln w="19050">
            <a:solidFill>
              <a:srgbClr val="685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ED433B-44AC-4193-B187-5977EA818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r>
              <a:rPr lang="en-GB" b="1" dirty="0"/>
              <a:t> 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8D0D09A-2F7C-4993-B15D-7814388ED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" y="1026887"/>
            <a:ext cx="5893664" cy="83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4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C0D0F-0803-476C-99E7-86A28AF95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480" y="1885950"/>
            <a:ext cx="14766925" cy="84296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Thank you.</a:t>
            </a:r>
          </a:p>
          <a:p>
            <a:endParaRPr lang="en-GB" sz="6000" dirty="0">
              <a:solidFill>
                <a:srgbClr val="4E226B"/>
              </a:solidFill>
            </a:endParaRPr>
          </a:p>
          <a:p>
            <a:r>
              <a:rPr lang="en-GB" sz="6000" dirty="0">
                <a:solidFill>
                  <a:srgbClr val="4E226B"/>
                </a:solidFill>
              </a:rPr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C64A8-2B51-4575-9E8F-0EB139873393}"/>
              </a:ext>
            </a:extLst>
          </p:cNvPr>
          <p:cNvSpPr txBox="1"/>
          <p:nvPr/>
        </p:nvSpPr>
        <p:spPr>
          <a:xfrm>
            <a:off x="792480" y="4109536"/>
            <a:ext cx="129941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4000" dirty="0" err="1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emptyproperties</a:t>
            </a: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 walthamforest.gov.uk</a:t>
            </a:r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020 8496 5168</a:t>
            </a:r>
          </a:p>
        </p:txBody>
      </p:sp>
    </p:spTree>
    <p:extLst>
      <p:ext uri="{BB962C8B-B14F-4D97-AF65-F5344CB8AC3E}">
        <p14:creationId xmlns:p14="http://schemas.microsoft.com/office/powerpoint/2010/main" val="340205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27811CD-4B6C-4154-BD30-1F6FF7E2E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Empty Property…</a:t>
            </a:r>
            <a:r>
              <a:rPr lang="en-GB" sz="4000" dirty="0">
                <a:solidFill>
                  <a:srgbClr val="4E226B"/>
                </a:solidFill>
              </a:rPr>
              <a:t>In Waltham Forest</a:t>
            </a:r>
          </a:p>
          <a:p>
            <a:endParaRPr lang="en-GB" sz="4000" dirty="0">
              <a:solidFill>
                <a:srgbClr val="4E226B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As with most London Boroughs, we have over 2000 empty properties that are privately owned.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Around 20% of these properties have been empty over 5 years, with 1% over 15-20 years.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We will examine why we have so many empties when property within the M25 corridor is so expensive and in such demand.</a:t>
            </a:r>
          </a:p>
          <a:p>
            <a:r>
              <a:rPr lang="en-GB" sz="4000" dirty="0">
                <a:solidFill>
                  <a:srgbClr val="4E226B"/>
                </a:solidFill>
              </a:rPr>
              <a:t>	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5E947-AB88-4483-9210-69D2483992C2}"/>
              </a:ext>
            </a:extLst>
          </p:cNvPr>
          <p:cNvSpPr txBox="1"/>
          <p:nvPr/>
        </p:nvSpPr>
        <p:spPr>
          <a:xfrm>
            <a:off x="754380" y="-732071"/>
            <a:ext cx="15571694" cy="58763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3714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Why deal with empty property?</a:t>
            </a:r>
          </a:p>
          <a:p>
            <a:endParaRPr lang="en-GB" sz="6000" dirty="0">
              <a:solidFill>
                <a:srgbClr val="4E226B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Everyone benefits including the owners, new owners, new occupiers or tenants, neighbours and the wider community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Older buildings can be brought up to modern decent homes, comply with eco-works, green energy compliance and brought up to modern decent homes standards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Increased supply of good quality housing for rent or for sale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Anti-poverty – creating refurbished homes, recovering council tax and bringing other income into the community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Local investment in the local economy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3600" b="0" dirty="0">
                <a:solidFill>
                  <a:srgbClr val="4E226B"/>
                </a:solidFill>
              </a:rPr>
              <a:t>Existing ‘brown’ land used, the street scene improved</a:t>
            </a:r>
          </a:p>
          <a:p>
            <a:endParaRPr lang="en-GB" sz="6000" dirty="0">
              <a:solidFill>
                <a:srgbClr val="4E226B"/>
              </a:solidFill>
            </a:endParaRPr>
          </a:p>
          <a:p>
            <a:endParaRPr lang="en-GB" sz="6000" dirty="0">
              <a:solidFill>
                <a:srgbClr val="4E226B"/>
              </a:solidFill>
            </a:endParaRPr>
          </a:p>
          <a:p>
            <a:endParaRPr lang="en-GB" sz="6000" dirty="0">
              <a:solidFill>
                <a:srgbClr val="4E226B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2"/>
            <a:ext cx="15874254" cy="19201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9176273" cy="96764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4569340"/>
            <a:ext cx="914400" cy="57495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863468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6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Why are properties left empty?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600199" y="3078327"/>
            <a:ext cx="15874254" cy="19201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9176273" cy="96764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8" y="3006211"/>
            <a:ext cx="14697635" cy="4322977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631283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528888" y="1883261"/>
            <a:ext cx="11029950" cy="61555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r>
              <a:rPr lang="en-GB" sz="4000" b="1" dirty="0">
                <a:solidFill>
                  <a:srgbClr val="4E226B"/>
                </a:solidFill>
              </a:rPr>
              <a:t>Half of empties are transitional…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2357438" y="44577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Awaiting new tenants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Awaiting probate after someone has died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Awaiting sale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Being repossessed by bank or building society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Awaiting insurance payments following an event such as a fire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2357437" y="6929438"/>
            <a:ext cx="12372975" cy="105790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GB" sz="2400" dirty="0">
              <a:solidFill>
                <a:srgbClr val="4E2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3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The reasons for long term empties…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1"/>
            <a:ext cx="15874254" cy="228206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r>
              <a:rPr lang="en-GB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2150502"/>
            <a:ext cx="14037833" cy="770946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inherited with next of kin in dispute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unable or unwilling to let or sell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used as pension / for tax reasons / dowry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in care / nursing home / gone abroad / died </a:t>
            </a:r>
          </a:p>
          <a:p>
            <a:pPr algn="l"/>
            <a:r>
              <a:rPr lang="en-GB" sz="4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without family or institutions aware of these assets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Sentimental reasons – parents lived there, childhood </a:t>
            </a:r>
          </a:p>
          <a:p>
            <a:pPr algn="l"/>
            <a:r>
              <a:rPr lang="en-GB" sz="4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memories, does not want to sell for these reasons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knows the value will rise and does not care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of kin abroad and unaware of the property</a:t>
            </a: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39776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634A-BD1B-41ED-8376-E1CFF52A1B15}"/>
              </a:ext>
            </a:extLst>
          </p:cNvPr>
          <p:cNvSpPr txBox="1"/>
          <p:nvPr/>
        </p:nvSpPr>
        <p:spPr>
          <a:xfrm>
            <a:off x="1485899" y="3006211"/>
            <a:ext cx="10477501" cy="351650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A1C8E-97FA-49CD-8976-D4EFC974AC58}"/>
              </a:ext>
            </a:extLst>
          </p:cNvPr>
          <p:cNvSpPr txBox="1"/>
          <p:nvPr/>
        </p:nvSpPr>
        <p:spPr>
          <a:xfrm>
            <a:off x="600075" y="1477384"/>
            <a:ext cx="14365605" cy="26945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l"/>
            <a:endParaRPr lang="en-GB" sz="32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7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5FAC712-A242-4718-8257-610A4EF74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444676"/>
              </p:ext>
            </p:extLst>
          </p:nvPr>
        </p:nvGraphicFramePr>
        <p:xfrm>
          <a:off x="754063" y="2733675"/>
          <a:ext cx="15773400" cy="652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B8F9E78-F654-4F14-81A8-37303159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HOW DO WE IDENTIFY EMPTIES</a:t>
            </a:r>
            <a:r>
              <a:rPr lang="en-GB" dirty="0">
                <a:solidFill>
                  <a:srgbClr val="7030A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089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Problems caused by empties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1"/>
            <a:ext cx="15874254" cy="228206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r>
              <a:rPr lang="en-GB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14037833" cy="770946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39776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634A-BD1B-41ED-8376-E1CFF52A1B15}"/>
              </a:ext>
            </a:extLst>
          </p:cNvPr>
          <p:cNvSpPr txBox="1"/>
          <p:nvPr/>
        </p:nvSpPr>
        <p:spPr>
          <a:xfrm>
            <a:off x="1485899" y="3006211"/>
            <a:ext cx="10477501" cy="351650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A1C8E-97FA-49CD-8976-D4EFC974AC58}"/>
              </a:ext>
            </a:extLst>
          </p:cNvPr>
          <p:cNvSpPr txBox="1"/>
          <p:nvPr/>
        </p:nvSpPr>
        <p:spPr>
          <a:xfrm>
            <a:off x="600075" y="1477384"/>
            <a:ext cx="14365605" cy="26945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l"/>
            <a:endParaRPr lang="en-GB" sz="32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48285-F615-4E1B-B8AB-336DDF0C45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91587" y="-90313"/>
            <a:ext cx="3728640" cy="698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49BDA2-3FAA-4FD7-A430-51BD9E6BBE3B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20" y="1599485"/>
            <a:ext cx="6641277" cy="3688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building, outdoor, brick, stone&#10;&#10;Description automatically generated">
            <a:extLst>
              <a:ext uri="{FF2B5EF4-FFF2-40B4-BE49-F238E27FC236}">
                <a16:creationId xmlns:a16="http://schemas.microsoft.com/office/drawing/2014/main" id="{0844636D-A335-4DB4-BFBB-C49C097E8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846" y="5597769"/>
            <a:ext cx="6981712" cy="3892491"/>
          </a:xfrm>
          <a:prstGeom prst="rect">
            <a:avLst/>
          </a:prstGeom>
        </p:spPr>
      </p:pic>
      <p:pic>
        <p:nvPicPr>
          <p:cNvPr id="17" name="Picture 16" descr="A picture containing building, outdoor, brick, fireplace&#10;&#10;Description automatically generated">
            <a:extLst>
              <a:ext uri="{FF2B5EF4-FFF2-40B4-BE49-F238E27FC236}">
                <a16:creationId xmlns:a16="http://schemas.microsoft.com/office/drawing/2014/main" id="{AEC70A4C-9365-482F-AE64-B2B7A60109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0120" y="5410380"/>
            <a:ext cx="6641276" cy="40798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A46B39-775A-4685-A66E-77DD9E927E3C}"/>
              </a:ext>
            </a:extLst>
          </p:cNvPr>
          <p:cNvSpPr txBox="1"/>
          <p:nvPr/>
        </p:nvSpPr>
        <p:spPr>
          <a:xfrm>
            <a:off x="4629149" y="3400543"/>
            <a:ext cx="2500313" cy="91440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9466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D1C8BD-8EDD-43B0-9516-33B6BDF7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54" y="1061621"/>
            <a:ext cx="14766925" cy="479114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infestations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4551B-66DA-440A-A8BB-A0EF44431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263" y="2876550"/>
            <a:ext cx="7272337" cy="6324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8B48EC2-5C2C-4C35-97D5-507DE965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876550"/>
            <a:ext cx="633984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0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9EC815-A8C4-4C49-9ADA-D3041CBB5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133611"/>
            <a:ext cx="15773400" cy="6528015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Visit the property</a:t>
            </a:r>
          </a:p>
          <a:p>
            <a:r>
              <a:rPr lang="en-GB" dirty="0">
                <a:solidFill>
                  <a:srgbClr val="7030A0"/>
                </a:solidFill>
              </a:rPr>
              <a:t>Find the owner </a:t>
            </a:r>
          </a:p>
          <a:p>
            <a:r>
              <a:rPr lang="en-GB" dirty="0">
                <a:solidFill>
                  <a:srgbClr val="7030A0"/>
                </a:solidFill>
              </a:rPr>
              <a:t>Meet with the owner</a:t>
            </a:r>
          </a:p>
          <a:p>
            <a:r>
              <a:rPr lang="en-GB" dirty="0">
                <a:solidFill>
                  <a:srgbClr val="7030A0"/>
                </a:solidFill>
              </a:rPr>
              <a:t>Discuss options / Give advice</a:t>
            </a:r>
          </a:p>
          <a:p>
            <a:r>
              <a:rPr lang="en-GB" dirty="0">
                <a:solidFill>
                  <a:srgbClr val="7030A0"/>
                </a:solidFill>
              </a:rPr>
              <a:t>Where we cannot find the owner or they refuse to co-operate - Serve enforcement notices with regard to pests, securing property or works in default</a:t>
            </a:r>
          </a:p>
          <a:p>
            <a:r>
              <a:rPr lang="en-GB" dirty="0">
                <a:solidFill>
                  <a:srgbClr val="7030A0"/>
                </a:solidFill>
              </a:rPr>
              <a:t>Compulsory Purchase or Enforced Sale as a last resort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sz="4000" b="1" dirty="0">
                <a:solidFill>
                  <a:srgbClr val="7030A0"/>
                </a:solidFill>
              </a:rPr>
              <a:t>REFURBISHED PROPERTY READY FOR SALE OR RENTAL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CB653B-200C-4672-810B-E56D8D6A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HOW DO WE DEAL WITH EMPTIES?</a:t>
            </a:r>
          </a:p>
        </p:txBody>
      </p:sp>
    </p:spTree>
    <p:extLst>
      <p:ext uri="{BB962C8B-B14F-4D97-AF65-F5344CB8AC3E}">
        <p14:creationId xmlns:p14="http://schemas.microsoft.com/office/powerpoint/2010/main" val="4137619821"/>
      </p:ext>
    </p:extLst>
  </p:cSld>
  <p:clrMapOvr>
    <a:masterClrMapping/>
  </p:clrMapOvr>
</p:sld>
</file>

<file path=ppt/theme/theme1.xml><?xml version="1.0" encoding="utf-8"?>
<a:theme xmlns:a="http://schemas.openxmlformats.org/drawingml/2006/main" name="1_INTRO_MASTER_PURPL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D216A"/>
      </a:accent1>
      <a:accent2>
        <a:srgbClr val="EB8D0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CTION_ORANG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E2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ECTION_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ECTION_PI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SECTION_TE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B08DA05F75041B18A8EABF287F23C" ma:contentTypeVersion="8" ma:contentTypeDescription="Create a new document." ma:contentTypeScope="" ma:versionID="7b04850dd1d2b06ebf19ab724296d91b">
  <xsd:schema xmlns:xsd="http://www.w3.org/2001/XMLSchema" xmlns:xs="http://www.w3.org/2001/XMLSchema" xmlns:p="http://schemas.microsoft.com/office/2006/metadata/properties" xmlns:ns2="4aa70463-db78-40c9-b4ee-fe05d50444dd" xmlns:ns3="5aae6f45-3cfc-4c89-aaf2-e9cfedffc0e2" targetNamespace="http://schemas.microsoft.com/office/2006/metadata/properties" ma:root="true" ma:fieldsID="ca7004e5f742187e7a8df5227de83ecc" ns2:_="" ns3:_="">
    <xsd:import namespace="4aa70463-db78-40c9-b4ee-fe05d50444dd"/>
    <xsd:import namespace="5aae6f45-3cfc-4c89-aaf2-e9cfedffc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70463-db78-40c9-b4ee-fe05d5044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e6f45-3cfc-4c89-aaf2-e9cfedffc0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F35DC2-36C5-486B-B583-EA1DB04EA8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796F03-D766-411E-86B2-334ABE78A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70463-db78-40c9-b4ee-fe05d50444dd"/>
    <ds:schemaRef ds:uri="5aae6f45-3cfc-4c89-aaf2-e9cfedffc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105660-9C9A-433E-8F42-21421FFA6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2994</TotalTime>
  <Words>655</Words>
  <Application>Microsoft Office PowerPoint</Application>
  <PresentationFormat>Custom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Caslon Pro</vt:lpstr>
      <vt:lpstr>Arial</vt:lpstr>
      <vt:lpstr>Calibri</vt:lpstr>
      <vt:lpstr>1_INTRO_MASTER_PURPLE</vt:lpstr>
      <vt:lpstr>2_SECTION_ORANGE</vt:lpstr>
      <vt:lpstr>3_SECTION_BLUE</vt:lpstr>
      <vt:lpstr>4_SECTION_PINK</vt:lpstr>
      <vt:lpstr>5_SECTION_TEAL</vt:lpstr>
      <vt:lpstr> Private Sector Housing &amp; Licensing Landlord Forum   </vt:lpstr>
      <vt:lpstr>PowerPoint Presentation</vt:lpstr>
      <vt:lpstr>PowerPoint Presentation</vt:lpstr>
      <vt:lpstr>PowerPoint Presentation</vt:lpstr>
      <vt:lpstr>PowerPoint Presentation</vt:lpstr>
      <vt:lpstr>HOW DO WE IDENTIFY EMPTIES?</vt:lpstr>
      <vt:lpstr>PowerPoint Presentation</vt:lpstr>
      <vt:lpstr>infestations</vt:lpstr>
      <vt:lpstr>HOW DO WE DEAL WITH EMPTIES?</vt:lpstr>
      <vt:lpstr>REDUCED VAT </vt:lpstr>
      <vt:lpstr>Case study – Shernhall Street</vt:lpstr>
      <vt:lpstr>Case study – Shernhall Street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Mitchell</dc:creator>
  <cp:lastModifiedBy>Julia Morris</cp:lastModifiedBy>
  <cp:revision>111</cp:revision>
  <dcterms:created xsi:type="dcterms:W3CDTF">2021-07-09T11:27:20Z</dcterms:created>
  <dcterms:modified xsi:type="dcterms:W3CDTF">2022-04-26T16:25:57Z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0x0101000FCB08DA05F75041B18A8EABF287F23C</vt:lpwstr>
  </property>
</Properties>
</file>