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708" r:id="rId2"/>
    <p:sldId id="705" r:id="rId3"/>
    <p:sldId id="715" r:id="rId4"/>
    <p:sldId id="716" r:id="rId5"/>
    <p:sldId id="717" r:id="rId6"/>
    <p:sldId id="713" r:id="rId7"/>
    <p:sldId id="726" r:id="rId8"/>
    <p:sldId id="727" r:id="rId9"/>
    <p:sldId id="720" r:id="rId10"/>
    <p:sldId id="690" r:id="rId11"/>
    <p:sldId id="691" r:id="rId12"/>
    <p:sldId id="684" r:id="rId13"/>
    <p:sldId id="724" r:id="rId14"/>
    <p:sldId id="671" r:id="rId15"/>
    <p:sldId id="721" r:id="rId16"/>
    <p:sldId id="687" r:id="rId17"/>
    <p:sldId id="695" r:id="rId18"/>
    <p:sldId id="728" r:id="rId19"/>
    <p:sldId id="696"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Blanco" initials="RB" lastIdx="2" clrIdx="0">
    <p:extLst>
      <p:ext uri="{19B8F6BF-5375-455C-9EA6-DF929625EA0E}">
        <p15:presenceInfo xmlns:p15="http://schemas.microsoft.com/office/powerpoint/2012/main" userId="47fbb577d69735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559"/>
    <a:srgbClr val="BED600"/>
    <a:srgbClr val="50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3E37C08-4590-49E8-83D1-53CF6D7E8EDC}" type="datetimeFigureOut">
              <a:rPr lang="en-GB" smtClean="0"/>
              <a:t>05/10/2022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E56D47-143E-4B36-B502-45BE172D90C3}" type="slidenum">
              <a:rPr lang="en-GB" smtClean="0"/>
              <a:t>‹#›</a:t>
            </a:fld>
            <a:endParaRPr lang="en-GB"/>
          </a:p>
        </p:txBody>
      </p:sp>
    </p:spTree>
    <p:extLst>
      <p:ext uri="{BB962C8B-B14F-4D97-AF65-F5344CB8AC3E}">
        <p14:creationId xmlns:p14="http://schemas.microsoft.com/office/powerpoint/2010/main" val="185223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rla.org.uk/resources/licensing-and-local-gov" TargetMode="External"/><Relationship Id="rId3" Type="http://schemas.openxmlformats.org/officeDocument/2006/relationships/hyperlink" Target="https://assets.publishing.service.gov.uk/government/uploads/system/uploads/attachment_data/file/1064719/220330_FAQ_ExcludedLicencingAgreement_Final.odt" TargetMode="External"/><Relationship Id="rId7" Type="http://schemas.openxmlformats.org/officeDocument/2006/relationships/hyperlink" Target="https://www.gov.uk/guidance/homes-for-ukraine-guidance-for-councils#pre-and-post-arrival-check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rla.org.uk/resources/looking-after-your-property" TargetMode="External"/><Relationship Id="rId5" Type="http://schemas.openxmlformats.org/officeDocument/2006/relationships/hyperlink" Target="https://www.gov.uk/guidance/homes-for-ukraine-scheme-frequently-asked-questions#sponsors" TargetMode="External"/><Relationship Id="rId4" Type="http://schemas.openxmlformats.org/officeDocument/2006/relationships/hyperlink" Target="https://assets.publishing.service.gov.uk/government/uploads/system/uploads/attachment_data/file/1064718/220330_FAQ_ExcludedTenancyAgreement_Final.odt" TargetMode="External"/><Relationship Id="rId9" Type="http://schemas.openxmlformats.org/officeDocument/2006/relationships/hyperlink" Target="https://www.nrla.org.uk/services/licensing-suppo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 article: https://www.nrla.org.uk/news/cladding-building-safety-bill-nrla-secures-funding </a:t>
            </a:r>
          </a:p>
        </p:txBody>
      </p:sp>
      <p:sp>
        <p:nvSpPr>
          <p:cNvPr id="4" name="Slide Number Placeholder 3"/>
          <p:cNvSpPr>
            <a:spLocks noGrp="1"/>
          </p:cNvSpPr>
          <p:nvPr>
            <p:ph type="sldNum" sz="quarter" idx="5"/>
          </p:nvPr>
        </p:nvSpPr>
        <p:spPr/>
        <p:txBody>
          <a:bodyPr/>
          <a:lstStyle/>
          <a:p>
            <a:fld id="{08005AD9-C287-420A-A6B5-455A25906119}" type="slidenum">
              <a:rPr lang="en-GB" smtClean="0"/>
              <a:t>10</a:t>
            </a:fld>
            <a:endParaRPr lang="en-GB"/>
          </a:p>
        </p:txBody>
      </p:sp>
    </p:spTree>
    <p:extLst>
      <p:ext uri="{BB962C8B-B14F-4D97-AF65-F5344CB8AC3E}">
        <p14:creationId xmlns:p14="http://schemas.microsoft.com/office/powerpoint/2010/main" val="24223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11</a:t>
            </a:fld>
            <a:endParaRPr lang="en-GB"/>
          </a:p>
        </p:txBody>
      </p:sp>
    </p:spTree>
    <p:extLst>
      <p:ext uri="{BB962C8B-B14F-4D97-AF65-F5344CB8AC3E}">
        <p14:creationId xmlns:p14="http://schemas.microsoft.com/office/powerpoint/2010/main" val="190535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dirty="0">
                <a:solidFill>
                  <a:srgbClr val="161616"/>
                </a:solidFill>
                <a:effectLst/>
                <a:latin typeface="source sans pro" panose="020B0503030403020204" pitchFamily="34" charset="0"/>
              </a:rPr>
              <a:t>Prices are still set to rise, nearly doubling from last winter.  However, this new price cap will be significantly lower than the original one set by Ofgem, which was set to cost an average household £3,500 per year.</a:t>
            </a:r>
          </a:p>
          <a:p>
            <a:pPr marL="171450" indent="-171450" algn="l">
              <a:buFont typeface="Arial" panose="020B0604020202020204" pitchFamily="34" charset="0"/>
              <a:buChar char="•"/>
            </a:pPr>
            <a:r>
              <a:rPr lang="en-GB" b="0" i="0" dirty="0">
                <a:solidFill>
                  <a:srgbClr val="161616"/>
                </a:solidFill>
                <a:effectLst/>
                <a:latin typeface="source sans pro" panose="020B0503030403020204" pitchFamily="34" charset="0"/>
              </a:rPr>
              <a:t>The new price cap is set at a maximum of: </a:t>
            </a:r>
          </a:p>
          <a:p>
            <a:pPr marL="628650" lvl="1" indent="-171450" algn="l">
              <a:buFont typeface="Arial" panose="020B0604020202020204" pitchFamily="34" charset="0"/>
              <a:buChar char="•"/>
            </a:pPr>
            <a:r>
              <a:rPr lang="en-GB" b="0" i="0" dirty="0">
                <a:solidFill>
                  <a:srgbClr val="161616"/>
                </a:solidFill>
                <a:effectLst/>
                <a:latin typeface="source sans pro" panose="020B0503030403020204" pitchFamily="34" charset="0"/>
              </a:rPr>
              <a:t>34p per kWh for electricity for the unit charge and 46.4p per day for the standing charge. </a:t>
            </a:r>
          </a:p>
          <a:p>
            <a:pPr marL="628650" lvl="1" indent="-171450" algn="l">
              <a:buFont typeface="Arial" panose="020B0604020202020204" pitchFamily="34" charset="0"/>
              <a:buChar char="•"/>
            </a:pPr>
            <a:r>
              <a:rPr lang="en-GB" b="0" i="0" dirty="0">
                <a:solidFill>
                  <a:srgbClr val="161616"/>
                </a:solidFill>
                <a:effectLst/>
                <a:latin typeface="source sans pro" panose="020B0503030403020204" pitchFamily="34" charset="0"/>
              </a:rPr>
              <a:t>10.3p per kWh for gas and 28.5p per day for the standing charge.</a:t>
            </a:r>
          </a:p>
          <a:p>
            <a:pPr marL="171450" indent="-171450" algn="l">
              <a:buFont typeface="Arial" panose="020B0604020202020204" pitchFamily="34" charset="0"/>
              <a:buChar char="•"/>
            </a:pPr>
            <a:r>
              <a:rPr lang="en-GB" b="0" i="0" dirty="0">
                <a:solidFill>
                  <a:srgbClr val="161616"/>
                </a:solidFill>
                <a:effectLst/>
                <a:latin typeface="source sans pro" panose="020B0503030403020204" pitchFamily="34" charset="0"/>
              </a:rPr>
              <a:t>These are significant reductions on the planned price cap where electricity was set to be capped at 51.89p per kWh and gas was originally set to go up to 14p per kWh.</a:t>
            </a:r>
            <a:endParaRPr lang="en-GB" b="0" i="0" dirty="0">
              <a:solidFill>
                <a:srgbClr val="0B0C0C"/>
              </a:solidFill>
              <a:effectLst/>
              <a:latin typeface="GDS Transpor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B0C0C"/>
                </a:solidFill>
                <a:effectLst/>
                <a:latin typeface="GDS Transport"/>
              </a:rPr>
              <a:t>The UK government has now set out further details of the Energy Bills Support Scheme.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B0C0C"/>
                </a:solidFill>
                <a:effectLst/>
                <a:latin typeface="GDS Transport"/>
              </a:rPr>
              <a:t>Households to start receiving £400 off their energy bills from October, with the discount made in 6 instalments to help families throughout the winter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E1111"/>
                </a:solidFill>
                <a:effectLst/>
                <a:latin typeface="BrandonText-Regular"/>
              </a:rPr>
              <a:t>The government has now </a:t>
            </a:r>
            <a:r>
              <a:rPr lang="en-GB" b="0" i="0" u="none" strike="noStrike" dirty="0">
                <a:solidFill>
                  <a:srgbClr val="257DA2"/>
                </a:solidFill>
                <a:effectLst/>
                <a:latin typeface="BrandonText-Regular"/>
              </a:rPr>
              <a:t>announced </a:t>
            </a:r>
            <a:r>
              <a:rPr lang="en-GB" b="0" i="0" dirty="0">
                <a:solidFill>
                  <a:srgbClr val="0E1111"/>
                </a:solidFill>
                <a:effectLst/>
                <a:latin typeface="BrandonText-Regular"/>
              </a:rPr>
              <a:t>that it will legislate to ensure that landlords pass the £400 Energy Bills Support Scheme (EBSS) payment on to their tenants, if the tenancy is on a bills-inclusive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E1111"/>
                </a:solidFill>
                <a:effectLst/>
                <a:latin typeface="BrandonText-Regular"/>
              </a:rPr>
              <a:t>Chris Norris, Policy Director has stated that “Given payments under the support scheme have not begun to be made, the government’s plans to legislate are premature and are demonising landlords unnecessarily. "It sends a dangerous and misleading message that landlords cannot be trusted to do the right thing, creating needless fear and anxiety for tenants.“</a:t>
            </a:r>
            <a:endParaRPr lang="en-GB" b="0" i="0" dirty="0">
              <a:solidFill>
                <a:srgbClr val="0B0C0C"/>
              </a:solidFill>
              <a:effectLst/>
              <a:latin typeface="GDS Transpor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0B0C0C"/>
              </a:solidFill>
              <a:effectLst/>
              <a:latin typeface="GDS Transport"/>
            </a:endParaRPr>
          </a:p>
          <a:p>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56D47-143E-4B36-B502-45BE172D90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7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61616"/>
                </a:solidFill>
                <a:effectLst/>
                <a:latin typeface="source sans pro" panose="020B0503030403020204" pitchFamily="34" charset="0"/>
              </a:rPr>
              <a:t>No rent can be charged…</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The UK Government is clear that no rent can be charged by sponsors to those they are hosting. This is intended to ensure that an assured shorthold tenancy is not created and that it is clear that those who are hosted are guests. At the same time, they are requiring a minimum commitment of six months’ hosting for any UK households participating in the scheme.</a:t>
            </a:r>
          </a:p>
          <a:p>
            <a:pPr algn="l"/>
            <a:r>
              <a:rPr lang="en-GB" b="0" i="0" dirty="0">
                <a:solidFill>
                  <a:srgbClr val="161616"/>
                </a:solidFill>
                <a:effectLst/>
                <a:latin typeface="source sans pro" panose="020B0503030403020204" pitchFamily="34" charset="0"/>
              </a:rPr>
              <a:t>Households hosting refugees will be eligible for an optional £350 per month ‘thank you payment’ from the Government, for a maximum of 12 months. This is provided at a flat rate per property, is not rent, will be tax-free, and will not affect benefit entitlements or any council tax discounts. It will be paid in arrears.</a:t>
            </a:r>
          </a:p>
          <a:p>
            <a:pPr algn="l"/>
            <a:r>
              <a:rPr lang="en-GB" b="1" i="0" dirty="0">
                <a:solidFill>
                  <a:srgbClr val="161616"/>
                </a:solidFill>
                <a:effectLst/>
                <a:latin typeface="source sans pro" panose="020B0503030403020204" pitchFamily="34" charset="0"/>
              </a:rPr>
              <a:t>… and</a:t>
            </a:r>
            <a:r>
              <a:rPr lang="en-GB" b="0" i="0" dirty="0">
                <a:solidFill>
                  <a:srgbClr val="161616"/>
                </a:solidFill>
                <a:effectLst/>
                <a:latin typeface="source sans pro" panose="020B0503030403020204" pitchFamily="34" charset="0"/>
              </a:rPr>
              <a:t> </a:t>
            </a:r>
            <a:r>
              <a:rPr lang="en-GB" b="1" i="0" dirty="0">
                <a:solidFill>
                  <a:srgbClr val="161616"/>
                </a:solidFill>
                <a:effectLst/>
                <a:latin typeface="source sans pro" panose="020B0503030403020204" pitchFamily="34" charset="0"/>
              </a:rPr>
              <a:t>no AST should be created</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The Government has published model contracts which can be used to set out the expectations for the sponsorship. An </a:t>
            </a:r>
            <a:r>
              <a:rPr lang="en-GB" b="1" i="0" u="sng" dirty="0">
                <a:solidFill>
                  <a:srgbClr val="161616"/>
                </a:solidFill>
                <a:effectLst/>
                <a:latin typeface="source sans pro" panose="020B0503030403020204" pitchFamily="34" charset="0"/>
                <a:hlinkClick r:id="rId3"/>
              </a:rPr>
              <a:t>Excluded Licence Agreement</a:t>
            </a:r>
            <a:r>
              <a:rPr lang="en-GB" b="0" i="0" dirty="0">
                <a:solidFill>
                  <a:srgbClr val="161616"/>
                </a:solidFill>
                <a:effectLst/>
                <a:latin typeface="source sans pro" panose="020B0503030403020204" pitchFamily="34" charset="0"/>
              </a:rPr>
              <a:t> is advised where guests are sharing accommodation with the host – for example, communal areas, kitchen and bathrooms. Where guests are being hosted in self-contained accommodation – such as a holiday let – you are advised to use an </a:t>
            </a:r>
            <a:r>
              <a:rPr lang="en-GB" b="1" i="0" u="sng" dirty="0">
                <a:solidFill>
                  <a:srgbClr val="161616"/>
                </a:solidFill>
                <a:effectLst/>
                <a:latin typeface="source sans pro" panose="020B0503030403020204" pitchFamily="34" charset="0"/>
                <a:hlinkClick r:id="rId4"/>
              </a:rPr>
              <a:t>Excluded Tenancy Agreement</a:t>
            </a:r>
            <a:r>
              <a:rPr lang="en-GB" b="0" i="0" dirty="0">
                <a:solidFill>
                  <a:srgbClr val="161616"/>
                </a:solidFill>
                <a:effectLst/>
                <a:latin typeface="source sans pro" panose="020B0503030403020204" pitchFamily="34" charset="0"/>
              </a:rPr>
              <a:t>. It is not a requirement to use these, but it may help clarify the terms of the hosting and be helpful for landlords to evidence the nature of the arrangement.</a:t>
            </a:r>
          </a:p>
          <a:p>
            <a:pPr algn="l"/>
            <a:r>
              <a:rPr lang="en-GB" b="0" i="0" dirty="0">
                <a:solidFill>
                  <a:srgbClr val="161616"/>
                </a:solidFill>
                <a:effectLst/>
                <a:latin typeface="source sans pro" panose="020B0503030403020204" pitchFamily="34" charset="0"/>
              </a:rPr>
              <a:t>Because the refugees are hosted as guests, the Government has assured us there is no requirement to evidence the Right to Rent.</a:t>
            </a:r>
          </a:p>
          <a:p>
            <a:pPr algn="l"/>
            <a:r>
              <a:rPr lang="en-GB" b="0" i="0" dirty="0">
                <a:solidFill>
                  <a:srgbClr val="161616"/>
                </a:solidFill>
                <a:effectLst/>
                <a:latin typeface="source sans pro" panose="020B0503030403020204" pitchFamily="34" charset="0"/>
              </a:rPr>
              <a:t>Sponsors are asked to give at least two months’ notice if they want to end the sponsorship. If the sponsorship breaks down before six months, they should contact the local council.</a:t>
            </a:r>
          </a:p>
          <a:p>
            <a:pPr algn="l"/>
            <a:r>
              <a:rPr lang="en-GB" b="1" i="0" dirty="0">
                <a:solidFill>
                  <a:srgbClr val="161616"/>
                </a:solidFill>
                <a:effectLst/>
                <a:latin typeface="source sans pro" panose="020B0503030403020204" pitchFamily="34" charset="0"/>
              </a:rPr>
              <a:t>You need to check with your insurer and mortgage lender</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The Government has been working with lenders and insurers to agree ways to ease the process, but as things currently stand, you are advised to speak to your insurer and your lender before entering into any sponsorship arrangement. You may be breaching the terms of your policy or mortgage agreement if you do not get their permission.</a:t>
            </a:r>
          </a:p>
          <a:p>
            <a:pPr algn="l"/>
            <a:r>
              <a:rPr lang="en-GB" b="1" i="0" dirty="0">
                <a:solidFill>
                  <a:srgbClr val="161616"/>
                </a:solidFill>
                <a:effectLst/>
                <a:latin typeface="source sans pro" panose="020B0503030403020204" pitchFamily="34" charset="0"/>
              </a:rPr>
              <a:t>Properties will be inspected before guests are placed</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Local authorities are responsible for undertaking property inspections to ensure they are suitable and meet the appropriate standards for health and safety, as well as overcrowding. These are set out in the </a:t>
            </a:r>
            <a:r>
              <a:rPr lang="en-GB" b="1" i="0" u="sng" dirty="0">
                <a:solidFill>
                  <a:srgbClr val="161616"/>
                </a:solidFill>
                <a:effectLst/>
                <a:latin typeface="source sans pro" panose="020B0503030403020204" pitchFamily="34" charset="0"/>
                <a:hlinkClick r:id="rId5"/>
              </a:rPr>
              <a:t>Government FAQs</a:t>
            </a:r>
            <a:r>
              <a:rPr lang="en-GB" b="0" i="0" dirty="0">
                <a:solidFill>
                  <a:srgbClr val="161616"/>
                </a:solidFill>
                <a:effectLst/>
                <a:latin typeface="source sans pro" panose="020B0503030403020204" pitchFamily="34" charset="0"/>
              </a:rPr>
              <a:t>. These requirements will be familiar to private landlords. In addition, landlords must ensure that their properties meet the </a:t>
            </a:r>
            <a:r>
              <a:rPr lang="en-GB" b="1" i="0" u="sng" dirty="0">
                <a:solidFill>
                  <a:srgbClr val="161616"/>
                </a:solidFill>
                <a:effectLst/>
                <a:latin typeface="source sans pro" panose="020B0503030403020204" pitchFamily="34" charset="0"/>
                <a:hlinkClick r:id="rId6"/>
              </a:rPr>
              <a:t>regulations for the sector</a:t>
            </a:r>
            <a:r>
              <a:rPr lang="en-GB" b="0" i="0" dirty="0">
                <a:solidFill>
                  <a:srgbClr val="161616"/>
                </a:solidFill>
                <a:effectLst/>
                <a:latin typeface="source sans pro" panose="020B0503030403020204" pitchFamily="34" charset="0"/>
              </a:rPr>
              <a:t>.</a:t>
            </a:r>
          </a:p>
          <a:p>
            <a:pPr algn="l"/>
            <a:r>
              <a:rPr lang="en-GB" b="0" i="0" dirty="0">
                <a:solidFill>
                  <a:srgbClr val="161616"/>
                </a:solidFill>
                <a:effectLst/>
                <a:latin typeface="source sans pro" panose="020B0503030403020204" pitchFamily="34" charset="0"/>
              </a:rPr>
              <a:t>Furthermore, councils will undertake Disclosure and Barring Service (DBS) checks on all occupants of the household aged 16 and over, and further checks if children or vulnerable adults are hosted.</a:t>
            </a:r>
          </a:p>
          <a:p>
            <a:pPr algn="l"/>
            <a:r>
              <a:rPr lang="en-GB" b="1" i="0" dirty="0">
                <a:solidFill>
                  <a:srgbClr val="161616"/>
                </a:solidFill>
                <a:effectLst/>
                <a:latin typeface="source sans pro" panose="020B0503030403020204" pitchFamily="34" charset="0"/>
              </a:rPr>
              <a:t>HMOs remain a grey area</a:t>
            </a:r>
            <a:endParaRPr lang="en-GB" b="0" i="0" dirty="0">
              <a:solidFill>
                <a:srgbClr val="161616"/>
              </a:solidFill>
              <a:effectLst/>
              <a:latin typeface="source sans pro" panose="020B0503030403020204" pitchFamily="34" charset="0"/>
            </a:endParaRPr>
          </a:p>
          <a:p>
            <a:pPr algn="l"/>
            <a:r>
              <a:rPr lang="en-GB" b="1" i="0" u="sng" dirty="0">
                <a:solidFill>
                  <a:srgbClr val="161616"/>
                </a:solidFill>
                <a:effectLst/>
                <a:latin typeface="source sans pro" panose="020B0503030403020204" pitchFamily="34" charset="0"/>
                <a:hlinkClick r:id="rId7"/>
              </a:rPr>
              <a:t>Guidance for councils</a:t>
            </a:r>
            <a:r>
              <a:rPr lang="en-GB" b="0" i="0" dirty="0">
                <a:solidFill>
                  <a:srgbClr val="161616"/>
                </a:solidFill>
                <a:effectLst/>
                <a:latin typeface="source sans pro" panose="020B0503030403020204" pitchFamily="34" charset="0"/>
              </a:rPr>
              <a:t> sets out that the Government expects that properties where neither sponsors nor guests are paying rent will not be considered as houses in multiple occupation (HMOs).</a:t>
            </a:r>
          </a:p>
          <a:p>
            <a:pPr algn="l"/>
            <a:r>
              <a:rPr lang="en-GB" b="1" i="1" dirty="0">
                <a:solidFill>
                  <a:srgbClr val="161616"/>
                </a:solidFill>
                <a:effectLst/>
                <a:latin typeface="source sans pro" panose="020B0503030403020204" pitchFamily="34" charset="0"/>
              </a:rPr>
              <a:t>But there is less clarity where the sponsor is already paying rent on the property, as will be the case if your tenant wants to be a host.</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An additional person or persons living in the property could mean that the property </a:t>
            </a:r>
            <a:r>
              <a:rPr lang="en-GB" b="1" i="0" u="sng" dirty="0">
                <a:solidFill>
                  <a:srgbClr val="161616"/>
                </a:solidFill>
                <a:effectLst/>
                <a:latin typeface="source sans pro" panose="020B0503030403020204" pitchFamily="34" charset="0"/>
                <a:hlinkClick r:id="rId8"/>
              </a:rPr>
              <a:t>becomes licensable</a:t>
            </a:r>
            <a:r>
              <a:rPr lang="en-GB" b="0" i="0" dirty="0">
                <a:solidFill>
                  <a:srgbClr val="161616"/>
                </a:solidFill>
                <a:effectLst/>
                <a:latin typeface="source sans pro" panose="020B0503030403020204" pitchFamily="34" charset="0"/>
              </a:rPr>
              <a:t>, under either mandatory HMO licensing (with five or more people living in the property, comprising two or more households) or if there is an additional licensing scheme – which covers smaller HMOs – in place in the area.</a:t>
            </a:r>
          </a:p>
          <a:p>
            <a:pPr algn="l"/>
            <a:r>
              <a:rPr lang="en-GB" b="0" i="0" dirty="0">
                <a:solidFill>
                  <a:srgbClr val="161616"/>
                </a:solidFill>
                <a:effectLst/>
                <a:latin typeface="source sans pro" panose="020B0503030403020204" pitchFamily="34" charset="0"/>
              </a:rPr>
              <a:t>It’s advisable that landlords consider carefully whether giving consent to their tenants to act as hosts would make their properties licensable. NRLA members can use </a:t>
            </a:r>
            <a:r>
              <a:rPr lang="en-GB" b="1" i="0" u="sng" dirty="0" err="1">
                <a:solidFill>
                  <a:srgbClr val="161616"/>
                </a:solidFill>
                <a:effectLst/>
                <a:latin typeface="source sans pro" panose="020B0503030403020204" pitchFamily="34" charset="0"/>
                <a:hlinkClick r:id="rId9"/>
              </a:rPr>
              <a:t>Kamma</a:t>
            </a:r>
            <a:r>
              <a:rPr lang="en-GB" b="0" i="0" dirty="0">
                <a:solidFill>
                  <a:srgbClr val="161616"/>
                </a:solidFill>
                <a:effectLst/>
                <a:latin typeface="source sans pro" panose="020B0503030403020204" pitchFamily="34" charset="0"/>
              </a:rPr>
              <a:t> to check whether their property would require a licence.</a:t>
            </a:r>
          </a:p>
          <a:p>
            <a:pPr algn="l"/>
            <a:r>
              <a:rPr lang="en-GB" b="1" i="0" dirty="0">
                <a:solidFill>
                  <a:srgbClr val="161616"/>
                </a:solidFill>
                <a:effectLst/>
                <a:latin typeface="source sans pro" panose="020B0503030403020204" pitchFamily="34" charset="0"/>
              </a:rPr>
              <a:t>Ukrainians entering the UK via the scheme are eligible for benefits</a:t>
            </a:r>
            <a:endParaRPr lang="en-GB" b="0" i="0" dirty="0">
              <a:solidFill>
                <a:srgbClr val="161616"/>
              </a:solidFill>
              <a:effectLst/>
              <a:latin typeface="source sans pro" panose="020B0503030403020204" pitchFamily="34" charset="0"/>
            </a:endParaRPr>
          </a:p>
          <a:p>
            <a:pPr algn="l"/>
            <a:r>
              <a:rPr lang="en-GB" b="0" i="0" dirty="0">
                <a:solidFill>
                  <a:srgbClr val="161616"/>
                </a:solidFill>
                <a:effectLst/>
                <a:latin typeface="source sans pro" panose="020B0503030403020204" pitchFamily="34" charset="0"/>
              </a:rPr>
              <a:t>Ukrainians entering the UK as part of the scheme will be eligible for benefits, including the housing element of Universal Credit should they decide they want to rent rather than remain in hosted accommodation. They will also be given a £200 initial payment by local councils to cover subsistence before benefits kick in.</a:t>
            </a:r>
          </a:p>
          <a:p>
            <a:pPr algn="l"/>
            <a:r>
              <a:rPr lang="en-GB" b="0" i="0" dirty="0">
                <a:solidFill>
                  <a:srgbClr val="161616"/>
                </a:solidFill>
                <a:effectLst/>
                <a:latin typeface="source sans pro" panose="020B0503030403020204" pitchFamily="34" charset="0"/>
              </a:rPr>
              <a:t>All Ukrainians entering through the scheme will also be eligible to work in the UK.</a:t>
            </a:r>
          </a:p>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16</a:t>
            </a:fld>
            <a:endParaRPr lang="en-GB"/>
          </a:p>
        </p:txBody>
      </p:sp>
    </p:spTree>
    <p:extLst>
      <p:ext uri="{BB962C8B-B14F-4D97-AF65-F5344CB8AC3E}">
        <p14:creationId xmlns:p14="http://schemas.microsoft.com/office/powerpoint/2010/main" val="241914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17</a:t>
            </a:fld>
            <a:endParaRPr lang="en-GB"/>
          </a:p>
        </p:txBody>
      </p:sp>
    </p:spTree>
    <p:extLst>
      <p:ext uri="{BB962C8B-B14F-4D97-AF65-F5344CB8AC3E}">
        <p14:creationId xmlns:p14="http://schemas.microsoft.com/office/powerpoint/2010/main" val="141181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005AD9-C287-420A-A6B5-455A25906119}" type="slidenum">
              <a:rPr lang="en-GB" smtClean="0"/>
              <a:t>18</a:t>
            </a:fld>
            <a:endParaRPr lang="en-GB"/>
          </a:p>
        </p:txBody>
      </p:sp>
    </p:spTree>
    <p:extLst>
      <p:ext uri="{BB962C8B-B14F-4D97-AF65-F5344CB8AC3E}">
        <p14:creationId xmlns:p14="http://schemas.microsoft.com/office/powerpoint/2010/main" val="2288038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0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4368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04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20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136718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343620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15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9946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2023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765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05/10/2022</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402683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05/10/2022</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4173" t="21711" r="15885" b="23790"/>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rla.org.uk/resources/pre-tenancy/preparing-for-renting-homes-wa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rla.org.uk/news/homes-for-ukraine-whats-the-late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lstStyle/>
          <a:p>
            <a:r>
              <a:rPr lang="en-GB" dirty="0"/>
              <a:t>Waltham Forest Landlords Forum</a:t>
            </a:r>
            <a:br>
              <a:rPr lang="en-GB" dirty="0"/>
            </a:br>
            <a:r>
              <a:rPr lang="en-GB" dirty="0"/>
              <a:t>NRLA News &amp; Update</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a:xfrm>
            <a:off x="1233181" y="3602038"/>
            <a:ext cx="9613783" cy="1655762"/>
          </a:xfrm>
        </p:spPr>
        <p:txBody>
          <a:bodyPr>
            <a:normAutofit/>
          </a:bodyPr>
          <a:lstStyle/>
          <a:p>
            <a:r>
              <a:rPr lang="en-GB" sz="3600" dirty="0"/>
              <a:t>Richard Blanco – NRLA Representative</a:t>
            </a:r>
          </a:p>
        </p:txBody>
      </p:sp>
    </p:spTree>
    <p:extLst>
      <p:ext uri="{BB962C8B-B14F-4D97-AF65-F5344CB8AC3E}">
        <p14:creationId xmlns:p14="http://schemas.microsoft.com/office/powerpoint/2010/main" val="71648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8E39-2D5E-42CF-95E6-BCE2198BF817}"/>
              </a:ext>
            </a:extLst>
          </p:cNvPr>
          <p:cNvSpPr>
            <a:spLocks noGrp="1"/>
          </p:cNvSpPr>
          <p:nvPr>
            <p:ph type="title"/>
          </p:nvPr>
        </p:nvSpPr>
        <p:spPr/>
        <p:txBody>
          <a:bodyPr/>
          <a:lstStyle/>
          <a:p>
            <a:r>
              <a:rPr lang="en-GB" dirty="0"/>
              <a:t>Building Safety Act further provisions</a:t>
            </a:r>
          </a:p>
        </p:txBody>
      </p:sp>
      <p:sp>
        <p:nvSpPr>
          <p:cNvPr id="3" name="Content Placeholder 2">
            <a:extLst>
              <a:ext uri="{FF2B5EF4-FFF2-40B4-BE49-F238E27FC236}">
                <a16:creationId xmlns:a16="http://schemas.microsoft.com/office/drawing/2014/main" id="{4C9101B8-CF32-429A-9132-B370FF153CEB}"/>
              </a:ext>
            </a:extLst>
          </p:cNvPr>
          <p:cNvSpPr>
            <a:spLocks noGrp="1"/>
          </p:cNvSpPr>
          <p:nvPr>
            <p:ph idx="1"/>
          </p:nvPr>
        </p:nvSpPr>
        <p:spPr>
          <a:xfrm>
            <a:off x="704268" y="1683205"/>
            <a:ext cx="10420932" cy="4667250"/>
          </a:xfrm>
        </p:spPr>
        <p:txBody>
          <a:bodyPr>
            <a:normAutofit/>
          </a:bodyPr>
          <a:lstStyle/>
          <a:p>
            <a:pPr>
              <a:lnSpc>
                <a:spcPct val="110000"/>
              </a:lnSpc>
            </a:pPr>
            <a:r>
              <a:rPr lang="en-GB" dirty="0"/>
              <a:t>Other provisions in the Building Safety Act include:</a:t>
            </a:r>
          </a:p>
          <a:p>
            <a:pPr lvl="1">
              <a:lnSpc>
                <a:spcPct val="110000"/>
              </a:lnSpc>
            </a:pPr>
            <a:r>
              <a:rPr lang="en-GB" dirty="0"/>
              <a:t>Require building owners to manage building safety risks, including residents in decision-making</a:t>
            </a:r>
          </a:p>
          <a:p>
            <a:pPr lvl="1">
              <a:lnSpc>
                <a:spcPct val="110000"/>
              </a:lnSpc>
            </a:pPr>
            <a:r>
              <a:rPr lang="en-GB" dirty="0"/>
              <a:t>Residents have legal obligation to respond to requests for information from accountable person and to ensure their actions don’t create safety risks</a:t>
            </a:r>
          </a:p>
          <a:p>
            <a:pPr lvl="1">
              <a:lnSpc>
                <a:spcPct val="110000"/>
              </a:lnSpc>
            </a:pPr>
            <a:r>
              <a:rPr lang="en-GB" dirty="0"/>
              <a:t>New Building Safety Regulator within the Health and Safety Executive to implement and enforce regulations for residential blocks over 18m high</a:t>
            </a:r>
          </a:p>
          <a:p>
            <a:pPr lvl="1">
              <a:lnSpc>
                <a:spcPct val="110000"/>
              </a:lnSpc>
            </a:pPr>
            <a:r>
              <a:rPr lang="en-GB" dirty="0"/>
              <a:t>National regulator for safety of construction products</a:t>
            </a:r>
          </a:p>
          <a:p>
            <a:pPr lvl="1">
              <a:lnSpc>
                <a:spcPct val="110000"/>
              </a:lnSpc>
            </a:pPr>
            <a:r>
              <a:rPr lang="en-GB" dirty="0"/>
              <a:t>Extension of limitation period for build and refurbishment defects to 30 years</a:t>
            </a:r>
          </a:p>
          <a:p>
            <a:pPr lvl="1">
              <a:lnSpc>
                <a:spcPct val="110000"/>
              </a:lnSpc>
            </a:pPr>
            <a:endParaRPr lang="en-GB" dirty="0"/>
          </a:p>
        </p:txBody>
      </p:sp>
    </p:spTree>
    <p:extLst>
      <p:ext uri="{BB962C8B-B14F-4D97-AF65-F5344CB8AC3E}">
        <p14:creationId xmlns:p14="http://schemas.microsoft.com/office/powerpoint/2010/main" val="9940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Smoke &amp; Carbon Monoxide Regulations</a:t>
            </a:r>
          </a:p>
        </p:txBody>
      </p:sp>
      <p:sp>
        <p:nvSpPr>
          <p:cNvPr id="4" name="Content Placeholder 2">
            <a:extLst>
              <a:ext uri="{FF2B5EF4-FFF2-40B4-BE49-F238E27FC236}">
                <a16:creationId xmlns:a16="http://schemas.microsoft.com/office/drawing/2014/main" id="{0A14DEDC-5ACE-4F11-9BBD-6219DE58CA08}"/>
              </a:ext>
            </a:extLst>
          </p:cNvPr>
          <p:cNvSpPr txBox="1">
            <a:spLocks/>
          </p:cNvSpPr>
          <p:nvPr/>
        </p:nvSpPr>
        <p:spPr>
          <a:xfrm>
            <a:off x="838200" y="1690688"/>
            <a:ext cx="10098024" cy="48021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55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55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55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55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CO detector in every room with combustible fuel appliance (except gas cookers) from 1 Oct 2022</a:t>
            </a:r>
          </a:p>
          <a:p>
            <a:r>
              <a:rPr lang="en-GB" sz="3200" dirty="0"/>
              <a:t>Smoke alarms requirement extended to Social Housing</a:t>
            </a:r>
          </a:p>
          <a:p>
            <a:pPr lvl="1"/>
            <a:r>
              <a:rPr lang="en-GB" sz="2800" dirty="0"/>
              <a:t>One on each floor, different requirements for HMOs</a:t>
            </a:r>
          </a:p>
          <a:p>
            <a:r>
              <a:rPr lang="en-GB" sz="3200" dirty="0"/>
              <a:t>Test CO and smoke alarms at start of tenancy</a:t>
            </a:r>
          </a:p>
          <a:p>
            <a:r>
              <a:rPr lang="en-GB" sz="3200" dirty="0"/>
              <a:t>New requirement for landlord to repair alarms if informed by tenant – but tenant responsible for testing during AST</a:t>
            </a:r>
          </a:p>
          <a:p>
            <a:r>
              <a:rPr lang="en-GB" sz="3200" dirty="0"/>
              <a:t>LAs can issue improvement or hazard awareness notice: mains inter-connected smoke alarms under HHSRS</a:t>
            </a:r>
          </a:p>
          <a:p>
            <a:pPr lvl="1"/>
            <a:r>
              <a:rPr lang="en-GB" sz="2800" dirty="0"/>
              <a:t>Can also serve remedial notice penalty of £5,000</a:t>
            </a:r>
            <a:endParaRPr lang="en-GB" sz="3200" dirty="0"/>
          </a:p>
          <a:p>
            <a:pPr lvl="1"/>
            <a:endParaRPr lang="en-GB" sz="2800" dirty="0"/>
          </a:p>
          <a:p>
            <a:pPr marL="0" indent="0">
              <a:buFont typeface="Arial" panose="020B0604020202020204" pitchFamily="34" charset="0"/>
              <a:buNone/>
            </a:pPr>
            <a:endParaRPr lang="en-GB" sz="3200" b="1" dirty="0"/>
          </a:p>
          <a:p>
            <a:endParaRPr lang="en-GB" sz="3200" b="1" dirty="0"/>
          </a:p>
          <a:p>
            <a:pPr marL="0" indent="0">
              <a:buFont typeface="Arial" panose="020B0604020202020204" pitchFamily="34" charset="0"/>
              <a:buNone/>
            </a:pPr>
            <a:endParaRPr lang="en-GB" sz="3200" b="1" dirty="0"/>
          </a:p>
        </p:txBody>
      </p:sp>
    </p:spTree>
    <p:extLst>
      <p:ext uri="{BB962C8B-B14F-4D97-AF65-F5344CB8AC3E}">
        <p14:creationId xmlns:p14="http://schemas.microsoft.com/office/powerpoint/2010/main" val="84063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0606-4234-4507-93DF-AA3B54FCCB2C}"/>
              </a:ext>
            </a:extLst>
          </p:cNvPr>
          <p:cNvSpPr>
            <a:spLocks noGrp="1"/>
          </p:cNvSpPr>
          <p:nvPr>
            <p:ph type="title"/>
          </p:nvPr>
        </p:nvSpPr>
        <p:spPr>
          <a:xfrm>
            <a:off x="345651" y="348347"/>
            <a:ext cx="9610898" cy="1325563"/>
          </a:xfrm>
        </p:spPr>
        <p:txBody>
          <a:bodyPr/>
          <a:lstStyle/>
          <a:p>
            <a:r>
              <a:rPr lang="en-GB" dirty="0"/>
              <a:t>Right To Rent changes from 1 July 2022</a:t>
            </a:r>
          </a:p>
        </p:txBody>
      </p:sp>
      <p:sp>
        <p:nvSpPr>
          <p:cNvPr id="3" name="Content Placeholder 2">
            <a:extLst>
              <a:ext uri="{FF2B5EF4-FFF2-40B4-BE49-F238E27FC236}">
                <a16:creationId xmlns:a16="http://schemas.microsoft.com/office/drawing/2014/main" id="{F90B7D2E-F0AA-4219-9D6D-A37A1D5E4D69}"/>
              </a:ext>
            </a:extLst>
          </p:cNvPr>
          <p:cNvSpPr>
            <a:spLocks noGrp="1"/>
          </p:cNvSpPr>
          <p:nvPr>
            <p:ph idx="1"/>
          </p:nvPr>
        </p:nvSpPr>
        <p:spPr>
          <a:xfrm>
            <a:off x="345651" y="1555363"/>
            <a:ext cx="9689983" cy="4351338"/>
          </a:xfrm>
        </p:spPr>
        <p:txBody>
          <a:bodyPr>
            <a:normAutofit fontScale="85000" lnSpcReduction="10000"/>
          </a:bodyPr>
          <a:lstStyle/>
          <a:p>
            <a:r>
              <a:rPr lang="en-GB" dirty="0"/>
              <a:t>Unlimited Right to Rent </a:t>
            </a:r>
          </a:p>
          <a:p>
            <a:pPr lvl="1"/>
            <a:r>
              <a:rPr lang="en-GB" dirty="0"/>
              <a:t>UK &amp; Irish Nationals and anyone with no time limit on their stay</a:t>
            </a:r>
          </a:p>
          <a:p>
            <a:pPr lvl="1"/>
            <a:r>
              <a:rPr lang="en-GB" dirty="0"/>
              <a:t>EU nationals - provide residence card or evidence of settled status </a:t>
            </a:r>
          </a:p>
          <a:p>
            <a:r>
              <a:rPr lang="en-GB" dirty="0"/>
              <a:t>Time Limited Right To Rent for new tenancies (12 months)</a:t>
            </a:r>
          </a:p>
          <a:p>
            <a:pPr lvl="1"/>
            <a:r>
              <a:rPr lang="en-GB" dirty="0"/>
              <a:t>EEA/Swiss nationals &amp; </a:t>
            </a:r>
            <a:r>
              <a:rPr lang="en-GB" sz="2400" dirty="0"/>
              <a:t>USA, Canada, Australia, NZ, Singapore, South Korea </a:t>
            </a:r>
          </a:p>
          <a:p>
            <a:pPr lvl="1"/>
            <a:r>
              <a:rPr lang="en-GB" dirty="0"/>
              <a:t>Provide passport and proof of entry in last 6 months</a:t>
            </a:r>
          </a:p>
          <a:p>
            <a:pPr lvl="1"/>
            <a:r>
              <a:rPr lang="en-GB" dirty="0"/>
              <a:t>Applies to pre settled status and people with time limited visas</a:t>
            </a:r>
          </a:p>
          <a:p>
            <a:r>
              <a:rPr lang="en-GB" dirty="0"/>
              <a:t>From 1 Oct 2022, Covid adjusted checks no longer permitted, instead:</a:t>
            </a:r>
          </a:p>
          <a:p>
            <a:pPr lvl="1"/>
            <a:r>
              <a:rPr lang="en-GB" dirty="0"/>
              <a:t>Meet the applicant in person and check original document(s)</a:t>
            </a:r>
          </a:p>
          <a:p>
            <a:pPr lvl="1"/>
            <a:r>
              <a:rPr lang="en-GB" dirty="0"/>
              <a:t>Use online checking system with share code and date of birth</a:t>
            </a:r>
          </a:p>
          <a:p>
            <a:pPr lvl="1"/>
            <a:r>
              <a:rPr lang="en-GB" dirty="0"/>
              <a:t>Use certified provider to perform a digital check (They use Identity Document Validation Technology)</a:t>
            </a:r>
          </a:p>
          <a:p>
            <a:r>
              <a:rPr lang="en-GB" dirty="0"/>
              <a:t>Government’s Landlord Checking Service</a:t>
            </a:r>
          </a:p>
          <a:p>
            <a:pPr lvl="1"/>
            <a:endParaRPr lang="en-GB" dirty="0"/>
          </a:p>
          <a:p>
            <a:pPr lvl="1"/>
            <a:endParaRPr lang="en-GB" dirty="0"/>
          </a:p>
        </p:txBody>
      </p:sp>
      <p:pic>
        <p:nvPicPr>
          <p:cNvPr id="4098" name="Picture 2" descr="West Midlands to be first landlord 'right to rent' check area - GOV.UK">
            <a:extLst>
              <a:ext uri="{FF2B5EF4-FFF2-40B4-BE49-F238E27FC236}">
                <a16:creationId xmlns:a16="http://schemas.microsoft.com/office/drawing/2014/main" id="{17CC9569-666A-BBC2-1A63-9D9252B51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996" y="1497696"/>
            <a:ext cx="3350004" cy="223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3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F1D1-A729-8614-723A-AD64E4758BB1}"/>
              </a:ext>
            </a:extLst>
          </p:cNvPr>
          <p:cNvSpPr>
            <a:spLocks noGrp="1"/>
          </p:cNvSpPr>
          <p:nvPr>
            <p:ph type="title"/>
          </p:nvPr>
        </p:nvSpPr>
        <p:spPr>
          <a:xfrm>
            <a:off x="737532" y="365125"/>
            <a:ext cx="9610898" cy="1325563"/>
          </a:xfrm>
        </p:spPr>
        <p:txBody>
          <a:bodyPr>
            <a:normAutofit/>
          </a:bodyPr>
          <a:lstStyle/>
          <a:p>
            <a:r>
              <a:rPr lang="en-GB" sz="4000" dirty="0"/>
              <a:t>Energy Bills Support Scheme – Cost of Living </a:t>
            </a:r>
          </a:p>
        </p:txBody>
      </p:sp>
      <p:sp>
        <p:nvSpPr>
          <p:cNvPr id="3" name="Content Placeholder 2">
            <a:extLst>
              <a:ext uri="{FF2B5EF4-FFF2-40B4-BE49-F238E27FC236}">
                <a16:creationId xmlns:a16="http://schemas.microsoft.com/office/drawing/2014/main" id="{FD0E5422-D41A-165F-DFD5-C3538C04F475}"/>
              </a:ext>
            </a:extLst>
          </p:cNvPr>
          <p:cNvSpPr>
            <a:spLocks noGrp="1"/>
          </p:cNvSpPr>
          <p:nvPr>
            <p:ph idx="1"/>
          </p:nvPr>
        </p:nvSpPr>
        <p:spPr>
          <a:xfrm>
            <a:off x="4588079" y="1455471"/>
            <a:ext cx="7836017" cy="4819494"/>
          </a:xfrm>
        </p:spPr>
        <p:txBody>
          <a:bodyPr>
            <a:normAutofit/>
          </a:bodyPr>
          <a:lstStyle/>
          <a:p>
            <a:r>
              <a:rPr lang="en-GB" sz="3200" dirty="0"/>
              <a:t>Households to start receiving £400 off their energy bills from October, with discount made in 6 instalments</a:t>
            </a:r>
          </a:p>
          <a:p>
            <a:r>
              <a:rPr lang="en-GB" sz="3200" dirty="0"/>
              <a:t>The govt plans to legislate to ensure landlords pass on the Energy Bills Support Scheme discount to tenants paying all-inclusive rents. </a:t>
            </a:r>
          </a:p>
          <a:p>
            <a:r>
              <a:rPr lang="en-GB" sz="3200" b="0" i="0" dirty="0">
                <a:effectLst/>
              </a:rPr>
              <a:t>The govt has introduced a new price cap that will be in place until October 2024, typical house = £2500/yr. </a:t>
            </a:r>
          </a:p>
          <a:p>
            <a:endParaRPr lang="en-GB" sz="3200" dirty="0"/>
          </a:p>
          <a:p>
            <a:endParaRPr lang="en-GB" dirty="0"/>
          </a:p>
          <a:p>
            <a:endParaRPr lang="en-GB" dirty="0"/>
          </a:p>
        </p:txBody>
      </p:sp>
      <p:pic>
        <p:nvPicPr>
          <p:cNvPr id="3074" name="Picture 2" descr="Government announces energy bills to be capped in Northern Ireland | UTV |  ITV News">
            <a:extLst>
              <a:ext uri="{FF2B5EF4-FFF2-40B4-BE49-F238E27FC236}">
                <a16:creationId xmlns:a16="http://schemas.microsoft.com/office/drawing/2014/main" id="{6A3C318D-7BAE-D285-677D-673D601E6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81306"/>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9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A277-75C3-4B27-96C3-B21BE16FB378}"/>
              </a:ext>
            </a:extLst>
          </p:cNvPr>
          <p:cNvSpPr>
            <a:spLocks noGrp="1"/>
          </p:cNvSpPr>
          <p:nvPr>
            <p:ph type="title"/>
          </p:nvPr>
        </p:nvSpPr>
        <p:spPr/>
        <p:txBody>
          <a:bodyPr/>
          <a:lstStyle/>
          <a:p>
            <a:r>
              <a:rPr lang="en-GB" dirty="0"/>
              <a:t>Renting Homes (Wales) Act 2016</a:t>
            </a:r>
          </a:p>
        </p:txBody>
      </p:sp>
      <p:sp>
        <p:nvSpPr>
          <p:cNvPr id="3" name="Content Placeholder 2">
            <a:extLst>
              <a:ext uri="{FF2B5EF4-FFF2-40B4-BE49-F238E27FC236}">
                <a16:creationId xmlns:a16="http://schemas.microsoft.com/office/drawing/2014/main" id="{BEF2FFAC-FCD7-4D55-904D-D5ABE7D1788E}"/>
              </a:ext>
            </a:extLst>
          </p:cNvPr>
          <p:cNvSpPr>
            <a:spLocks noGrp="1"/>
          </p:cNvSpPr>
          <p:nvPr>
            <p:ph idx="1"/>
          </p:nvPr>
        </p:nvSpPr>
        <p:spPr>
          <a:xfrm>
            <a:off x="838200" y="1825624"/>
            <a:ext cx="10515600" cy="4887147"/>
          </a:xfrm>
        </p:spPr>
        <p:txBody>
          <a:bodyPr>
            <a:normAutofit/>
          </a:bodyPr>
          <a:lstStyle/>
          <a:p>
            <a:r>
              <a:rPr lang="en-GB" dirty="0"/>
              <a:t>Was due to come into force from 15 July 2022, delayed to 1 Dec 2022</a:t>
            </a:r>
          </a:p>
          <a:p>
            <a:r>
              <a:rPr lang="en-GB" dirty="0"/>
              <a:t>Fundamentally changes renting in Wales. All PRS tenancies replaced by ‘occupation contracts’ with new required terms, and rules around possession – including a replacement for Section 21 which will require six months’ notice and can only be served after the first six months of the occupation contract</a:t>
            </a:r>
          </a:p>
          <a:p>
            <a:r>
              <a:rPr lang="en-GB" dirty="0"/>
              <a:t>Will also bring in new fitness for human habitation requirements (EICR, smoke alarms, CO alarms) and restrict notice where mandatory requirements are not met including issuing specified documents</a:t>
            </a:r>
          </a:p>
          <a:p>
            <a:r>
              <a:rPr lang="en-GB" dirty="0"/>
              <a:t>For full details: </a:t>
            </a:r>
            <a:r>
              <a:rPr lang="en-GB" dirty="0">
                <a:hlinkClick r:id="rId2"/>
              </a:rPr>
              <a:t>nrla.org.uk/resources/pre-tenancy/preparing-for-renting-homes-</a:t>
            </a:r>
            <a:r>
              <a:rPr lang="en-GB" dirty="0" err="1">
                <a:hlinkClick r:id="rId2"/>
              </a:rPr>
              <a:t>wales</a:t>
            </a:r>
            <a:r>
              <a:rPr lang="en-GB" dirty="0"/>
              <a:t> </a:t>
            </a:r>
          </a:p>
        </p:txBody>
      </p:sp>
    </p:spTree>
    <p:extLst>
      <p:ext uri="{BB962C8B-B14F-4D97-AF65-F5344CB8AC3E}">
        <p14:creationId xmlns:p14="http://schemas.microsoft.com/office/powerpoint/2010/main" val="173470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0606-4234-4507-93DF-AA3B54FCCB2C}"/>
              </a:ext>
            </a:extLst>
          </p:cNvPr>
          <p:cNvSpPr>
            <a:spLocks noGrp="1"/>
          </p:cNvSpPr>
          <p:nvPr>
            <p:ph type="title"/>
          </p:nvPr>
        </p:nvSpPr>
        <p:spPr/>
        <p:txBody>
          <a:bodyPr/>
          <a:lstStyle/>
          <a:p>
            <a:r>
              <a:rPr lang="en-GB" dirty="0"/>
              <a:t>Afghan Refugee Resettlement Scheme</a:t>
            </a:r>
          </a:p>
        </p:txBody>
      </p:sp>
      <p:sp>
        <p:nvSpPr>
          <p:cNvPr id="3" name="Content Placeholder 2">
            <a:extLst>
              <a:ext uri="{FF2B5EF4-FFF2-40B4-BE49-F238E27FC236}">
                <a16:creationId xmlns:a16="http://schemas.microsoft.com/office/drawing/2014/main" id="{F90B7D2E-F0AA-4219-9D6D-A37A1D5E4D69}"/>
              </a:ext>
            </a:extLst>
          </p:cNvPr>
          <p:cNvSpPr>
            <a:spLocks noGrp="1"/>
          </p:cNvSpPr>
          <p:nvPr>
            <p:ph idx="1"/>
          </p:nvPr>
        </p:nvSpPr>
        <p:spPr/>
        <p:txBody>
          <a:bodyPr/>
          <a:lstStyle/>
          <a:p>
            <a:r>
              <a:rPr lang="en-GB" dirty="0"/>
              <a:t>Local authorities looking for properties</a:t>
            </a:r>
          </a:p>
          <a:p>
            <a:pPr lvl="1"/>
            <a:r>
              <a:rPr lang="en-GB" dirty="0"/>
              <a:t>Mostly larger properties – 3 or more beds</a:t>
            </a:r>
          </a:p>
          <a:p>
            <a:pPr lvl="1"/>
            <a:r>
              <a:rPr lang="en-GB" dirty="0"/>
              <a:t>Afghan Refugees have right to work</a:t>
            </a:r>
          </a:p>
          <a:p>
            <a:pPr lvl="1"/>
            <a:r>
              <a:rPr lang="en-GB" dirty="0"/>
              <a:t>Las have top up funds for rent</a:t>
            </a:r>
          </a:p>
          <a:p>
            <a:r>
              <a:rPr lang="en-GB" dirty="0"/>
              <a:t>Webinar hosted by Afghan Welcome &amp; NRLA</a:t>
            </a:r>
          </a:p>
          <a:p>
            <a:r>
              <a:rPr lang="en-GB" dirty="0"/>
              <a:t>Listen Up Landlords podcast</a:t>
            </a:r>
          </a:p>
          <a:p>
            <a:r>
              <a:rPr lang="en-GB" dirty="0"/>
              <a:t>For schemes and to offer help, google </a:t>
            </a:r>
          </a:p>
          <a:p>
            <a:pPr lvl="1"/>
            <a:r>
              <a:rPr lang="en-GB" dirty="0"/>
              <a:t>Afghan Housing Offers Of Support for UK Govt Central Portal</a:t>
            </a:r>
          </a:p>
          <a:p>
            <a:pPr lvl="1"/>
            <a:r>
              <a:rPr lang="en-GB" dirty="0"/>
              <a:t>NRLA Afghan Welcome</a:t>
            </a:r>
          </a:p>
          <a:p>
            <a:pPr lvl="1"/>
            <a:endParaRPr lang="en-GB" dirty="0"/>
          </a:p>
          <a:p>
            <a:pPr lvl="1"/>
            <a:endParaRPr lang="en-GB" dirty="0"/>
          </a:p>
        </p:txBody>
      </p:sp>
      <p:pic>
        <p:nvPicPr>
          <p:cNvPr id="1026" name="Picture 2" descr="Khan launches London fund to welcome Afghan refugees after donations flood  in">
            <a:extLst>
              <a:ext uri="{FF2B5EF4-FFF2-40B4-BE49-F238E27FC236}">
                <a16:creationId xmlns:a16="http://schemas.microsoft.com/office/drawing/2014/main" id="{FC0153F6-0FA4-4C5E-A484-BE9FC78CA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837" y="1825625"/>
            <a:ext cx="3974375" cy="265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2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1833-65E6-4A4B-8805-5F6B4E5E3301}"/>
              </a:ext>
            </a:extLst>
          </p:cNvPr>
          <p:cNvSpPr>
            <a:spLocks noGrp="1"/>
          </p:cNvSpPr>
          <p:nvPr>
            <p:ph type="title"/>
          </p:nvPr>
        </p:nvSpPr>
        <p:spPr/>
        <p:txBody>
          <a:bodyPr/>
          <a:lstStyle/>
          <a:p>
            <a:r>
              <a:rPr lang="en-GB" dirty="0"/>
              <a:t>Homes for Ukraine scheme</a:t>
            </a:r>
          </a:p>
        </p:txBody>
      </p:sp>
      <p:sp>
        <p:nvSpPr>
          <p:cNvPr id="3" name="Content Placeholder 2">
            <a:extLst>
              <a:ext uri="{FF2B5EF4-FFF2-40B4-BE49-F238E27FC236}">
                <a16:creationId xmlns:a16="http://schemas.microsoft.com/office/drawing/2014/main" id="{06662653-B56C-46DB-A49C-18407B80A9CE}"/>
              </a:ext>
            </a:extLst>
          </p:cNvPr>
          <p:cNvSpPr>
            <a:spLocks noGrp="1"/>
          </p:cNvSpPr>
          <p:nvPr>
            <p:ph idx="1"/>
          </p:nvPr>
        </p:nvSpPr>
        <p:spPr>
          <a:xfrm>
            <a:off x="838200" y="1671183"/>
            <a:ext cx="10515600" cy="4821692"/>
          </a:xfrm>
        </p:spPr>
        <p:txBody>
          <a:bodyPr>
            <a:normAutofit fontScale="85000" lnSpcReduction="20000"/>
          </a:bodyPr>
          <a:lstStyle/>
          <a:p>
            <a:r>
              <a:rPr lang="en-GB" dirty="0"/>
              <a:t>Sponsors are asked to provide homes or a spare room rent-free, for as long as they are able, with a minimum stay of six months</a:t>
            </a:r>
          </a:p>
          <a:p>
            <a:r>
              <a:rPr lang="en-GB" dirty="0"/>
              <a:t>Govt is offering a £350 per month ‘optional thank you payment’ to UK households who provide accommodation.</a:t>
            </a:r>
          </a:p>
          <a:p>
            <a:r>
              <a:rPr lang="en-GB" dirty="0"/>
              <a:t>Rent cannot be charged and thank you payment cannot be used to top up rent. Government has published ‘excluded occupier’ and ‘excluded licence’ agreements for use</a:t>
            </a:r>
          </a:p>
          <a:p>
            <a:r>
              <a:rPr lang="en-GB" dirty="0"/>
              <a:t>Tenants need their landlords consent to take part</a:t>
            </a:r>
          </a:p>
          <a:p>
            <a:r>
              <a:rPr lang="en-GB" dirty="0"/>
              <a:t>Properties should be inspected for suitability by the local authority</a:t>
            </a:r>
          </a:p>
          <a:p>
            <a:r>
              <a:rPr lang="en-GB" dirty="0"/>
              <a:t>If a tenant moves out of a property and the sponsored person does not, landlords may find they are responsible for providing accommodation afterwards</a:t>
            </a:r>
          </a:p>
          <a:p>
            <a:r>
              <a:rPr lang="en-GB" dirty="0"/>
              <a:t>Landlords should also consider whether giving consent will mean that the property becomes licensable under additional or mandatory licensing schemes</a:t>
            </a:r>
          </a:p>
          <a:p>
            <a:r>
              <a:rPr lang="en-GB" dirty="0"/>
              <a:t>For more info: </a:t>
            </a:r>
            <a:r>
              <a:rPr lang="en-GB" dirty="0">
                <a:hlinkClick r:id="rId3"/>
              </a:rPr>
              <a:t>nrla.org.uk/news/homes-for-</a:t>
            </a:r>
            <a:r>
              <a:rPr lang="en-GB" dirty="0" err="1">
                <a:hlinkClick r:id="rId3"/>
              </a:rPr>
              <a:t>ukraine</a:t>
            </a:r>
            <a:r>
              <a:rPr lang="en-GB" dirty="0">
                <a:hlinkClick r:id="rId3"/>
              </a:rPr>
              <a:t>-</a:t>
            </a:r>
            <a:r>
              <a:rPr lang="en-GB" dirty="0" err="1">
                <a:hlinkClick r:id="rId3"/>
              </a:rPr>
              <a:t>whats</a:t>
            </a:r>
            <a:r>
              <a:rPr lang="en-GB" dirty="0">
                <a:hlinkClick r:id="rId3"/>
              </a:rPr>
              <a:t>-the-latest</a:t>
            </a:r>
            <a:r>
              <a:rPr lang="en-GB" dirty="0"/>
              <a:t> </a:t>
            </a:r>
          </a:p>
        </p:txBody>
      </p:sp>
    </p:spTree>
    <p:extLst>
      <p:ext uri="{BB962C8B-B14F-4D97-AF65-F5344CB8AC3E}">
        <p14:creationId xmlns:p14="http://schemas.microsoft.com/office/powerpoint/2010/main" val="396488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Podcast, Webinars &amp; NRLA Membership</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551112"/>
          </a:xfrm>
        </p:spPr>
        <p:txBody>
          <a:bodyPr>
            <a:normAutofit/>
          </a:bodyPr>
          <a:lstStyle/>
          <a:p>
            <a:pPr marL="0" indent="0">
              <a:buNone/>
            </a:pPr>
            <a:r>
              <a:rPr lang="en-US" b="1" dirty="0">
                <a:solidFill>
                  <a:srgbClr val="656368"/>
                </a:solidFill>
              </a:rPr>
              <a:t>Listen to NRLA Podcast &amp; Watch Webinars</a:t>
            </a:r>
          </a:p>
          <a:p>
            <a:r>
              <a:rPr lang="en-US" dirty="0">
                <a:solidFill>
                  <a:srgbClr val="656368"/>
                </a:solidFill>
              </a:rPr>
              <a:t>Google ‘Listen Up Landlords’</a:t>
            </a:r>
          </a:p>
          <a:p>
            <a:r>
              <a:rPr lang="en-US" dirty="0">
                <a:solidFill>
                  <a:srgbClr val="656368"/>
                </a:solidFill>
              </a:rPr>
              <a:t>Google ‘Inside Property’ for legacy editions</a:t>
            </a:r>
          </a:p>
          <a:p>
            <a:r>
              <a:rPr lang="en-US" dirty="0">
                <a:solidFill>
                  <a:srgbClr val="656368"/>
                </a:solidFill>
              </a:rPr>
              <a:t>Webinar recordings at www.nrla.org.uk</a:t>
            </a:r>
          </a:p>
          <a:p>
            <a:pPr lvl="1"/>
            <a:endParaRPr lang="en-US" dirty="0">
              <a:solidFill>
                <a:srgbClr val="656368"/>
              </a:solidFill>
            </a:endParaRPr>
          </a:p>
          <a:p>
            <a:pPr marL="0" indent="0">
              <a:buNone/>
            </a:pPr>
            <a:r>
              <a:rPr lang="en-US" b="1" dirty="0">
                <a:solidFill>
                  <a:srgbClr val="656368"/>
                </a:solidFill>
              </a:rPr>
              <a:t>Join The NRLA</a:t>
            </a:r>
            <a:endParaRPr lang="en-US" dirty="0">
              <a:solidFill>
                <a:srgbClr val="656368"/>
              </a:solidFill>
            </a:endParaRPr>
          </a:p>
          <a:p>
            <a:r>
              <a:rPr lang="en-US" dirty="0">
                <a:solidFill>
                  <a:srgbClr val="656368"/>
                </a:solidFill>
              </a:rPr>
              <a:t>Google ‘Join the NRLA’</a:t>
            </a:r>
          </a:p>
          <a:p>
            <a:r>
              <a:rPr lang="en-US" dirty="0">
                <a:solidFill>
                  <a:srgbClr val="656368"/>
                </a:solidFill>
              </a:rPr>
              <a:t>£85 per year by direct debit</a:t>
            </a:r>
          </a:p>
          <a:p>
            <a:pPr lvl="1"/>
            <a:r>
              <a:rPr lang="en-US" dirty="0">
                <a:solidFill>
                  <a:srgbClr val="656368"/>
                </a:solidFill>
              </a:rPr>
              <a:t>Discount code – R59</a:t>
            </a:r>
          </a:p>
        </p:txBody>
      </p:sp>
      <p:pic>
        <p:nvPicPr>
          <p:cNvPr id="4" name="Picture 3">
            <a:extLst>
              <a:ext uri="{FF2B5EF4-FFF2-40B4-BE49-F238E27FC236}">
                <a16:creationId xmlns:a16="http://schemas.microsoft.com/office/drawing/2014/main" id="{D6522D34-A5B3-46C1-9081-A5A754D8C25F}"/>
              </a:ext>
            </a:extLst>
          </p:cNvPr>
          <p:cNvPicPr>
            <a:picLocks noChangeAspect="1"/>
          </p:cNvPicPr>
          <p:nvPr/>
        </p:nvPicPr>
        <p:blipFill>
          <a:blip r:embed="rId3"/>
          <a:stretch>
            <a:fillRect/>
          </a:stretch>
        </p:blipFill>
        <p:spPr>
          <a:xfrm>
            <a:off x="8161448" y="1933909"/>
            <a:ext cx="4030552" cy="2680474"/>
          </a:xfrm>
          <a:prstGeom prst="rect">
            <a:avLst/>
          </a:prstGeom>
        </p:spPr>
      </p:pic>
    </p:spTree>
    <p:extLst>
      <p:ext uri="{BB962C8B-B14F-4D97-AF65-F5344CB8AC3E}">
        <p14:creationId xmlns:p14="http://schemas.microsoft.com/office/powerpoint/2010/main" val="89751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NRLA Meetings in North &amp; East London</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952500" y="1804416"/>
            <a:ext cx="10020299" cy="4688458"/>
          </a:xfrm>
        </p:spPr>
        <p:txBody>
          <a:bodyPr>
            <a:normAutofit lnSpcReduction="10000"/>
          </a:bodyPr>
          <a:lstStyle/>
          <a:p>
            <a:r>
              <a:rPr lang="en-GB" sz="3200" dirty="0"/>
              <a:t>Property Investor Show (Face to face)</a:t>
            </a:r>
          </a:p>
          <a:p>
            <a:pPr lvl="1"/>
            <a:r>
              <a:rPr lang="en-GB" sz="2800" dirty="0"/>
              <a:t>Excel on 7 &amp; 8 October 2022</a:t>
            </a:r>
          </a:p>
          <a:p>
            <a:r>
              <a:rPr lang="en-GB" sz="3200" dirty="0"/>
              <a:t>London Regional Webinar – Your Money</a:t>
            </a:r>
          </a:p>
          <a:p>
            <a:pPr lvl="1"/>
            <a:r>
              <a:rPr lang="en-GB" sz="2800" dirty="0"/>
              <a:t>7-9pm on 20 October 2022</a:t>
            </a:r>
          </a:p>
          <a:p>
            <a:r>
              <a:rPr lang="en-GB" sz="3200" dirty="0"/>
              <a:t>Redbridge Landlords Forum (Webinar)</a:t>
            </a:r>
          </a:p>
          <a:p>
            <a:pPr lvl="1"/>
            <a:r>
              <a:rPr lang="en-GB" sz="2800" dirty="0"/>
              <a:t>7-9pm on 3 November 2022</a:t>
            </a:r>
          </a:p>
          <a:p>
            <a:r>
              <a:rPr lang="en-GB" sz="3200" dirty="0"/>
              <a:t>Broxbourne Landlords Forum (Face to face)</a:t>
            </a:r>
          </a:p>
          <a:p>
            <a:pPr lvl="1"/>
            <a:r>
              <a:rPr lang="en-GB" sz="2800" dirty="0"/>
              <a:t>6.30-8pm on 9 November 2022 at Council Offices</a:t>
            </a:r>
          </a:p>
          <a:p>
            <a:r>
              <a:rPr lang="en-GB" sz="3200" dirty="0"/>
              <a:t>Barking &amp; Dagenham (Webinar)</a:t>
            </a:r>
          </a:p>
          <a:p>
            <a:pPr lvl="1"/>
            <a:r>
              <a:rPr lang="en-GB" sz="2800" dirty="0"/>
              <a:t>7-9pm on 6 December 2022</a:t>
            </a:r>
          </a:p>
          <a:p>
            <a:endParaRPr lang="en-GB" sz="3200" b="1" dirty="0"/>
          </a:p>
          <a:p>
            <a:pPr marL="0" indent="0">
              <a:buNone/>
            </a:pPr>
            <a:endParaRPr lang="en-GB" sz="3200" b="1" dirty="0"/>
          </a:p>
        </p:txBody>
      </p:sp>
    </p:spTree>
    <p:extLst>
      <p:ext uri="{BB962C8B-B14F-4D97-AF65-F5344CB8AC3E}">
        <p14:creationId xmlns:p14="http://schemas.microsoft.com/office/powerpoint/2010/main" val="24279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2A96-5775-4187-86FE-6D36CA4C2519}"/>
              </a:ext>
            </a:extLst>
          </p:cNvPr>
          <p:cNvSpPr>
            <a:spLocks noGrp="1"/>
          </p:cNvSpPr>
          <p:nvPr>
            <p:ph type="title"/>
          </p:nvPr>
        </p:nvSpPr>
        <p:spPr/>
        <p:txBody>
          <a:bodyPr/>
          <a:lstStyle/>
          <a:p>
            <a:r>
              <a:rPr lang="en-GB" dirty="0"/>
              <a:t>NRLA Advice Line 0300 131 6400</a:t>
            </a:r>
            <a:br>
              <a:rPr lang="en-GB" dirty="0"/>
            </a:br>
            <a:br>
              <a:rPr lang="en-GB" dirty="0"/>
            </a:br>
            <a:r>
              <a:rPr lang="en-GB" dirty="0"/>
              <a:t>Your NRLA London Reps</a:t>
            </a:r>
          </a:p>
        </p:txBody>
      </p:sp>
      <p:sp>
        <p:nvSpPr>
          <p:cNvPr id="3" name="Text Placeholder 2">
            <a:extLst>
              <a:ext uri="{FF2B5EF4-FFF2-40B4-BE49-F238E27FC236}">
                <a16:creationId xmlns:a16="http://schemas.microsoft.com/office/drawing/2014/main" id="{E335548B-5A3E-4E9B-8FB6-325EBABB6F37}"/>
              </a:ext>
            </a:extLst>
          </p:cNvPr>
          <p:cNvSpPr>
            <a:spLocks noGrp="1"/>
          </p:cNvSpPr>
          <p:nvPr>
            <p:ph type="body" idx="1"/>
          </p:nvPr>
        </p:nvSpPr>
        <p:spPr/>
        <p:txBody>
          <a:bodyPr/>
          <a:lstStyle/>
          <a:p>
            <a:r>
              <a:rPr lang="en-GB" dirty="0"/>
              <a:t>Richard Blanco 	NRLA London Representative (East &amp; North East)</a:t>
            </a:r>
          </a:p>
          <a:p>
            <a:r>
              <a:rPr lang="en-GB" dirty="0"/>
              <a:t>Yvonne Baisden  	NRLA London Representative (West &amp; North West)</a:t>
            </a:r>
          </a:p>
          <a:p>
            <a:r>
              <a:rPr lang="en-GB" dirty="0"/>
              <a:t>Karen Gregory 	NRLA London Representative (South London)</a:t>
            </a:r>
          </a:p>
        </p:txBody>
      </p:sp>
    </p:spTree>
    <p:extLst>
      <p:ext uri="{BB962C8B-B14F-4D97-AF65-F5344CB8AC3E}">
        <p14:creationId xmlns:p14="http://schemas.microsoft.com/office/powerpoint/2010/main" val="244629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In this presentation, brief updates on…</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57276"/>
            <a:ext cx="10515600" cy="4824473"/>
          </a:xfrm>
        </p:spPr>
        <p:txBody>
          <a:bodyPr>
            <a:normAutofit fontScale="92500" lnSpcReduction="20000"/>
          </a:bodyPr>
          <a:lstStyle/>
          <a:p>
            <a:r>
              <a:rPr lang="en-US" dirty="0">
                <a:solidFill>
                  <a:srgbClr val="656368"/>
                </a:solidFill>
              </a:rPr>
              <a:t>Renters Reform White Paper</a:t>
            </a:r>
          </a:p>
          <a:p>
            <a:r>
              <a:rPr lang="en-US" dirty="0">
                <a:solidFill>
                  <a:srgbClr val="656368"/>
                </a:solidFill>
              </a:rPr>
              <a:t>Landlords Selling</a:t>
            </a:r>
          </a:p>
          <a:p>
            <a:r>
              <a:rPr lang="en-US" dirty="0">
                <a:solidFill>
                  <a:srgbClr val="656368"/>
                </a:solidFill>
              </a:rPr>
              <a:t>Mini Budget</a:t>
            </a:r>
          </a:p>
          <a:p>
            <a:r>
              <a:rPr lang="en-US" dirty="0">
                <a:solidFill>
                  <a:srgbClr val="656368"/>
                </a:solidFill>
              </a:rPr>
              <a:t>Rising Interest Rates</a:t>
            </a:r>
          </a:p>
          <a:p>
            <a:r>
              <a:rPr lang="en-US" dirty="0">
                <a:solidFill>
                  <a:srgbClr val="656368"/>
                </a:solidFill>
              </a:rPr>
              <a:t>Cladding Remediation</a:t>
            </a:r>
          </a:p>
          <a:p>
            <a:r>
              <a:rPr lang="en-US" dirty="0">
                <a:solidFill>
                  <a:srgbClr val="656368"/>
                </a:solidFill>
              </a:rPr>
              <a:t>Building Safety Act</a:t>
            </a:r>
          </a:p>
          <a:p>
            <a:r>
              <a:rPr lang="en-US" dirty="0">
                <a:solidFill>
                  <a:srgbClr val="656368"/>
                </a:solidFill>
              </a:rPr>
              <a:t>Smoke &amp; Carbon Monoxide Alarms</a:t>
            </a:r>
          </a:p>
          <a:p>
            <a:r>
              <a:rPr lang="en-US" dirty="0">
                <a:solidFill>
                  <a:srgbClr val="656368"/>
                </a:solidFill>
              </a:rPr>
              <a:t>Right To Rent changes</a:t>
            </a:r>
          </a:p>
          <a:p>
            <a:r>
              <a:rPr lang="en-US" dirty="0">
                <a:solidFill>
                  <a:srgbClr val="656368"/>
                </a:solidFill>
              </a:rPr>
              <a:t>Energy Bills Support Scheme</a:t>
            </a:r>
          </a:p>
          <a:p>
            <a:r>
              <a:rPr lang="en-US" dirty="0">
                <a:solidFill>
                  <a:srgbClr val="656368"/>
                </a:solidFill>
              </a:rPr>
              <a:t>Renting Homes (Wales) Act 2016</a:t>
            </a:r>
          </a:p>
          <a:p>
            <a:r>
              <a:rPr lang="en-US" dirty="0">
                <a:solidFill>
                  <a:srgbClr val="656368"/>
                </a:solidFill>
              </a:rPr>
              <a:t>Afghan Resettlement Scheme</a:t>
            </a:r>
          </a:p>
          <a:p>
            <a:r>
              <a:rPr lang="en-US" dirty="0">
                <a:solidFill>
                  <a:srgbClr val="656368"/>
                </a:solidFill>
              </a:rPr>
              <a:t>Homes For Ukraine</a:t>
            </a:r>
          </a:p>
          <a:p>
            <a:pPr lvl="1"/>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spTree>
    <p:extLst>
      <p:ext uri="{BB962C8B-B14F-4D97-AF65-F5344CB8AC3E}">
        <p14:creationId xmlns:p14="http://schemas.microsoft.com/office/powerpoint/2010/main" val="125301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Renters Reform Bill – Key Points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sz="half" idx="1"/>
          </p:nvPr>
        </p:nvSpPr>
        <p:spPr/>
        <p:txBody>
          <a:bodyPr>
            <a:normAutofit fontScale="92500" lnSpcReduction="20000"/>
          </a:bodyPr>
          <a:lstStyle/>
          <a:p>
            <a:r>
              <a:rPr lang="en-US" dirty="0">
                <a:solidFill>
                  <a:srgbClr val="656368"/>
                </a:solidFill>
              </a:rPr>
              <a:t>Timing Unknown</a:t>
            </a:r>
          </a:p>
          <a:p>
            <a:pPr lvl="1"/>
            <a:r>
              <a:rPr lang="en-US" dirty="0">
                <a:solidFill>
                  <a:srgbClr val="656368"/>
                </a:solidFill>
              </a:rPr>
              <a:t>We will get 6 </a:t>
            </a:r>
            <a:r>
              <a:rPr lang="en-US" dirty="0" err="1">
                <a:solidFill>
                  <a:srgbClr val="656368"/>
                </a:solidFill>
              </a:rPr>
              <a:t>mths</a:t>
            </a:r>
            <a:r>
              <a:rPr lang="en-US" dirty="0">
                <a:solidFill>
                  <a:srgbClr val="656368"/>
                </a:solidFill>
              </a:rPr>
              <a:t> notice</a:t>
            </a:r>
          </a:p>
          <a:p>
            <a:r>
              <a:rPr lang="en-US" dirty="0">
                <a:solidFill>
                  <a:srgbClr val="656368"/>
                </a:solidFill>
              </a:rPr>
              <a:t>Periodic Tenancies</a:t>
            </a:r>
          </a:p>
          <a:p>
            <a:pPr lvl="1"/>
            <a:r>
              <a:rPr lang="en-US" dirty="0">
                <a:solidFill>
                  <a:srgbClr val="656368"/>
                </a:solidFill>
              </a:rPr>
              <a:t>No fixed term</a:t>
            </a:r>
          </a:p>
          <a:p>
            <a:pPr lvl="1"/>
            <a:r>
              <a:rPr lang="en-US" dirty="0">
                <a:solidFill>
                  <a:srgbClr val="656368"/>
                </a:solidFill>
              </a:rPr>
              <a:t>Tenant gives 2 months notice</a:t>
            </a:r>
          </a:p>
          <a:p>
            <a:pPr lvl="1"/>
            <a:r>
              <a:rPr lang="en-US" dirty="0">
                <a:solidFill>
                  <a:srgbClr val="656368"/>
                </a:solidFill>
              </a:rPr>
              <a:t>ASTs will last 12 months ONLY into new system</a:t>
            </a:r>
          </a:p>
          <a:p>
            <a:r>
              <a:rPr lang="en-US" dirty="0">
                <a:solidFill>
                  <a:srgbClr val="656368"/>
                </a:solidFill>
              </a:rPr>
              <a:t>Changes to Grounds for Possession</a:t>
            </a:r>
          </a:p>
          <a:p>
            <a:pPr lvl="1"/>
            <a:r>
              <a:rPr lang="en-US" dirty="0">
                <a:solidFill>
                  <a:srgbClr val="656368"/>
                </a:solidFill>
              </a:rPr>
              <a:t>Selling &amp; Moving in (2 </a:t>
            </a:r>
            <a:r>
              <a:rPr lang="en-US" dirty="0" err="1">
                <a:solidFill>
                  <a:srgbClr val="656368"/>
                </a:solidFill>
              </a:rPr>
              <a:t>mths</a:t>
            </a:r>
            <a:r>
              <a:rPr lang="en-US" dirty="0">
                <a:solidFill>
                  <a:srgbClr val="656368"/>
                </a:solidFill>
              </a:rPr>
              <a:t>/3 </a:t>
            </a:r>
            <a:r>
              <a:rPr lang="en-US" dirty="0" err="1">
                <a:solidFill>
                  <a:srgbClr val="656368"/>
                </a:solidFill>
              </a:rPr>
              <a:t>mths</a:t>
            </a:r>
            <a:r>
              <a:rPr lang="en-US" dirty="0">
                <a:solidFill>
                  <a:srgbClr val="656368"/>
                </a:solidFill>
              </a:rPr>
              <a:t>)</a:t>
            </a:r>
          </a:p>
          <a:p>
            <a:pPr lvl="1"/>
            <a:r>
              <a:rPr lang="en-US" dirty="0">
                <a:solidFill>
                  <a:srgbClr val="656368"/>
                </a:solidFill>
              </a:rPr>
              <a:t>Students (PBSA exempt)</a:t>
            </a:r>
          </a:p>
          <a:p>
            <a:pPr lvl="1"/>
            <a:r>
              <a:rPr lang="en-US" dirty="0">
                <a:solidFill>
                  <a:srgbClr val="656368"/>
                </a:solidFill>
              </a:rPr>
              <a:t>Arrears changes to 4 weeks notice</a:t>
            </a:r>
          </a:p>
          <a:p>
            <a:pPr lvl="1"/>
            <a:r>
              <a:rPr lang="en-US" dirty="0">
                <a:solidFill>
                  <a:srgbClr val="656368"/>
                </a:solidFill>
              </a:rPr>
              <a:t>Repeated serious arrears</a:t>
            </a:r>
          </a:p>
          <a:p>
            <a:pPr lvl="1"/>
            <a:r>
              <a:rPr lang="en-US" dirty="0">
                <a:solidFill>
                  <a:srgbClr val="656368"/>
                </a:solidFill>
              </a:rPr>
              <a:t>ASB vague</a:t>
            </a:r>
          </a:p>
          <a:p>
            <a:endParaRPr lang="en-US" dirty="0">
              <a:solidFill>
                <a:srgbClr val="656368"/>
              </a:solidFill>
            </a:endParaRPr>
          </a:p>
          <a:p>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sp>
        <p:nvSpPr>
          <p:cNvPr id="4" name="Content Placeholder 3">
            <a:extLst>
              <a:ext uri="{FF2B5EF4-FFF2-40B4-BE49-F238E27FC236}">
                <a16:creationId xmlns:a16="http://schemas.microsoft.com/office/drawing/2014/main" id="{B65AC616-C65F-BC3D-0F54-37A16198B74F}"/>
              </a:ext>
            </a:extLst>
          </p:cNvPr>
          <p:cNvSpPr>
            <a:spLocks noGrp="1"/>
          </p:cNvSpPr>
          <p:nvPr>
            <p:ph sz="half" idx="2"/>
          </p:nvPr>
        </p:nvSpPr>
        <p:spPr/>
        <p:txBody>
          <a:bodyPr>
            <a:normAutofit fontScale="92500" lnSpcReduction="20000"/>
          </a:bodyPr>
          <a:lstStyle/>
          <a:p>
            <a:r>
              <a:rPr lang="en-US" dirty="0">
                <a:solidFill>
                  <a:srgbClr val="656368"/>
                </a:solidFill>
              </a:rPr>
              <a:t>Court </a:t>
            </a:r>
            <a:r>
              <a:rPr lang="en-US" dirty="0" err="1">
                <a:solidFill>
                  <a:srgbClr val="656368"/>
                </a:solidFill>
              </a:rPr>
              <a:t>modernisation</a:t>
            </a:r>
            <a:endParaRPr lang="en-US" dirty="0">
              <a:solidFill>
                <a:srgbClr val="656368"/>
              </a:solidFill>
            </a:endParaRPr>
          </a:p>
          <a:p>
            <a:pPr lvl="1"/>
            <a:r>
              <a:rPr lang="en-US" dirty="0">
                <a:solidFill>
                  <a:srgbClr val="656368"/>
                </a:solidFill>
              </a:rPr>
              <a:t>Ombudsman &amp; mediation</a:t>
            </a:r>
          </a:p>
          <a:p>
            <a:pPr lvl="1"/>
            <a:r>
              <a:rPr lang="en-US" dirty="0">
                <a:solidFill>
                  <a:srgbClr val="656368"/>
                </a:solidFill>
              </a:rPr>
              <a:t>Urgent sifting, serious cases only</a:t>
            </a:r>
          </a:p>
          <a:p>
            <a:pPr lvl="1"/>
            <a:r>
              <a:rPr lang="en-US" dirty="0" err="1">
                <a:solidFill>
                  <a:srgbClr val="656368"/>
                </a:solidFill>
              </a:rPr>
              <a:t>Digitisation</a:t>
            </a:r>
            <a:r>
              <a:rPr lang="en-US" dirty="0">
                <a:solidFill>
                  <a:srgbClr val="656368"/>
                </a:solidFill>
              </a:rPr>
              <a:t> by 2023</a:t>
            </a:r>
          </a:p>
          <a:p>
            <a:r>
              <a:rPr lang="en-US" dirty="0">
                <a:solidFill>
                  <a:srgbClr val="656368"/>
                </a:solidFill>
              </a:rPr>
              <a:t>Rent Increases</a:t>
            </a:r>
          </a:p>
          <a:p>
            <a:pPr lvl="1"/>
            <a:r>
              <a:rPr lang="en-US" dirty="0">
                <a:solidFill>
                  <a:srgbClr val="656368"/>
                </a:solidFill>
              </a:rPr>
              <a:t>To first tier tribunal (capped)</a:t>
            </a:r>
          </a:p>
          <a:p>
            <a:r>
              <a:rPr lang="en-US" dirty="0">
                <a:solidFill>
                  <a:srgbClr val="656368"/>
                </a:solidFill>
              </a:rPr>
              <a:t>Other stuff</a:t>
            </a:r>
          </a:p>
          <a:p>
            <a:pPr lvl="1"/>
            <a:r>
              <a:rPr lang="en-US" dirty="0">
                <a:solidFill>
                  <a:srgbClr val="656368"/>
                </a:solidFill>
              </a:rPr>
              <a:t>End No DSS/Families</a:t>
            </a:r>
          </a:p>
          <a:p>
            <a:pPr lvl="1"/>
            <a:r>
              <a:rPr lang="en-US" dirty="0">
                <a:solidFill>
                  <a:srgbClr val="656368"/>
                </a:solidFill>
              </a:rPr>
              <a:t>Compulsory pets</a:t>
            </a:r>
          </a:p>
          <a:p>
            <a:pPr lvl="1"/>
            <a:r>
              <a:rPr lang="en-US" dirty="0">
                <a:solidFill>
                  <a:srgbClr val="656368"/>
                </a:solidFill>
              </a:rPr>
              <a:t>Passporting deposits</a:t>
            </a:r>
          </a:p>
          <a:p>
            <a:pPr lvl="1"/>
            <a:r>
              <a:rPr lang="en-US" dirty="0">
                <a:solidFill>
                  <a:srgbClr val="656368"/>
                </a:solidFill>
              </a:rPr>
              <a:t>Decent Homes Standard for PRS</a:t>
            </a:r>
          </a:p>
          <a:p>
            <a:pPr lvl="1"/>
            <a:r>
              <a:rPr lang="en-US" dirty="0">
                <a:solidFill>
                  <a:srgbClr val="656368"/>
                </a:solidFill>
              </a:rPr>
              <a:t>Local Authority Enforcement</a:t>
            </a:r>
          </a:p>
          <a:p>
            <a:pPr lvl="1"/>
            <a:r>
              <a:rPr lang="en-US" dirty="0">
                <a:solidFill>
                  <a:srgbClr val="656368"/>
                </a:solidFill>
              </a:rPr>
              <a:t>Portal</a:t>
            </a:r>
          </a:p>
        </p:txBody>
      </p:sp>
    </p:spTree>
    <p:extLst>
      <p:ext uri="{BB962C8B-B14F-4D97-AF65-F5344CB8AC3E}">
        <p14:creationId xmlns:p14="http://schemas.microsoft.com/office/powerpoint/2010/main" val="281155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Renters Reform Bill - Opportunities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p:txBody>
          <a:bodyPr>
            <a:normAutofit/>
          </a:bodyPr>
          <a:lstStyle/>
          <a:p>
            <a:r>
              <a:rPr lang="en-US" dirty="0">
                <a:solidFill>
                  <a:srgbClr val="656368"/>
                </a:solidFill>
              </a:rPr>
              <a:t>End Anti Landlord Rhetoric </a:t>
            </a:r>
          </a:p>
          <a:p>
            <a:r>
              <a:rPr lang="en-US" dirty="0">
                <a:solidFill>
                  <a:srgbClr val="656368"/>
                </a:solidFill>
              </a:rPr>
              <a:t>Anti Social </a:t>
            </a:r>
            <a:r>
              <a:rPr lang="en-US" dirty="0" err="1">
                <a:solidFill>
                  <a:srgbClr val="656368"/>
                </a:solidFill>
              </a:rPr>
              <a:t>Behaviour</a:t>
            </a:r>
            <a:endParaRPr lang="en-US" dirty="0">
              <a:solidFill>
                <a:srgbClr val="656368"/>
              </a:solidFill>
            </a:endParaRPr>
          </a:p>
          <a:p>
            <a:r>
              <a:rPr lang="en-US" dirty="0">
                <a:solidFill>
                  <a:srgbClr val="656368"/>
                </a:solidFill>
              </a:rPr>
              <a:t>Student Market – push back on Article 4</a:t>
            </a:r>
          </a:p>
          <a:p>
            <a:r>
              <a:rPr lang="en-US" dirty="0">
                <a:solidFill>
                  <a:srgbClr val="656368"/>
                </a:solidFill>
              </a:rPr>
              <a:t>Reform Courts</a:t>
            </a:r>
          </a:p>
          <a:p>
            <a:r>
              <a:rPr lang="en-US" dirty="0">
                <a:solidFill>
                  <a:srgbClr val="656368"/>
                </a:solidFill>
              </a:rPr>
              <a:t>Could portal replace licensing?</a:t>
            </a:r>
          </a:p>
          <a:p>
            <a:r>
              <a:rPr lang="en-US" dirty="0">
                <a:solidFill>
                  <a:srgbClr val="656368"/>
                </a:solidFill>
              </a:rPr>
              <a:t>Easing of punitive tax regime</a:t>
            </a:r>
          </a:p>
          <a:p>
            <a:endParaRPr lang="en-US" dirty="0">
              <a:solidFill>
                <a:srgbClr val="656368"/>
              </a:solidFill>
            </a:endParaRPr>
          </a:p>
          <a:p>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pic>
        <p:nvPicPr>
          <p:cNvPr id="2052" name="Picture 4" descr="When Can Charities Partake in Advocacy &amp; Campaigning Activity? | G+T">
            <a:extLst>
              <a:ext uri="{FF2B5EF4-FFF2-40B4-BE49-F238E27FC236}">
                <a16:creationId xmlns:a16="http://schemas.microsoft.com/office/drawing/2014/main" id="{FDCAADB3-BC2B-2BA9-1C9A-C19818CFA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377" y="3671673"/>
            <a:ext cx="5213423" cy="272414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AD9FC73-89E5-39E9-E32B-5F2EF9B0CD47}"/>
              </a:ext>
            </a:extLst>
          </p:cNvPr>
          <p:cNvSpPr txBox="1">
            <a:spLocks/>
          </p:cNvSpPr>
          <p:nvPr/>
        </p:nvSpPr>
        <p:spPr>
          <a:xfrm>
            <a:off x="10263580" y="6395822"/>
            <a:ext cx="2180440" cy="348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a:lstStyle>
          <a:p>
            <a:r>
              <a:rPr lang="en-GB" sz="1200" b="0" dirty="0"/>
              <a:t>Gilbert &amp; Tobin</a:t>
            </a:r>
          </a:p>
        </p:txBody>
      </p:sp>
    </p:spTree>
    <p:extLst>
      <p:ext uri="{BB962C8B-B14F-4D97-AF65-F5344CB8AC3E}">
        <p14:creationId xmlns:p14="http://schemas.microsoft.com/office/powerpoint/2010/main" val="42818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Landlords Selling</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sz="half" idx="1"/>
          </p:nvPr>
        </p:nvSpPr>
        <p:spPr>
          <a:xfrm>
            <a:off x="914400" y="1595692"/>
            <a:ext cx="5181600" cy="4667250"/>
          </a:xfrm>
        </p:spPr>
        <p:txBody>
          <a:bodyPr>
            <a:normAutofit fontScale="92500" lnSpcReduction="10000"/>
          </a:bodyPr>
          <a:lstStyle/>
          <a:p>
            <a:r>
              <a:rPr lang="en-US" b="1" dirty="0">
                <a:solidFill>
                  <a:srgbClr val="656368"/>
                </a:solidFill>
              </a:rPr>
              <a:t>Drivers</a:t>
            </a:r>
          </a:p>
          <a:p>
            <a:pPr lvl="1"/>
            <a:r>
              <a:rPr lang="en-US" dirty="0">
                <a:solidFill>
                  <a:srgbClr val="656368"/>
                </a:solidFill>
              </a:rPr>
              <a:t>S24 tax – landlords pay 60% tax</a:t>
            </a:r>
          </a:p>
          <a:p>
            <a:pPr lvl="1"/>
            <a:r>
              <a:rPr lang="en-US" dirty="0">
                <a:solidFill>
                  <a:srgbClr val="656368"/>
                </a:solidFill>
              </a:rPr>
              <a:t>Additional 3% SDLT</a:t>
            </a:r>
          </a:p>
          <a:p>
            <a:pPr lvl="1"/>
            <a:r>
              <a:rPr lang="en-US" dirty="0">
                <a:solidFill>
                  <a:srgbClr val="656368"/>
                </a:solidFill>
              </a:rPr>
              <a:t>PRA changes require bigger deposits especially in London</a:t>
            </a:r>
          </a:p>
          <a:p>
            <a:pPr lvl="1"/>
            <a:r>
              <a:rPr lang="en-US" dirty="0">
                <a:solidFill>
                  <a:srgbClr val="656368"/>
                </a:solidFill>
              </a:rPr>
              <a:t>CGT at 28% instead of 20%</a:t>
            </a:r>
          </a:p>
          <a:p>
            <a:pPr lvl="1"/>
            <a:r>
              <a:rPr lang="en-US" dirty="0">
                <a:solidFill>
                  <a:srgbClr val="656368"/>
                </a:solidFill>
              </a:rPr>
              <a:t>MEES - £10k per property 2025/6 to get to EPC C</a:t>
            </a:r>
          </a:p>
          <a:p>
            <a:pPr lvl="1"/>
            <a:r>
              <a:rPr lang="en-US" dirty="0">
                <a:solidFill>
                  <a:srgbClr val="656368"/>
                </a:solidFill>
              </a:rPr>
              <a:t>Generation Rent into Generation Buy</a:t>
            </a:r>
          </a:p>
          <a:p>
            <a:pPr lvl="1"/>
            <a:r>
              <a:rPr lang="en-US" dirty="0">
                <a:solidFill>
                  <a:srgbClr val="656368"/>
                </a:solidFill>
              </a:rPr>
              <a:t>Political antipathy</a:t>
            </a:r>
          </a:p>
          <a:p>
            <a:pPr lvl="1"/>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sp>
        <p:nvSpPr>
          <p:cNvPr id="4" name="Content Placeholder 3">
            <a:extLst>
              <a:ext uri="{FF2B5EF4-FFF2-40B4-BE49-F238E27FC236}">
                <a16:creationId xmlns:a16="http://schemas.microsoft.com/office/drawing/2014/main" id="{CA463242-E709-11F2-9C80-EC22B111022B}"/>
              </a:ext>
            </a:extLst>
          </p:cNvPr>
          <p:cNvSpPr>
            <a:spLocks noGrp="1"/>
          </p:cNvSpPr>
          <p:nvPr>
            <p:ph sz="half" idx="2"/>
          </p:nvPr>
        </p:nvSpPr>
        <p:spPr>
          <a:xfrm>
            <a:off x="6096000" y="1595692"/>
            <a:ext cx="5181600" cy="4952680"/>
          </a:xfrm>
        </p:spPr>
        <p:txBody>
          <a:bodyPr>
            <a:normAutofit fontScale="92500" lnSpcReduction="10000"/>
          </a:bodyPr>
          <a:lstStyle/>
          <a:p>
            <a:r>
              <a:rPr lang="en-US" b="1" dirty="0">
                <a:solidFill>
                  <a:srgbClr val="656368"/>
                </a:solidFill>
              </a:rPr>
              <a:t>Looming Housing Crisis</a:t>
            </a:r>
          </a:p>
          <a:p>
            <a:pPr lvl="1"/>
            <a:r>
              <a:rPr lang="en-US" dirty="0">
                <a:solidFill>
                  <a:srgbClr val="656368"/>
                </a:solidFill>
              </a:rPr>
              <a:t>Capital Economics Figures</a:t>
            </a:r>
          </a:p>
          <a:p>
            <a:pPr lvl="2"/>
            <a:r>
              <a:rPr lang="en-US" dirty="0">
                <a:solidFill>
                  <a:srgbClr val="656368"/>
                </a:solidFill>
              </a:rPr>
              <a:t>225,000 PRS units needed every year</a:t>
            </a:r>
          </a:p>
          <a:p>
            <a:pPr lvl="2"/>
            <a:r>
              <a:rPr lang="en-US" dirty="0">
                <a:solidFill>
                  <a:srgbClr val="656368"/>
                </a:solidFill>
              </a:rPr>
              <a:t>But PRS is shrinking – 260,000 net fewer in last 5yrs</a:t>
            </a:r>
          </a:p>
          <a:p>
            <a:pPr lvl="1"/>
            <a:r>
              <a:rPr lang="en-US" dirty="0" err="1">
                <a:solidFill>
                  <a:srgbClr val="656368"/>
                </a:solidFill>
              </a:rPr>
              <a:t>Propertymark</a:t>
            </a:r>
            <a:r>
              <a:rPr lang="en-US" dirty="0">
                <a:solidFill>
                  <a:srgbClr val="656368"/>
                </a:solidFill>
              </a:rPr>
              <a:t> &amp; NRLA Research</a:t>
            </a:r>
          </a:p>
          <a:p>
            <a:pPr lvl="2"/>
            <a:r>
              <a:rPr lang="en-US" dirty="0">
                <a:solidFill>
                  <a:srgbClr val="656368"/>
                </a:solidFill>
              </a:rPr>
              <a:t>50% fall in lettings availability</a:t>
            </a:r>
          </a:p>
          <a:p>
            <a:pPr lvl="2"/>
            <a:r>
              <a:rPr lang="en-US" dirty="0">
                <a:solidFill>
                  <a:srgbClr val="656368"/>
                </a:solidFill>
              </a:rPr>
              <a:t>14% buy, 23% sell in next 12 </a:t>
            </a:r>
            <a:r>
              <a:rPr lang="en-US" dirty="0" err="1">
                <a:solidFill>
                  <a:srgbClr val="656368"/>
                </a:solidFill>
              </a:rPr>
              <a:t>mths</a:t>
            </a:r>
            <a:endParaRPr lang="en-US" dirty="0">
              <a:solidFill>
                <a:srgbClr val="656368"/>
              </a:solidFill>
            </a:endParaRPr>
          </a:p>
          <a:p>
            <a:pPr lvl="2"/>
            <a:r>
              <a:rPr lang="en-US" dirty="0">
                <a:solidFill>
                  <a:srgbClr val="656368"/>
                </a:solidFill>
              </a:rPr>
              <a:t>Larger portfolios: 18% buy, 41% sell </a:t>
            </a:r>
          </a:p>
          <a:p>
            <a:pPr lvl="2"/>
            <a:r>
              <a:rPr lang="en-US" dirty="0">
                <a:solidFill>
                  <a:srgbClr val="656368"/>
                </a:solidFill>
              </a:rPr>
              <a:t>L</a:t>
            </a:r>
            <a:r>
              <a:rPr lang="en-US">
                <a:solidFill>
                  <a:srgbClr val="656368"/>
                </a:solidFill>
              </a:rPr>
              <a:t>ast </a:t>
            </a:r>
            <a:r>
              <a:rPr lang="en-US" dirty="0">
                <a:solidFill>
                  <a:srgbClr val="656368"/>
                </a:solidFill>
              </a:rPr>
              <a:t>3 </a:t>
            </a:r>
            <a:r>
              <a:rPr lang="en-US" dirty="0" err="1">
                <a:solidFill>
                  <a:srgbClr val="656368"/>
                </a:solidFill>
              </a:rPr>
              <a:t>mths</a:t>
            </a:r>
            <a:r>
              <a:rPr lang="en-US" dirty="0">
                <a:solidFill>
                  <a:srgbClr val="656368"/>
                </a:solidFill>
              </a:rPr>
              <a:t>: 8% bought, 12% sold</a:t>
            </a:r>
          </a:p>
          <a:p>
            <a:pPr lvl="1"/>
            <a:r>
              <a:rPr lang="en-US" dirty="0">
                <a:solidFill>
                  <a:srgbClr val="656368"/>
                </a:solidFill>
              </a:rPr>
              <a:t>Failure of successive government policy</a:t>
            </a:r>
          </a:p>
          <a:p>
            <a:pPr lvl="2"/>
            <a:r>
              <a:rPr lang="en-US" dirty="0">
                <a:solidFill>
                  <a:srgbClr val="656368"/>
                </a:solidFill>
              </a:rPr>
              <a:t>Lost 3m council houses 1979-95</a:t>
            </a:r>
          </a:p>
          <a:p>
            <a:pPr lvl="2"/>
            <a:r>
              <a:rPr lang="en-US" dirty="0">
                <a:solidFill>
                  <a:srgbClr val="656368"/>
                </a:solidFill>
              </a:rPr>
              <a:t>Failure to build enough</a:t>
            </a:r>
          </a:p>
          <a:p>
            <a:pPr lvl="2"/>
            <a:r>
              <a:rPr lang="en-US" dirty="0">
                <a:solidFill>
                  <a:srgbClr val="656368"/>
                </a:solidFill>
              </a:rPr>
              <a:t>Planning constraints</a:t>
            </a:r>
          </a:p>
          <a:p>
            <a:pPr lvl="2"/>
            <a:r>
              <a:rPr lang="en-US" dirty="0">
                <a:solidFill>
                  <a:srgbClr val="656368"/>
                </a:solidFill>
              </a:rPr>
              <a:t>LA enforcement varies widely</a:t>
            </a:r>
          </a:p>
          <a:p>
            <a:endParaRPr lang="en-GB" dirty="0"/>
          </a:p>
        </p:txBody>
      </p:sp>
      <p:pic>
        <p:nvPicPr>
          <p:cNvPr id="2050" name="Picture 2" descr="What Lisa Nandy says Labour would do for the North East | The Northern Echo">
            <a:extLst>
              <a:ext uri="{FF2B5EF4-FFF2-40B4-BE49-F238E27FC236}">
                <a16:creationId xmlns:a16="http://schemas.microsoft.com/office/drawing/2014/main" id="{47F62A4C-3C05-52C7-840C-3F3D31250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250" y="4781725"/>
            <a:ext cx="2636998" cy="188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4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23 September Mini Budget</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85520"/>
            <a:ext cx="10515600" cy="4983204"/>
          </a:xfrm>
        </p:spPr>
        <p:txBody>
          <a:bodyPr>
            <a:normAutofit fontScale="92500" lnSpcReduction="20000"/>
          </a:bodyPr>
          <a:lstStyle/>
          <a:p>
            <a:r>
              <a:rPr lang="en-US" dirty="0">
                <a:solidFill>
                  <a:srgbClr val="656368"/>
                </a:solidFill>
              </a:rPr>
              <a:t>Tax Cuts</a:t>
            </a:r>
          </a:p>
          <a:p>
            <a:pPr lvl="1"/>
            <a:r>
              <a:rPr lang="en-US" dirty="0">
                <a:solidFill>
                  <a:srgbClr val="656368"/>
                </a:solidFill>
              </a:rPr>
              <a:t>Top 45% (and top dividend tax) </a:t>
            </a:r>
            <a:r>
              <a:rPr lang="en-US">
                <a:solidFill>
                  <a:srgbClr val="656368"/>
                </a:solidFill>
              </a:rPr>
              <a:t>abolished – U Turn</a:t>
            </a:r>
            <a:endParaRPr lang="en-US" dirty="0">
              <a:solidFill>
                <a:srgbClr val="656368"/>
              </a:solidFill>
            </a:endParaRPr>
          </a:p>
          <a:p>
            <a:pPr lvl="1"/>
            <a:r>
              <a:rPr lang="en-US" dirty="0">
                <a:solidFill>
                  <a:srgbClr val="656368"/>
                </a:solidFill>
              </a:rPr>
              <a:t>20% reduced to 19%, NI increases abolished </a:t>
            </a:r>
          </a:p>
          <a:p>
            <a:pPr lvl="1"/>
            <a:r>
              <a:rPr lang="en-US" dirty="0">
                <a:solidFill>
                  <a:srgbClr val="656368"/>
                </a:solidFill>
              </a:rPr>
              <a:t>Corporation tax remains at 19% </a:t>
            </a:r>
          </a:p>
          <a:p>
            <a:pPr lvl="1"/>
            <a:r>
              <a:rPr lang="en-US" dirty="0">
                <a:solidFill>
                  <a:srgbClr val="656368"/>
                </a:solidFill>
              </a:rPr>
              <a:t>Investment Zones with tax incentives</a:t>
            </a:r>
          </a:p>
          <a:p>
            <a:pPr lvl="1"/>
            <a:r>
              <a:rPr lang="en-US" dirty="0">
                <a:solidFill>
                  <a:srgbClr val="656368"/>
                </a:solidFill>
              </a:rPr>
              <a:t>SDLT 0% increased to £250k saving £2,500</a:t>
            </a:r>
          </a:p>
          <a:p>
            <a:pPr lvl="1"/>
            <a:r>
              <a:rPr lang="en-US" dirty="0">
                <a:solidFill>
                  <a:srgbClr val="656368"/>
                </a:solidFill>
              </a:rPr>
              <a:t>FTB 0% rates increased to £425k and £625k</a:t>
            </a:r>
          </a:p>
          <a:p>
            <a:pPr lvl="1"/>
            <a:endParaRPr lang="en-US" dirty="0">
              <a:solidFill>
                <a:srgbClr val="656368"/>
              </a:solidFill>
            </a:endParaRPr>
          </a:p>
          <a:p>
            <a:r>
              <a:rPr lang="en-US" dirty="0">
                <a:solidFill>
                  <a:srgbClr val="656368"/>
                </a:solidFill>
              </a:rPr>
              <a:t>Economic impact</a:t>
            </a:r>
          </a:p>
          <a:p>
            <a:pPr lvl="1"/>
            <a:r>
              <a:rPr lang="en-US" dirty="0">
                <a:solidFill>
                  <a:srgbClr val="656368"/>
                </a:solidFill>
              </a:rPr>
              <a:t>Sterling falling</a:t>
            </a:r>
          </a:p>
          <a:p>
            <a:pPr lvl="1"/>
            <a:r>
              <a:rPr lang="en-US" dirty="0">
                <a:solidFill>
                  <a:srgbClr val="656368"/>
                </a:solidFill>
              </a:rPr>
              <a:t>Interest rates rise higher and quicker – to 6% next year </a:t>
            </a:r>
          </a:p>
          <a:p>
            <a:pPr lvl="1"/>
            <a:r>
              <a:rPr lang="en-US" dirty="0">
                <a:solidFill>
                  <a:srgbClr val="656368"/>
                </a:solidFill>
              </a:rPr>
              <a:t>Inflation expected to peak at 10-11% (could be higher now sterling has fallen)</a:t>
            </a:r>
          </a:p>
          <a:p>
            <a:pPr lvl="1"/>
            <a:r>
              <a:rPr lang="en-US" dirty="0">
                <a:solidFill>
                  <a:srgbClr val="656368"/>
                </a:solidFill>
              </a:rPr>
              <a:t>May already be in recession – expected to last 15 months</a:t>
            </a:r>
          </a:p>
          <a:p>
            <a:pPr lvl="1"/>
            <a:r>
              <a:rPr lang="en-US" dirty="0">
                <a:solidFill>
                  <a:srgbClr val="656368"/>
                </a:solidFill>
              </a:rPr>
              <a:t>Some predictions that housing market could fall 15% next year</a:t>
            </a:r>
          </a:p>
          <a:p>
            <a:pPr lvl="1"/>
            <a:r>
              <a:rPr lang="en-US" dirty="0">
                <a:solidFill>
                  <a:srgbClr val="656368"/>
                </a:solidFill>
              </a:rPr>
              <a:t>Much depends on Ukraine conflict</a:t>
            </a:r>
          </a:p>
          <a:p>
            <a:pPr lvl="1"/>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pic>
        <p:nvPicPr>
          <p:cNvPr id="4" name="Picture 2" descr="Kwasi Kwarteng seeks to reassure City bosses and MPs over economic plan |  Financial Times">
            <a:extLst>
              <a:ext uri="{FF2B5EF4-FFF2-40B4-BE49-F238E27FC236}">
                <a16:creationId xmlns:a16="http://schemas.microsoft.com/office/drawing/2014/main" id="{7BAEFFED-550E-7B40-4F90-0E4F03491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940" y="1141514"/>
            <a:ext cx="4469060" cy="251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7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Landlords &amp; Rising Interest Rates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77698" y="1781783"/>
            <a:ext cx="10436604" cy="4098900"/>
          </a:xfrm>
        </p:spPr>
        <p:txBody>
          <a:bodyPr>
            <a:normAutofit fontScale="77500" lnSpcReduction="20000"/>
          </a:bodyPr>
          <a:lstStyle/>
          <a:p>
            <a:r>
              <a:rPr lang="en-US" dirty="0">
                <a:solidFill>
                  <a:srgbClr val="656368"/>
                </a:solidFill>
              </a:rPr>
              <a:t>BBR raised 1.75% to 2.25% in September</a:t>
            </a:r>
          </a:p>
          <a:p>
            <a:r>
              <a:rPr lang="en-US" dirty="0">
                <a:solidFill>
                  <a:srgbClr val="656368"/>
                </a:solidFill>
              </a:rPr>
              <a:t>Next rise expected at MPC meeting 3 November</a:t>
            </a:r>
          </a:p>
          <a:p>
            <a:r>
              <a:rPr lang="en-US" dirty="0">
                <a:solidFill>
                  <a:srgbClr val="656368"/>
                </a:solidFill>
              </a:rPr>
              <a:t>OBR review on 23 November (or sooner)</a:t>
            </a:r>
          </a:p>
          <a:p>
            <a:r>
              <a:rPr lang="en-US" dirty="0">
                <a:solidFill>
                  <a:srgbClr val="656368"/>
                </a:solidFill>
              </a:rPr>
              <a:t>If Interest rates rise by 2% - 18% would have to sell property</a:t>
            </a:r>
          </a:p>
          <a:p>
            <a:r>
              <a:rPr lang="en-US" dirty="0">
                <a:solidFill>
                  <a:srgbClr val="656368"/>
                </a:solidFill>
              </a:rPr>
              <a:t>If Interest rates rise by 4% - 30% would have to sell property</a:t>
            </a:r>
          </a:p>
          <a:p>
            <a:r>
              <a:rPr lang="en-US" dirty="0">
                <a:solidFill>
                  <a:srgbClr val="656368"/>
                </a:solidFill>
              </a:rPr>
              <a:t>Big gap between BBR and payrates on fixed products</a:t>
            </a:r>
          </a:p>
          <a:p>
            <a:r>
              <a:rPr lang="en-US" dirty="0">
                <a:solidFill>
                  <a:srgbClr val="656368"/>
                </a:solidFill>
              </a:rPr>
              <a:t>Lenders are being very cautious – switching risk to customer with trackers</a:t>
            </a:r>
          </a:p>
          <a:p>
            <a:r>
              <a:rPr lang="en-US" dirty="0">
                <a:solidFill>
                  <a:srgbClr val="656368"/>
                </a:solidFill>
              </a:rPr>
              <a:t>Evidence that some are trying to protect existing borrowers with cheaper product switch rates</a:t>
            </a:r>
          </a:p>
          <a:p>
            <a:r>
              <a:rPr lang="en-US" dirty="0">
                <a:solidFill>
                  <a:srgbClr val="656368"/>
                </a:solidFill>
              </a:rPr>
              <a:t>Landlords face big jump in payments when 2 or 5 year fixes end this year and next – from 1.25% to 5% or more</a:t>
            </a:r>
          </a:p>
          <a:p>
            <a:r>
              <a:rPr lang="en-US" dirty="0">
                <a:solidFill>
                  <a:srgbClr val="656368"/>
                </a:solidFill>
              </a:rPr>
              <a:t>Could let products go to SVR and wait for rates to falls again</a:t>
            </a:r>
          </a:p>
          <a:p>
            <a:endParaRPr lang="en-US" dirty="0">
              <a:solidFill>
                <a:srgbClr val="656368"/>
              </a:solidFill>
            </a:endParaRPr>
          </a:p>
          <a:p>
            <a:pPr lvl="1"/>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pic>
        <p:nvPicPr>
          <p:cNvPr id="5122" name="Picture 2" descr="Draconian scenarios look pretty frightening as Bank of England outlines  annual stress tests | Business News | Sky News">
            <a:extLst>
              <a:ext uri="{FF2B5EF4-FFF2-40B4-BE49-F238E27FC236}">
                <a16:creationId xmlns:a16="http://schemas.microsoft.com/office/drawing/2014/main" id="{F666AB42-58F8-EB80-C3D7-D472F7341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284" y="1434517"/>
            <a:ext cx="4026716" cy="22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8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Examples Of Unregulated BTL Rates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945115" y="1712679"/>
            <a:ext cx="10515600" cy="4478395"/>
          </a:xfrm>
        </p:spPr>
        <p:txBody>
          <a:bodyPr>
            <a:normAutofit fontScale="85000" lnSpcReduction="20000"/>
          </a:bodyPr>
          <a:lstStyle/>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endParaRPr lang="en-US" dirty="0">
              <a:solidFill>
                <a:srgbClr val="656368"/>
              </a:solidFill>
            </a:endParaRPr>
          </a:p>
          <a:p>
            <a:pPr marL="0" indent="0">
              <a:buNone/>
            </a:pPr>
            <a:r>
              <a:rPr lang="en-US" dirty="0">
                <a:solidFill>
                  <a:srgbClr val="656368"/>
                </a:solidFill>
              </a:rPr>
              <a:t>Rates are for your information and for your research only</a:t>
            </a:r>
          </a:p>
          <a:p>
            <a:pPr marL="0" indent="0">
              <a:buNone/>
            </a:pPr>
            <a:r>
              <a:rPr lang="en-US" dirty="0">
                <a:solidFill>
                  <a:srgbClr val="656368"/>
                </a:solidFill>
              </a:rPr>
              <a:t>Always seek advice from a FCA regulated mortgage broker, especially if you have inherited a property or intend to let family members live in the BTL property</a:t>
            </a:r>
          </a:p>
        </p:txBody>
      </p:sp>
      <p:graphicFrame>
        <p:nvGraphicFramePr>
          <p:cNvPr id="4" name="Table 4">
            <a:extLst>
              <a:ext uri="{FF2B5EF4-FFF2-40B4-BE49-F238E27FC236}">
                <a16:creationId xmlns:a16="http://schemas.microsoft.com/office/drawing/2014/main" id="{EAA271B6-BAD9-4A8F-4234-C34A474B1E9C}"/>
              </a:ext>
            </a:extLst>
          </p:cNvPr>
          <p:cNvGraphicFramePr>
            <a:graphicFrameLocks noGrp="1"/>
          </p:cNvGraphicFramePr>
          <p:nvPr/>
        </p:nvGraphicFramePr>
        <p:xfrm>
          <a:off x="1047925" y="1823720"/>
          <a:ext cx="8437460" cy="3210560"/>
        </p:xfrm>
        <a:graphic>
          <a:graphicData uri="http://schemas.openxmlformats.org/drawingml/2006/table">
            <a:tbl>
              <a:tblPr firstRow="1" bandRow="1">
                <a:tableStyleId>{5C22544A-7EE6-4342-B048-85BDC9FD1C3A}</a:tableStyleId>
              </a:tblPr>
              <a:tblGrid>
                <a:gridCol w="1687492">
                  <a:extLst>
                    <a:ext uri="{9D8B030D-6E8A-4147-A177-3AD203B41FA5}">
                      <a16:colId xmlns:a16="http://schemas.microsoft.com/office/drawing/2014/main" val="1022237458"/>
                    </a:ext>
                  </a:extLst>
                </a:gridCol>
                <a:gridCol w="1590740">
                  <a:extLst>
                    <a:ext uri="{9D8B030D-6E8A-4147-A177-3AD203B41FA5}">
                      <a16:colId xmlns:a16="http://schemas.microsoft.com/office/drawing/2014/main" val="4125865895"/>
                    </a:ext>
                  </a:extLst>
                </a:gridCol>
                <a:gridCol w="1644243">
                  <a:extLst>
                    <a:ext uri="{9D8B030D-6E8A-4147-A177-3AD203B41FA5}">
                      <a16:colId xmlns:a16="http://schemas.microsoft.com/office/drawing/2014/main" val="4182096095"/>
                    </a:ext>
                  </a:extLst>
                </a:gridCol>
                <a:gridCol w="1761688">
                  <a:extLst>
                    <a:ext uri="{9D8B030D-6E8A-4147-A177-3AD203B41FA5}">
                      <a16:colId xmlns:a16="http://schemas.microsoft.com/office/drawing/2014/main" val="2173824926"/>
                    </a:ext>
                  </a:extLst>
                </a:gridCol>
                <a:gridCol w="1753297">
                  <a:extLst>
                    <a:ext uri="{9D8B030D-6E8A-4147-A177-3AD203B41FA5}">
                      <a16:colId xmlns:a16="http://schemas.microsoft.com/office/drawing/2014/main" val="2539919428"/>
                    </a:ext>
                  </a:extLst>
                </a:gridCol>
              </a:tblGrid>
              <a:tr h="370840">
                <a:tc>
                  <a:txBody>
                    <a:bodyPr/>
                    <a:lstStyle/>
                    <a:p>
                      <a:r>
                        <a:rPr lang="en-GB" dirty="0"/>
                        <a:t>Lender</a:t>
                      </a:r>
                    </a:p>
                  </a:txBody>
                  <a:tcPr/>
                </a:tc>
                <a:tc>
                  <a:txBody>
                    <a:bodyPr/>
                    <a:lstStyle/>
                    <a:p>
                      <a:r>
                        <a:rPr lang="en-GB" dirty="0"/>
                        <a:t>2 Year Fix</a:t>
                      </a:r>
                    </a:p>
                  </a:txBody>
                  <a:tcPr/>
                </a:tc>
                <a:tc>
                  <a:txBody>
                    <a:bodyPr/>
                    <a:lstStyle/>
                    <a:p>
                      <a:r>
                        <a:rPr lang="en-GB" dirty="0"/>
                        <a:t>5 Year Fix</a:t>
                      </a:r>
                    </a:p>
                  </a:txBody>
                  <a:tcPr/>
                </a:tc>
                <a:tc>
                  <a:txBody>
                    <a:bodyPr/>
                    <a:lstStyle/>
                    <a:p>
                      <a:r>
                        <a:rPr lang="en-GB" dirty="0"/>
                        <a:t>2 Year Discount Variable or Tracker</a:t>
                      </a:r>
                    </a:p>
                  </a:txBody>
                  <a:tcPr/>
                </a:tc>
                <a:tc>
                  <a:txBody>
                    <a:bodyPr/>
                    <a:lstStyle/>
                    <a:p>
                      <a:endParaRPr lang="en-GB" dirty="0"/>
                    </a:p>
                  </a:txBody>
                  <a:tcPr/>
                </a:tc>
                <a:extLst>
                  <a:ext uri="{0D108BD9-81ED-4DB2-BD59-A6C34878D82A}">
                    <a16:rowId xmlns:a16="http://schemas.microsoft.com/office/drawing/2014/main" val="519243912"/>
                  </a:ext>
                </a:extLst>
              </a:tr>
              <a:tr h="370840">
                <a:tc>
                  <a:txBody>
                    <a:bodyPr/>
                    <a:lstStyle/>
                    <a:p>
                      <a:r>
                        <a:rPr lang="en-GB" dirty="0"/>
                        <a:t>TMW</a:t>
                      </a:r>
                    </a:p>
                  </a:txBody>
                  <a:tcPr/>
                </a:tc>
                <a:tc>
                  <a:txBody>
                    <a:bodyPr/>
                    <a:lstStyle/>
                    <a:p>
                      <a:r>
                        <a:rPr lang="en-GB" dirty="0"/>
                        <a:t>6.04%</a:t>
                      </a:r>
                    </a:p>
                  </a:txBody>
                  <a:tcPr/>
                </a:tc>
                <a:tc>
                  <a:txBody>
                    <a:bodyPr/>
                    <a:lstStyle/>
                    <a:p>
                      <a:r>
                        <a:rPr lang="en-GB" dirty="0"/>
                        <a:t>5.74%</a:t>
                      </a:r>
                    </a:p>
                  </a:txBody>
                  <a:tcPr/>
                </a:tc>
                <a:tc>
                  <a:txBody>
                    <a:bodyPr/>
                    <a:lstStyle/>
                    <a:p>
                      <a:r>
                        <a:rPr lang="en-GB" dirty="0"/>
                        <a:t>2.39%</a:t>
                      </a:r>
                    </a:p>
                  </a:txBody>
                  <a:tcPr/>
                </a:tc>
                <a:tc>
                  <a:txBody>
                    <a:bodyPr/>
                    <a:lstStyle/>
                    <a:p>
                      <a:r>
                        <a:rPr lang="en-GB" dirty="0"/>
                        <a:t>£1995 fee</a:t>
                      </a:r>
                    </a:p>
                  </a:txBody>
                  <a:tcPr/>
                </a:tc>
                <a:extLst>
                  <a:ext uri="{0D108BD9-81ED-4DB2-BD59-A6C34878D82A}">
                    <a16:rowId xmlns:a16="http://schemas.microsoft.com/office/drawing/2014/main" val="2128074521"/>
                  </a:ext>
                </a:extLst>
              </a:tr>
              <a:tr h="370840">
                <a:tc>
                  <a:txBody>
                    <a:bodyPr/>
                    <a:lstStyle/>
                    <a:p>
                      <a:r>
                        <a:rPr lang="en-GB" dirty="0"/>
                        <a:t>Precise</a:t>
                      </a:r>
                    </a:p>
                  </a:txBody>
                  <a:tcPr/>
                </a:tc>
                <a:tc>
                  <a:txBody>
                    <a:bodyPr/>
                    <a:lstStyle/>
                    <a:p>
                      <a:endParaRPr lang="en-GB" dirty="0"/>
                    </a:p>
                  </a:txBody>
                  <a:tcPr/>
                </a:tc>
                <a:tc>
                  <a:txBody>
                    <a:bodyPr/>
                    <a:lstStyle/>
                    <a:p>
                      <a:r>
                        <a:rPr lang="en-GB" dirty="0"/>
                        <a:t>7.24%</a:t>
                      </a:r>
                    </a:p>
                  </a:txBody>
                  <a:tcPr/>
                </a:tc>
                <a:tc>
                  <a:txBody>
                    <a:bodyPr/>
                    <a:lstStyle/>
                    <a:p>
                      <a:endParaRPr lang="en-GB" dirty="0"/>
                    </a:p>
                  </a:txBody>
                  <a:tcPr/>
                </a:tc>
                <a:tc>
                  <a:txBody>
                    <a:bodyPr/>
                    <a:lstStyle/>
                    <a:p>
                      <a:r>
                        <a:rPr lang="en-GB" dirty="0"/>
                        <a:t>1.5% fee</a:t>
                      </a:r>
                    </a:p>
                  </a:txBody>
                  <a:tcPr/>
                </a:tc>
                <a:extLst>
                  <a:ext uri="{0D108BD9-81ED-4DB2-BD59-A6C34878D82A}">
                    <a16:rowId xmlns:a16="http://schemas.microsoft.com/office/drawing/2014/main" val="4285668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Coventry</a:t>
                      </a:r>
                    </a:p>
                  </a:txBody>
                  <a:tcPr/>
                </a:tc>
                <a:tc>
                  <a:txBody>
                    <a:bodyPr/>
                    <a:lstStyle/>
                    <a:p>
                      <a:r>
                        <a:rPr lang="en-GB" dirty="0"/>
                        <a:t>3.50% existing clients only</a:t>
                      </a:r>
                    </a:p>
                  </a:txBody>
                  <a:tcPr/>
                </a:tc>
                <a:tc>
                  <a:txBody>
                    <a:bodyPr/>
                    <a:lstStyle/>
                    <a:p>
                      <a:r>
                        <a:rPr lang="en-GB" dirty="0"/>
                        <a:t>4.50% existing clients only</a:t>
                      </a:r>
                    </a:p>
                  </a:txBody>
                  <a:tcPr/>
                </a:tc>
                <a:tc>
                  <a:txBody>
                    <a:bodyPr/>
                    <a:lstStyle/>
                    <a:p>
                      <a:endParaRPr lang="en-GB" dirty="0"/>
                    </a:p>
                  </a:txBody>
                  <a:tcPr/>
                </a:tc>
                <a:tc>
                  <a:txBody>
                    <a:bodyPr/>
                    <a:lstStyle/>
                    <a:p>
                      <a:r>
                        <a:rPr lang="en-GB" dirty="0"/>
                        <a:t>No fee</a:t>
                      </a:r>
                    </a:p>
                  </a:txBody>
                  <a:tcPr/>
                </a:tc>
                <a:extLst>
                  <a:ext uri="{0D108BD9-81ED-4DB2-BD59-A6C34878D82A}">
                    <a16:rowId xmlns:a16="http://schemas.microsoft.com/office/drawing/2014/main" val="3659547462"/>
                  </a:ext>
                </a:extLst>
              </a:tr>
              <a:tr h="370840">
                <a:tc>
                  <a:txBody>
                    <a:bodyPr/>
                    <a:lstStyle/>
                    <a:p>
                      <a:r>
                        <a:rPr lang="en-GB" dirty="0"/>
                        <a:t>Hinckley &amp; Rugby Product Switch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a:t>
                      </a:r>
                    </a:p>
                    <a:p>
                      <a:endParaRPr lang="en-GB" dirty="0"/>
                    </a:p>
                  </a:txBody>
                  <a:tcPr/>
                </a:tc>
                <a:tc>
                  <a:txBody>
                    <a:bodyPr/>
                    <a:lstStyle/>
                    <a:p>
                      <a:r>
                        <a:rPr lang="en-GB" dirty="0"/>
                        <a:t>3.15% lifetime discount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2.75%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(SVR 6.94%)</a:t>
                      </a:r>
                    </a:p>
                    <a:p>
                      <a:endParaRPr lang="en-GB" dirty="0"/>
                    </a:p>
                  </a:txBody>
                  <a:tcPr/>
                </a:tc>
                <a:tc>
                  <a:txBody>
                    <a:bodyPr/>
                    <a:lstStyle/>
                    <a:p>
                      <a:r>
                        <a:rPr lang="en-GB" dirty="0"/>
                        <a:t>No fee</a:t>
                      </a:r>
                    </a:p>
                  </a:txBody>
                  <a:tcPr/>
                </a:tc>
                <a:extLst>
                  <a:ext uri="{0D108BD9-81ED-4DB2-BD59-A6C34878D82A}">
                    <a16:rowId xmlns:a16="http://schemas.microsoft.com/office/drawing/2014/main" val="3737996906"/>
                  </a:ext>
                </a:extLst>
              </a:tr>
            </a:tbl>
          </a:graphicData>
        </a:graphic>
      </p:graphicFrame>
    </p:spTree>
    <p:extLst>
      <p:ext uri="{BB962C8B-B14F-4D97-AF65-F5344CB8AC3E}">
        <p14:creationId xmlns:p14="http://schemas.microsoft.com/office/powerpoint/2010/main" val="228409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Cladding Remediation</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57277"/>
            <a:ext cx="10515600" cy="4315160"/>
          </a:xfrm>
        </p:spPr>
        <p:txBody>
          <a:bodyPr>
            <a:normAutofit/>
          </a:bodyPr>
          <a:lstStyle/>
          <a:p>
            <a:r>
              <a:rPr lang="en-US" dirty="0">
                <a:solidFill>
                  <a:srgbClr val="656368"/>
                </a:solidFill>
              </a:rPr>
              <a:t>11-18m high buildings will now receive cladding remediation</a:t>
            </a:r>
          </a:p>
          <a:p>
            <a:r>
              <a:rPr lang="en-US" dirty="0">
                <a:solidFill>
                  <a:srgbClr val="656368"/>
                </a:solidFill>
              </a:rPr>
              <a:t>Owner of up to three properties included (more than 3 excluded) </a:t>
            </a:r>
          </a:p>
          <a:p>
            <a:r>
              <a:rPr lang="en-US" dirty="0">
                <a:solidFill>
                  <a:srgbClr val="656368"/>
                </a:solidFill>
              </a:rPr>
              <a:t>You are included if property is primary residence</a:t>
            </a:r>
          </a:p>
          <a:p>
            <a:r>
              <a:rPr lang="en-US" dirty="0">
                <a:solidFill>
                  <a:srgbClr val="656368"/>
                </a:solidFill>
              </a:rPr>
              <a:t>Cap for non cladding remediation (over 10 years)</a:t>
            </a:r>
          </a:p>
          <a:p>
            <a:pPr lvl="1"/>
            <a:r>
              <a:rPr lang="en-US" dirty="0">
                <a:solidFill>
                  <a:srgbClr val="656368"/>
                </a:solidFill>
              </a:rPr>
              <a:t>Responsibility of developer, building owner, landlord (not leaseholder)</a:t>
            </a:r>
          </a:p>
          <a:p>
            <a:pPr lvl="1"/>
            <a:r>
              <a:rPr lang="en-US" dirty="0">
                <a:solidFill>
                  <a:srgbClr val="656368"/>
                </a:solidFill>
              </a:rPr>
              <a:t>£15k cap for properties £325k-£1m (within London)</a:t>
            </a:r>
          </a:p>
          <a:p>
            <a:pPr lvl="1"/>
            <a:r>
              <a:rPr lang="en-US" dirty="0">
                <a:solidFill>
                  <a:srgbClr val="656368"/>
                </a:solidFill>
              </a:rPr>
              <a:t>£10k cap for properties £175k-£1m (outside London)</a:t>
            </a:r>
          </a:p>
          <a:p>
            <a:r>
              <a:rPr lang="en-US" dirty="0">
                <a:solidFill>
                  <a:srgbClr val="656368"/>
                </a:solidFill>
              </a:rPr>
              <a:t>No protection for buildings under 11m high</a:t>
            </a:r>
          </a:p>
          <a:p>
            <a:r>
              <a:rPr lang="en-US" dirty="0">
                <a:solidFill>
                  <a:srgbClr val="656368"/>
                </a:solidFill>
              </a:rPr>
              <a:t>Building Safety Fund covers buildings over 18m high</a:t>
            </a:r>
          </a:p>
          <a:p>
            <a:pPr lvl="1"/>
            <a:endParaRPr lang="en-US" dirty="0">
              <a:solidFill>
                <a:srgbClr val="656368"/>
              </a:solidFill>
            </a:endParaRPr>
          </a:p>
          <a:p>
            <a:pPr lvl="1"/>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endParaRPr lang="en-US" dirty="0">
              <a:solidFill>
                <a:srgbClr val="656368"/>
              </a:solidFill>
            </a:endParaRPr>
          </a:p>
          <a:p>
            <a:pPr lvl="1"/>
            <a:endParaRPr lang="en-US" b="1" dirty="0">
              <a:solidFill>
                <a:srgbClr val="656368"/>
              </a:solidFill>
            </a:endParaRPr>
          </a:p>
          <a:p>
            <a:pPr marL="0" indent="0">
              <a:buNone/>
            </a:pPr>
            <a:endParaRPr lang="en-US" dirty="0">
              <a:solidFill>
                <a:srgbClr val="656368"/>
              </a:solidFill>
            </a:endParaRPr>
          </a:p>
        </p:txBody>
      </p:sp>
    </p:spTree>
    <p:extLst>
      <p:ext uri="{BB962C8B-B14F-4D97-AF65-F5344CB8AC3E}">
        <p14:creationId xmlns:p14="http://schemas.microsoft.com/office/powerpoint/2010/main" val="64495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6457</TotalTime>
  <Words>2726</Words>
  <Application>Microsoft Office PowerPoint</Application>
  <PresentationFormat>Widescreen</PresentationFormat>
  <Paragraphs>311</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BrandonText-Regular</vt:lpstr>
      <vt:lpstr>Calibri</vt:lpstr>
      <vt:lpstr>GDS Transport</vt:lpstr>
      <vt:lpstr>source sans pro</vt:lpstr>
      <vt:lpstr>Office Theme</vt:lpstr>
      <vt:lpstr>Waltham Forest Landlords Forum NRLA News &amp; Update</vt:lpstr>
      <vt:lpstr>In this presentation, brief updates on…</vt:lpstr>
      <vt:lpstr>Renters Reform Bill – Key Points</vt:lpstr>
      <vt:lpstr>Renters Reform Bill - Opportunities</vt:lpstr>
      <vt:lpstr>Landlords Selling</vt:lpstr>
      <vt:lpstr>23 September Mini Budget</vt:lpstr>
      <vt:lpstr>Landlords &amp; Rising Interest Rates</vt:lpstr>
      <vt:lpstr>Examples Of Unregulated BTL Rates</vt:lpstr>
      <vt:lpstr>Cladding Remediation</vt:lpstr>
      <vt:lpstr>Building Safety Act further provisions</vt:lpstr>
      <vt:lpstr>Smoke &amp; Carbon Monoxide Regulations</vt:lpstr>
      <vt:lpstr>Right To Rent changes from 1 July 2022</vt:lpstr>
      <vt:lpstr>Energy Bills Support Scheme – Cost of Living </vt:lpstr>
      <vt:lpstr>Renting Homes (Wales) Act 2016</vt:lpstr>
      <vt:lpstr>Afghan Refugee Resettlement Scheme</vt:lpstr>
      <vt:lpstr>Homes for Ukraine scheme</vt:lpstr>
      <vt:lpstr>Podcast, Webinars &amp; NRLA Membership</vt:lpstr>
      <vt:lpstr>NRLA Meetings in North &amp; East London</vt:lpstr>
      <vt:lpstr>NRLA Advice Line 0300 131 6400  Your NRLA London Reps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Richard Blanco</cp:lastModifiedBy>
  <cp:revision>83</cp:revision>
  <cp:lastPrinted>2022-07-12T22:53:04Z</cp:lastPrinted>
  <dcterms:created xsi:type="dcterms:W3CDTF">2020-01-07T09:39:23Z</dcterms:created>
  <dcterms:modified xsi:type="dcterms:W3CDTF">2022-10-05T22:42:30Z</dcterms:modified>
</cp:coreProperties>
</file>