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modernComment_7FFBA689_F77EB8B4.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33"/>
  </p:notesMasterIdLst>
  <p:sldIdLst>
    <p:sldId id="267" r:id="rId4"/>
    <p:sldId id="2147198601" r:id="rId5"/>
    <p:sldId id="2147198616" r:id="rId6"/>
    <p:sldId id="2146846636" r:id="rId7"/>
    <p:sldId id="2147198617" r:id="rId8"/>
    <p:sldId id="2147198618" r:id="rId9"/>
    <p:sldId id="2146846634" r:id="rId10"/>
    <p:sldId id="2147198619" r:id="rId11"/>
    <p:sldId id="2147198620" r:id="rId12"/>
    <p:sldId id="2147198621" r:id="rId13"/>
    <p:sldId id="2147198622" r:id="rId14"/>
    <p:sldId id="2147198623" r:id="rId15"/>
    <p:sldId id="2147198624" r:id="rId16"/>
    <p:sldId id="2147198612" r:id="rId17"/>
    <p:sldId id="285" r:id="rId18"/>
    <p:sldId id="281" r:id="rId19"/>
    <p:sldId id="287" r:id="rId20"/>
    <p:sldId id="2147198628" r:id="rId21"/>
    <p:sldId id="2147198629" r:id="rId22"/>
    <p:sldId id="2147198627" r:id="rId23"/>
    <p:sldId id="2147198626" r:id="rId24"/>
    <p:sldId id="295" r:id="rId25"/>
    <p:sldId id="289" r:id="rId26"/>
    <p:sldId id="2147198625" r:id="rId27"/>
    <p:sldId id="2147198630" r:id="rId28"/>
    <p:sldId id="2147198631" r:id="rId29"/>
    <p:sldId id="2147198632" r:id="rId30"/>
    <p:sldId id="2147198633" r:id="rId31"/>
    <p:sldId id="214719863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97A2D0-1CA9-46E1-AB9B-A02BCAA62651}">
          <p14:sldIdLst>
            <p14:sldId id="267"/>
            <p14:sldId id="2147198601"/>
            <p14:sldId id="2147198616"/>
            <p14:sldId id="2146846636"/>
            <p14:sldId id="2147198617"/>
            <p14:sldId id="2147198618"/>
            <p14:sldId id="2146846634"/>
            <p14:sldId id="2147198619"/>
            <p14:sldId id="2147198620"/>
            <p14:sldId id="2147198621"/>
            <p14:sldId id="2147198622"/>
            <p14:sldId id="2147198623"/>
            <p14:sldId id="2147198624"/>
            <p14:sldId id="2147198612"/>
            <p14:sldId id="285"/>
            <p14:sldId id="281"/>
            <p14:sldId id="287"/>
            <p14:sldId id="2147198628"/>
            <p14:sldId id="2147198629"/>
            <p14:sldId id="2147198627"/>
            <p14:sldId id="2147198626"/>
            <p14:sldId id="295"/>
            <p14:sldId id="289"/>
            <p14:sldId id="2147198625"/>
            <p14:sldId id="2147198630"/>
            <p14:sldId id="2147198631"/>
            <p14:sldId id="2147198632"/>
            <p14:sldId id="2147198633"/>
            <p14:sldId id="214719863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DAD509-F29F-A826-235E-92FD6ADECF11}" name="Subhash Patel" initials="SP" userId="S::Subhash.Patel@walthamforest.gov.uk::40bcf4df-1ec2-4851-ad0a-172ae0a20bc0" providerId="AD"/>
  <p188:author id="{CB1A7922-5151-F0D9-4F6F-394A3C4A361D}" name="Louise Sutherland" initials="LS" userId="S::Louise.Sutherland@walthamforest.gov.uk::901067f4-f80c-42ea-8666-e3455c647d14" providerId="AD"/>
  <p188:author id="{A9EAE02B-A0B8-C27F-8454-4FEDB8C9AF9C}" name="Martin Buddery" initials="MB" userId="S::martin.buddery@walthamforest.gov.uk::7359cadc-f3d2-43ad-b13d-400601460d41" providerId="AD"/>
  <p188:author id="{FFC35947-E2A5-607D-D239-1A097B15248F}" name="Salvatore Barbato" initials="SB" userId="S::salvatore.barbato@walthamforest.gov.uk::bb64d751-5ac8-4cc6-bb01-0870bac241fe" providerId="AD"/>
  <p188:author id="{6613A857-5824-6630-6C78-6C33A645BEF3}" name="Robert Mathison" initials="RM" userId="S::robert.mathison@walthamforest.gov.uk::40800bd8-bde2-446c-90be-95e43d26cb24" providerId="AD"/>
  <p188:author id="{32EACF67-7814-7261-2C0F-171781005F1F}" name="Sylwia Tokarska" initials="ST" userId="S::Sylwia.Tokarska@walthamforest.gov.uk::3ece69e1-8f8d-4049-a52d-2964fac7c9d4" providerId="AD"/>
  <p188:author id="{21D97E89-7C39-042E-BFBD-5EA785BEB58A}" name="Sylwia Tokarska" initials="ST" userId="S::sylwia.tokarska@walthamforest.gov.uk::3ece69e1-8f8d-4049-a52d-2964fac7c9d4" providerId="AD"/>
  <p188:author id="{E29F67C8-6D48-5B37-DB82-38FCF5337EA4}" name="Charlie Conyers" initials="CC" userId="S::charlie.conyers@walthamforest.gov.uk::7b93786f-de1a-4dcc-a89f-f12dbf05d3c9" providerId="AD"/>
  <p188:author id="{8F0F23DF-335D-20C8-CC15-5142D5CDDD19}" name="Joe Garrod" initials="JG" userId="S::Joe.Garrod@walthamforest.gov.uk::0955eba7-8291-4267-ba54-d197628d3d0d" providerId="AD"/>
  <p188:author id="{A12EBAED-70C1-C912-09D1-38BB05DA0507}" name="Jane Martin" initials="JM" userId="S::Jane.Martin@walthamforest.gov.uk::fbb89a57-396b-4797-950b-70cb6ac77d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9E4"/>
    <a:srgbClr val="FF3399"/>
    <a:srgbClr val="FF00FF"/>
    <a:srgbClr val="290A56"/>
    <a:srgbClr val="D49EEA"/>
    <a:srgbClr val="E155A8"/>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omments/modernComment_7FFBA689_F77EB8B4.xml><?xml version="1.0" encoding="utf-8"?>
<p188:cmLst xmlns:a="http://schemas.openxmlformats.org/drawingml/2006/main" xmlns:r="http://schemas.openxmlformats.org/officeDocument/2006/relationships" xmlns:p188="http://schemas.microsoft.com/office/powerpoint/2018/8/main">
  <p188:cm id="{1BECF4AA-11C3-42AF-BC9A-B0C3E99183AC}" authorId="{32EACF67-7814-7261-2C0F-171781005F1F}" created="2023-02-22T18:48:27.631">
    <pc:sldMkLst xmlns:pc="http://schemas.microsoft.com/office/powerpoint/2013/main/command">
      <pc:docMk/>
      <pc:sldMk cId="4152277172" sldId="2147198601"/>
    </pc:sldMkLst>
    <p188:txBody>
      <a:bodyPr/>
      <a:lstStyle/>
      <a:p>
        <a:r>
          <a:rPr lang="en-GB"/>
          <a:t>[@Subhash Patel] pls cover actions from the next steps slide and delivery plan - both moved to the section previous slides. As discussed pls include info on progress of severe cases 
</a:t>
        </a:r>
      </a:p>
    </p188:txBody>
  </p188:cm>
</p188:cmLst>
</file>

<file path=ppt/diagrams/_rels/data1.xml.rels><?xml version="1.0" encoding="UTF-8" standalone="yes"?>
<Relationships xmlns="http://schemas.openxmlformats.org/package/2006/relationships"><Relationship Id="rId3" Type="http://schemas.openxmlformats.org/officeDocument/2006/relationships/hyperlink" Target="https://www.gov.uk/government/publications/secretary-of-state-calls-for-action-on-housing-conditions" TargetMode="External"/><Relationship Id="rId2" Type="http://schemas.openxmlformats.org/officeDocument/2006/relationships/hyperlink" Target="https://www.insidehousing.co.uk/insight/insight/awaab-ishak-death-the-coroners-verdict-in-full-79122" TargetMode="External"/><Relationship Id="rId1" Type="http://schemas.openxmlformats.org/officeDocument/2006/relationships/hyperlink" Target="https://www.housing-ombudsman.org.uk/wp-content/uploads/2021/10/Spotlight-report-Damp-and-mould-final.pdf" TargetMode="External"/><Relationship Id="rId4" Type="http://schemas.openxmlformats.org/officeDocument/2006/relationships/hyperlink" Target="https://www.gov.uk/government/publications/letters-to-registered-providers-about-damp-and-mould"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gov.uk/government/publications/secretary-of-state-calls-for-action-on-housing-conditions" TargetMode="External"/><Relationship Id="rId2" Type="http://schemas.openxmlformats.org/officeDocument/2006/relationships/hyperlink" Target="https://www.insidehousing.co.uk/insight/insight/awaab-ishak-death-the-coroners-verdict-in-full-79122" TargetMode="External"/><Relationship Id="rId1" Type="http://schemas.openxmlformats.org/officeDocument/2006/relationships/hyperlink" Target="https://www.housing-ombudsman.org.uk/wp-content/uploads/2021/10/Spotlight-report-Damp-and-mould-final.pdf" TargetMode="External"/><Relationship Id="rId4" Type="http://schemas.openxmlformats.org/officeDocument/2006/relationships/hyperlink" Target="https://www.gov.uk/government/publications/letters-to-registered-providers-about-damp-and-mould"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1580B-5EE8-453C-87A9-9DEFC8F3CE6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DE831A0-2FDD-4931-B0BE-617A5312B945}">
      <dgm:prSet custT="1"/>
      <dgm:spPr>
        <a:solidFill>
          <a:srgbClr val="4E226B"/>
        </a:solidFill>
      </dgm:spPr>
      <dgm:t>
        <a:bodyPr/>
        <a:lstStyle/>
        <a:p>
          <a:pPr algn="ctr"/>
          <a:r>
            <a:rPr lang="en-GB" sz="1400" b="1" dirty="0">
              <a:solidFill>
                <a:schemeClr val="bg1"/>
              </a:solidFill>
              <a:latin typeface="Arial" panose="020B0604020202020204" pitchFamily="34" charset="0"/>
              <a:cs typeface="Arial" panose="020B0604020202020204" pitchFamily="34" charset="0"/>
            </a:rPr>
            <a:t>26 October 2021 </a:t>
          </a:r>
        </a:p>
        <a:p>
          <a:pPr algn="ctr"/>
          <a:r>
            <a:rPr lang="en-GB" sz="1400" dirty="0">
              <a:latin typeface="Arial" panose="020B0604020202020204" pitchFamily="34" charset="0"/>
              <a:cs typeface="Arial" panose="020B0604020202020204" pitchFamily="34" charset="0"/>
            </a:rPr>
            <a:t>Housing Ombudsman </a:t>
          </a:r>
          <a:r>
            <a:rPr lang="en-GB" sz="1400" u="none" dirty="0">
              <a:solidFill>
                <a:schemeClr val="bg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report</a:t>
          </a:r>
          <a:r>
            <a:rPr lang="en-GB" sz="1400" dirty="0">
              <a:solidFill>
                <a:schemeClr val="bg1"/>
              </a:solidFill>
              <a:latin typeface="Arial" panose="020B0604020202020204" pitchFamily="34" charset="0"/>
              <a:cs typeface="Arial" panose="020B0604020202020204" pitchFamily="34" charset="0"/>
            </a:rPr>
            <a:t> urges “zero tolerance approach” to damp and mould. The report, based on a rising number of complaints and high rates of maladministration, is strongly critical of social landlords for inferring too much blame on lifestyle factors. It makes 26 recommendations for landlords to implement on tackling damp and mould.</a:t>
          </a:r>
          <a:endParaRPr lang="en-US" sz="1400" dirty="0">
            <a:latin typeface="Arial" panose="020B0604020202020204" pitchFamily="34" charset="0"/>
            <a:cs typeface="Arial" panose="020B0604020202020204" pitchFamily="34" charset="0"/>
          </a:endParaRPr>
        </a:p>
      </dgm:t>
    </dgm:pt>
    <dgm:pt modelId="{F495EDDB-052C-4119-8617-AD8C84BC1245}" type="parTrans" cxnId="{1CC303C6-FACD-4AE6-9589-5D46575A70EF}">
      <dgm:prSet/>
      <dgm:spPr/>
      <dgm:t>
        <a:bodyPr/>
        <a:lstStyle/>
        <a:p>
          <a:endParaRPr lang="en-US" sz="1800">
            <a:latin typeface="Arial" panose="020B0604020202020204" pitchFamily="34" charset="0"/>
            <a:cs typeface="Arial" panose="020B0604020202020204" pitchFamily="34" charset="0"/>
          </a:endParaRPr>
        </a:p>
      </dgm:t>
    </dgm:pt>
    <dgm:pt modelId="{0F8F72C5-E7CD-481A-BD9A-AFA2133D80C8}" type="sibTrans" cxnId="{1CC303C6-FACD-4AE6-9589-5D46575A70EF}">
      <dgm:prSet custT="1"/>
      <dgm:spPr/>
      <dgm:t>
        <a:bodyPr/>
        <a:lstStyle/>
        <a:p>
          <a:endParaRPr lang="en-US" sz="1800">
            <a:latin typeface="Arial" panose="020B0604020202020204" pitchFamily="34" charset="0"/>
            <a:cs typeface="Arial" panose="020B0604020202020204" pitchFamily="34" charset="0"/>
          </a:endParaRPr>
        </a:p>
      </dgm:t>
    </dgm:pt>
    <dgm:pt modelId="{6ADF4F5A-8179-47F8-8F6B-CD151FA75361}">
      <dgm:prSet custT="1"/>
      <dgm:spPr>
        <a:solidFill>
          <a:srgbClr val="4E226B"/>
        </a:solidFill>
      </dgm:spPr>
      <dgm:t>
        <a:bodyPr/>
        <a:lstStyle/>
        <a:p>
          <a:pPr algn="ctr"/>
          <a:r>
            <a:rPr lang="en-GB" sz="1400" b="1" u="none" dirty="0">
              <a:solidFill>
                <a:schemeClr val="bg1"/>
              </a:solidFill>
              <a:latin typeface="Arial" panose="020B0604020202020204" pitchFamily="34" charset="0"/>
              <a:cs typeface="Arial" panose="020B0604020202020204" pitchFamily="34" charset="0"/>
            </a:rPr>
            <a:t>15 November 2022 </a:t>
          </a:r>
        </a:p>
        <a:p>
          <a:pPr algn="ctr"/>
          <a:r>
            <a:rPr lang="en-GB" sz="1400" b="0" u="none" dirty="0">
              <a:solidFill>
                <a:schemeClr val="bg1"/>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Coroner rules </a:t>
          </a:r>
          <a:r>
            <a:rPr lang="en-GB" sz="1400" b="0" u="none" dirty="0">
              <a:solidFill>
                <a:schemeClr val="bg1"/>
              </a:solidFill>
              <a:latin typeface="Arial" panose="020B0604020202020204" pitchFamily="34" charset="0"/>
              <a:cs typeface="Arial" panose="020B0604020202020204" pitchFamily="34" charset="0"/>
            </a:rPr>
            <a:t> 2-year-old </a:t>
          </a:r>
          <a:r>
            <a:rPr lang="en-GB" sz="1400" b="0" u="none" dirty="0" err="1">
              <a:solidFill>
                <a:schemeClr val="bg1"/>
              </a:solidFill>
              <a:latin typeface="Arial" panose="020B0604020202020204" pitchFamily="34" charset="0"/>
              <a:cs typeface="Arial" panose="020B0604020202020204" pitchFamily="34" charset="0"/>
            </a:rPr>
            <a:t>Awaab</a:t>
          </a:r>
          <a:r>
            <a:rPr lang="en-GB" sz="1400" b="0" u="none" dirty="0">
              <a:solidFill>
                <a:schemeClr val="bg1"/>
              </a:solidFill>
              <a:latin typeface="Arial" panose="020B0604020202020204" pitchFamily="34" charset="0"/>
              <a:cs typeface="Arial" panose="020B0604020202020204" pitchFamily="34" charset="0"/>
            </a:rPr>
            <a:t> Ishak </a:t>
          </a:r>
          <a:r>
            <a:rPr lang="en-GB" sz="1400" b="1" dirty="0">
              <a:solidFill>
                <a:schemeClr val="bg1"/>
              </a:solidFill>
              <a:latin typeface="Arial" panose="020B0604020202020204" pitchFamily="34" charset="0"/>
              <a:cs typeface="Arial" panose="020B0604020202020204" pitchFamily="34" charset="0"/>
            </a:rPr>
            <a:t>died </a:t>
          </a:r>
          <a:r>
            <a:rPr lang="en-GB" sz="1400" dirty="0">
              <a:solidFill>
                <a:schemeClr val="bg1"/>
              </a:solidFill>
              <a:latin typeface="Arial" panose="020B0604020202020204" pitchFamily="34" charset="0"/>
              <a:cs typeface="Arial" panose="020B0604020202020204" pitchFamily="34" charset="0"/>
            </a:rPr>
            <a:t>due to a severe respiratory condition caused by “prolonged exposure to mould” in his home managed by Rochdale Boroughwide Housing, which was first reported in 2017. The advice given by the landlord was not clear or effective, with too much emphasis placed on the parent’s lifestyle, and a failure to address the underlying cause, which was the lack of adequate ventilation in the property. </a:t>
          </a:r>
          <a:endParaRPr lang="en-US" sz="1400" dirty="0">
            <a:solidFill>
              <a:schemeClr val="bg1"/>
            </a:solidFill>
            <a:latin typeface="Arial" panose="020B0604020202020204" pitchFamily="34" charset="0"/>
            <a:cs typeface="Arial" panose="020B0604020202020204" pitchFamily="34" charset="0"/>
          </a:endParaRPr>
        </a:p>
      </dgm:t>
    </dgm:pt>
    <dgm:pt modelId="{B9D73B82-BDD8-494B-918D-13745346FE2F}" type="parTrans" cxnId="{E4872C9B-6B71-4D89-BB50-1AFA0ABDEBEE}">
      <dgm:prSet/>
      <dgm:spPr/>
      <dgm:t>
        <a:bodyPr/>
        <a:lstStyle/>
        <a:p>
          <a:endParaRPr lang="en-US" sz="1800">
            <a:latin typeface="Arial" panose="020B0604020202020204" pitchFamily="34" charset="0"/>
            <a:cs typeface="Arial" panose="020B0604020202020204" pitchFamily="34" charset="0"/>
          </a:endParaRPr>
        </a:p>
      </dgm:t>
    </dgm:pt>
    <dgm:pt modelId="{C9279601-D66D-4C93-9196-138B8BA3FBF3}" type="sibTrans" cxnId="{E4872C9B-6B71-4D89-BB50-1AFA0ABDEBEE}">
      <dgm:prSet custT="1"/>
      <dgm:spPr/>
      <dgm:t>
        <a:bodyPr/>
        <a:lstStyle/>
        <a:p>
          <a:endParaRPr lang="en-US" sz="1800">
            <a:latin typeface="Arial" panose="020B0604020202020204" pitchFamily="34" charset="0"/>
            <a:cs typeface="Arial" panose="020B0604020202020204" pitchFamily="34" charset="0"/>
          </a:endParaRPr>
        </a:p>
      </dgm:t>
    </dgm:pt>
    <dgm:pt modelId="{0F8074AA-0978-4F08-A790-D19CBA2DEA7B}">
      <dgm:prSet custT="1"/>
      <dgm:spPr>
        <a:solidFill>
          <a:srgbClr val="4E226B"/>
        </a:solidFill>
      </dgm:spPr>
      <dgm:t>
        <a:bodyPr/>
        <a:lstStyle/>
        <a:p>
          <a:pPr algn="ctr"/>
          <a:r>
            <a:rPr lang="en-GB" sz="1400" b="1" dirty="0">
              <a:solidFill>
                <a:schemeClr val="bg1"/>
              </a:solidFill>
              <a:latin typeface="Arial" panose="020B0604020202020204" pitchFamily="34" charset="0"/>
              <a:cs typeface="Arial" panose="020B0604020202020204" pitchFamily="34" charset="0"/>
            </a:rPr>
            <a:t>19 November 2022 </a:t>
          </a:r>
        </a:p>
        <a:p>
          <a:pPr algn="ctr"/>
          <a:r>
            <a:rPr lang="en-GB" sz="1400" dirty="0">
              <a:solidFill>
                <a:schemeClr val="bg1"/>
              </a:solidFill>
              <a:latin typeface="Arial" panose="020B0604020202020204" pitchFamily="34" charset="0"/>
              <a:cs typeface="Arial" panose="020B0604020202020204" pitchFamily="34" charset="0"/>
            </a:rPr>
            <a:t>Secretary of State </a:t>
          </a:r>
          <a:r>
            <a:rPr lang="en-GB" sz="1400" dirty="0">
              <a:solidFill>
                <a:schemeClr val="bg1"/>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writes</a:t>
          </a:r>
          <a:r>
            <a:rPr lang="en-GB" sz="1400" dirty="0">
              <a:solidFill>
                <a:schemeClr val="bg1"/>
              </a:solidFill>
              <a:latin typeface="Arial" panose="020B0604020202020204" pitchFamily="34" charset="0"/>
              <a:cs typeface="Arial" panose="020B0604020202020204" pitchFamily="34" charset="0"/>
            </a:rPr>
            <a:t> to all LAs and RPs regarding their responsibility to treat damp and mould seriously. LAs are asked to “do everything in your power to prioritise the improvement of housing conditions” and to provide further info on their approach to inspection/enforcement. RPs are asked to reflect on the Coroner’s report and to undertake “rapid remedial works” on homes with damp and mould or falling short of the Decent Homes Standard.</a:t>
          </a:r>
          <a:endParaRPr lang="en-US" sz="1400" dirty="0">
            <a:solidFill>
              <a:schemeClr val="bg1"/>
            </a:solidFill>
            <a:latin typeface="Arial" panose="020B0604020202020204" pitchFamily="34" charset="0"/>
            <a:cs typeface="Arial" panose="020B0604020202020204" pitchFamily="34" charset="0"/>
          </a:endParaRPr>
        </a:p>
      </dgm:t>
    </dgm:pt>
    <dgm:pt modelId="{7AF69B14-C462-4A8C-BE64-4D58F5AB74AF}" type="parTrans" cxnId="{FCCDC87E-29B0-4241-916D-BA224B956A46}">
      <dgm:prSet/>
      <dgm:spPr/>
      <dgm:t>
        <a:bodyPr/>
        <a:lstStyle/>
        <a:p>
          <a:endParaRPr lang="en-US" sz="1800">
            <a:latin typeface="Arial" panose="020B0604020202020204" pitchFamily="34" charset="0"/>
            <a:cs typeface="Arial" panose="020B0604020202020204" pitchFamily="34" charset="0"/>
          </a:endParaRPr>
        </a:p>
      </dgm:t>
    </dgm:pt>
    <dgm:pt modelId="{074E54AA-8A4E-4522-AB56-E687FA009383}" type="sibTrans" cxnId="{FCCDC87E-29B0-4241-916D-BA224B956A46}">
      <dgm:prSet custT="1"/>
      <dgm:spPr/>
      <dgm:t>
        <a:bodyPr/>
        <a:lstStyle/>
        <a:p>
          <a:endParaRPr lang="en-US" sz="1800">
            <a:latin typeface="Arial" panose="020B0604020202020204" pitchFamily="34" charset="0"/>
            <a:cs typeface="Arial" panose="020B0604020202020204" pitchFamily="34" charset="0"/>
          </a:endParaRPr>
        </a:p>
      </dgm:t>
    </dgm:pt>
    <dgm:pt modelId="{4FAC9C4F-6574-45A4-ADDA-055583FD18BD}">
      <dgm:prSet custT="1"/>
      <dgm:spPr>
        <a:solidFill>
          <a:srgbClr val="4E226B"/>
        </a:solidFill>
      </dgm:spPr>
      <dgm:t>
        <a:bodyPr/>
        <a:lstStyle/>
        <a:p>
          <a:pPr algn="ctr"/>
          <a:r>
            <a:rPr lang="en-GB" sz="1400" b="1" dirty="0">
              <a:solidFill>
                <a:schemeClr val="bg1"/>
              </a:solidFill>
              <a:latin typeface="Arial" panose="020B0604020202020204" pitchFamily="34" charset="0"/>
              <a:cs typeface="Arial" panose="020B0604020202020204" pitchFamily="34" charset="0"/>
            </a:rPr>
            <a:t>23 November 2022</a:t>
          </a:r>
        </a:p>
        <a:p>
          <a:pPr algn="ctr"/>
          <a:r>
            <a:rPr lang="en-GB" sz="1400" dirty="0">
              <a:latin typeface="Arial" panose="020B0604020202020204" pitchFamily="34" charset="0"/>
              <a:cs typeface="Arial" panose="020B0604020202020204" pitchFamily="34" charset="0"/>
            </a:rPr>
            <a:t>The Regulator f</a:t>
          </a:r>
          <a:r>
            <a:rPr lang="en-GB" sz="1400" dirty="0">
              <a:solidFill>
                <a:schemeClr val="bg1"/>
              </a:solidFill>
              <a:latin typeface="Arial" panose="020B0604020202020204" pitchFamily="34" charset="0"/>
              <a:cs typeface="Arial" panose="020B0604020202020204" pitchFamily="34" charset="0"/>
            </a:rPr>
            <a:t>or Social Housing </a:t>
          </a:r>
          <a:r>
            <a:rPr lang="en-GB" sz="1400" dirty="0">
              <a:solidFill>
                <a:schemeClr val="bg1"/>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writes</a:t>
          </a:r>
          <a:r>
            <a:rPr lang="en-GB" sz="1400" dirty="0">
              <a:solidFill>
                <a:schemeClr val="bg1"/>
              </a:solidFill>
              <a:latin typeface="Arial" panose="020B0604020202020204" pitchFamily="34" charset="0"/>
              <a:cs typeface="Arial" panose="020B0604020202020204" pitchFamily="34" charset="0"/>
            </a:rPr>
            <a:t> to all social landlords requesting data on their approach to assessing damp and mould, the extent of such issues in their homes, and the action being taken to remedy issues relating to damp and mould, and non-decent homes.</a:t>
          </a:r>
          <a:endParaRPr lang="en-US" sz="1400" dirty="0">
            <a:solidFill>
              <a:schemeClr val="bg1"/>
            </a:solidFill>
            <a:latin typeface="Arial" panose="020B0604020202020204" pitchFamily="34" charset="0"/>
            <a:cs typeface="Arial" panose="020B0604020202020204" pitchFamily="34" charset="0"/>
          </a:endParaRPr>
        </a:p>
      </dgm:t>
    </dgm:pt>
    <dgm:pt modelId="{03E5E864-924C-4F30-B9B7-091527253DA3}" type="parTrans" cxnId="{8852FA17-69F1-4FC4-8D9A-CC0878A0D44C}">
      <dgm:prSet/>
      <dgm:spPr/>
      <dgm:t>
        <a:bodyPr/>
        <a:lstStyle/>
        <a:p>
          <a:endParaRPr lang="en-US" sz="1800">
            <a:latin typeface="Arial" panose="020B0604020202020204" pitchFamily="34" charset="0"/>
            <a:cs typeface="Arial" panose="020B0604020202020204" pitchFamily="34" charset="0"/>
          </a:endParaRPr>
        </a:p>
      </dgm:t>
    </dgm:pt>
    <dgm:pt modelId="{B789E4D4-9FA7-4A67-8C71-098B7EC3ACA4}" type="sibTrans" cxnId="{8852FA17-69F1-4FC4-8D9A-CC0878A0D44C}">
      <dgm:prSet/>
      <dgm:spPr/>
      <dgm:t>
        <a:bodyPr/>
        <a:lstStyle/>
        <a:p>
          <a:endParaRPr lang="en-US" sz="1800">
            <a:latin typeface="Arial" panose="020B0604020202020204" pitchFamily="34" charset="0"/>
            <a:cs typeface="Arial" panose="020B0604020202020204" pitchFamily="34" charset="0"/>
          </a:endParaRPr>
        </a:p>
      </dgm:t>
    </dgm:pt>
    <dgm:pt modelId="{75C5393C-1C1E-47EC-9B9F-623D1512EA29}" type="pres">
      <dgm:prSet presAssocID="{20A1580B-5EE8-453C-87A9-9DEFC8F3CE6A}" presName="outerComposite" presStyleCnt="0">
        <dgm:presLayoutVars>
          <dgm:chMax val="5"/>
          <dgm:dir/>
          <dgm:resizeHandles val="exact"/>
        </dgm:presLayoutVars>
      </dgm:prSet>
      <dgm:spPr/>
    </dgm:pt>
    <dgm:pt modelId="{F88FB5E3-639A-489F-9BD0-B2C3F1DD001A}" type="pres">
      <dgm:prSet presAssocID="{20A1580B-5EE8-453C-87A9-9DEFC8F3CE6A}" presName="dummyMaxCanvas" presStyleCnt="0">
        <dgm:presLayoutVars/>
      </dgm:prSet>
      <dgm:spPr/>
    </dgm:pt>
    <dgm:pt modelId="{85F9861F-B252-484B-AC9F-617CAB187EE8}" type="pres">
      <dgm:prSet presAssocID="{20A1580B-5EE8-453C-87A9-9DEFC8F3CE6A}" presName="FourNodes_1" presStyleLbl="node1" presStyleIdx="0" presStyleCnt="4">
        <dgm:presLayoutVars>
          <dgm:bulletEnabled val="1"/>
        </dgm:presLayoutVars>
      </dgm:prSet>
      <dgm:spPr/>
    </dgm:pt>
    <dgm:pt modelId="{28F66544-7ED0-49B6-AA7D-6B60D3141741}" type="pres">
      <dgm:prSet presAssocID="{20A1580B-5EE8-453C-87A9-9DEFC8F3CE6A}" presName="FourNodes_2" presStyleLbl="node1" presStyleIdx="1" presStyleCnt="4" custScaleX="110115">
        <dgm:presLayoutVars>
          <dgm:bulletEnabled val="1"/>
        </dgm:presLayoutVars>
      </dgm:prSet>
      <dgm:spPr/>
    </dgm:pt>
    <dgm:pt modelId="{07C49716-4B1D-4507-925F-DEF02A6DBAA0}" type="pres">
      <dgm:prSet presAssocID="{20A1580B-5EE8-453C-87A9-9DEFC8F3CE6A}" presName="FourNodes_3" presStyleLbl="node1" presStyleIdx="2" presStyleCnt="4" custScaleX="110433">
        <dgm:presLayoutVars>
          <dgm:bulletEnabled val="1"/>
        </dgm:presLayoutVars>
      </dgm:prSet>
      <dgm:spPr/>
    </dgm:pt>
    <dgm:pt modelId="{8DC23F80-A168-4E96-8E14-C0F2AE13841B}" type="pres">
      <dgm:prSet presAssocID="{20A1580B-5EE8-453C-87A9-9DEFC8F3CE6A}" presName="FourNodes_4" presStyleLbl="node1" presStyleIdx="3" presStyleCnt="4">
        <dgm:presLayoutVars>
          <dgm:bulletEnabled val="1"/>
        </dgm:presLayoutVars>
      </dgm:prSet>
      <dgm:spPr/>
    </dgm:pt>
    <dgm:pt modelId="{6D4A470F-CD05-487D-B71A-BE62344B27EA}" type="pres">
      <dgm:prSet presAssocID="{20A1580B-5EE8-453C-87A9-9DEFC8F3CE6A}" presName="FourConn_1-2" presStyleLbl="fgAccFollowNode1" presStyleIdx="0" presStyleCnt="3">
        <dgm:presLayoutVars>
          <dgm:bulletEnabled val="1"/>
        </dgm:presLayoutVars>
      </dgm:prSet>
      <dgm:spPr/>
    </dgm:pt>
    <dgm:pt modelId="{9A3AE26D-D7C8-401A-A457-89231BF63AC3}" type="pres">
      <dgm:prSet presAssocID="{20A1580B-5EE8-453C-87A9-9DEFC8F3CE6A}" presName="FourConn_2-3" presStyleLbl="fgAccFollowNode1" presStyleIdx="1" presStyleCnt="3" custLinFactNeighborX="8165" custLinFactNeighborY="0">
        <dgm:presLayoutVars>
          <dgm:bulletEnabled val="1"/>
        </dgm:presLayoutVars>
      </dgm:prSet>
      <dgm:spPr/>
    </dgm:pt>
    <dgm:pt modelId="{D0938C39-9F55-47C4-AD7B-1F9A27A4D757}" type="pres">
      <dgm:prSet presAssocID="{20A1580B-5EE8-453C-87A9-9DEFC8F3CE6A}" presName="FourConn_3-4" presStyleLbl="fgAccFollowNode1" presStyleIdx="2" presStyleCnt="3">
        <dgm:presLayoutVars>
          <dgm:bulletEnabled val="1"/>
        </dgm:presLayoutVars>
      </dgm:prSet>
      <dgm:spPr/>
    </dgm:pt>
    <dgm:pt modelId="{2F7752FD-FCFA-4EBA-9E16-97F1C6A75E87}" type="pres">
      <dgm:prSet presAssocID="{20A1580B-5EE8-453C-87A9-9DEFC8F3CE6A}" presName="FourNodes_1_text" presStyleLbl="node1" presStyleIdx="3" presStyleCnt="4">
        <dgm:presLayoutVars>
          <dgm:bulletEnabled val="1"/>
        </dgm:presLayoutVars>
      </dgm:prSet>
      <dgm:spPr/>
    </dgm:pt>
    <dgm:pt modelId="{DC9509EE-CDE3-415F-8F17-20EEB960FA41}" type="pres">
      <dgm:prSet presAssocID="{20A1580B-5EE8-453C-87A9-9DEFC8F3CE6A}" presName="FourNodes_2_text" presStyleLbl="node1" presStyleIdx="3" presStyleCnt="4">
        <dgm:presLayoutVars>
          <dgm:bulletEnabled val="1"/>
        </dgm:presLayoutVars>
      </dgm:prSet>
      <dgm:spPr/>
    </dgm:pt>
    <dgm:pt modelId="{6AC1EA05-376F-4C57-8821-E0FC6BFC59D1}" type="pres">
      <dgm:prSet presAssocID="{20A1580B-5EE8-453C-87A9-9DEFC8F3CE6A}" presName="FourNodes_3_text" presStyleLbl="node1" presStyleIdx="3" presStyleCnt="4">
        <dgm:presLayoutVars>
          <dgm:bulletEnabled val="1"/>
        </dgm:presLayoutVars>
      </dgm:prSet>
      <dgm:spPr/>
    </dgm:pt>
    <dgm:pt modelId="{2A1C62DA-C4C0-4108-98BF-B93590737132}" type="pres">
      <dgm:prSet presAssocID="{20A1580B-5EE8-453C-87A9-9DEFC8F3CE6A}" presName="FourNodes_4_text" presStyleLbl="node1" presStyleIdx="3" presStyleCnt="4">
        <dgm:presLayoutVars>
          <dgm:bulletEnabled val="1"/>
        </dgm:presLayoutVars>
      </dgm:prSet>
      <dgm:spPr/>
    </dgm:pt>
  </dgm:ptLst>
  <dgm:cxnLst>
    <dgm:cxn modelId="{F41E5100-E4DD-4530-B961-F7A1130682EB}" type="presOf" srcId="{0F8074AA-0978-4F08-A790-D19CBA2DEA7B}" destId="{07C49716-4B1D-4507-925F-DEF02A6DBAA0}" srcOrd="0" destOrd="0" presId="urn:microsoft.com/office/officeart/2005/8/layout/vProcess5"/>
    <dgm:cxn modelId="{82013B01-FF45-42BD-83BE-7D7AE20B4594}" type="presOf" srcId="{074E54AA-8A4E-4522-AB56-E687FA009383}" destId="{D0938C39-9F55-47C4-AD7B-1F9A27A4D757}" srcOrd="0" destOrd="0" presId="urn:microsoft.com/office/officeart/2005/8/layout/vProcess5"/>
    <dgm:cxn modelId="{3A752C06-F955-4746-BED5-8AF0B3DB537D}" type="presOf" srcId="{C9279601-D66D-4C93-9196-138B8BA3FBF3}" destId="{9A3AE26D-D7C8-401A-A457-89231BF63AC3}" srcOrd="0" destOrd="0" presId="urn:microsoft.com/office/officeart/2005/8/layout/vProcess5"/>
    <dgm:cxn modelId="{8852FA17-69F1-4FC4-8D9A-CC0878A0D44C}" srcId="{20A1580B-5EE8-453C-87A9-9DEFC8F3CE6A}" destId="{4FAC9C4F-6574-45A4-ADDA-055583FD18BD}" srcOrd="3" destOrd="0" parTransId="{03E5E864-924C-4F30-B9B7-091527253DA3}" sibTransId="{B789E4D4-9FA7-4A67-8C71-098B7EC3ACA4}"/>
    <dgm:cxn modelId="{4FBA0F5D-C207-42DE-8024-1B2B4776C24C}" type="presOf" srcId="{BDE831A0-2FDD-4931-B0BE-617A5312B945}" destId="{85F9861F-B252-484B-AC9F-617CAB187EE8}" srcOrd="0" destOrd="0" presId="urn:microsoft.com/office/officeart/2005/8/layout/vProcess5"/>
    <dgm:cxn modelId="{0BBDE645-45AD-4806-8E66-C3AFF53D08D7}" type="presOf" srcId="{20A1580B-5EE8-453C-87A9-9DEFC8F3CE6A}" destId="{75C5393C-1C1E-47EC-9B9F-623D1512EA29}" srcOrd="0" destOrd="0" presId="urn:microsoft.com/office/officeart/2005/8/layout/vProcess5"/>
    <dgm:cxn modelId="{4FF14E74-CBC6-4F68-BBC1-EDE68408CEFF}" type="presOf" srcId="{6ADF4F5A-8179-47F8-8F6B-CD151FA75361}" destId="{DC9509EE-CDE3-415F-8F17-20EEB960FA41}" srcOrd="1" destOrd="0" presId="urn:microsoft.com/office/officeart/2005/8/layout/vProcess5"/>
    <dgm:cxn modelId="{D0270178-80F1-4E41-9EBC-84DB9888D7C2}" type="presOf" srcId="{0F8074AA-0978-4F08-A790-D19CBA2DEA7B}" destId="{6AC1EA05-376F-4C57-8821-E0FC6BFC59D1}" srcOrd="1" destOrd="0" presId="urn:microsoft.com/office/officeart/2005/8/layout/vProcess5"/>
    <dgm:cxn modelId="{FCCDC87E-29B0-4241-916D-BA224B956A46}" srcId="{20A1580B-5EE8-453C-87A9-9DEFC8F3CE6A}" destId="{0F8074AA-0978-4F08-A790-D19CBA2DEA7B}" srcOrd="2" destOrd="0" parTransId="{7AF69B14-C462-4A8C-BE64-4D58F5AB74AF}" sibTransId="{074E54AA-8A4E-4522-AB56-E687FA009383}"/>
    <dgm:cxn modelId="{602E418D-039C-4938-8167-48A05FF8308D}" type="presOf" srcId="{BDE831A0-2FDD-4931-B0BE-617A5312B945}" destId="{2F7752FD-FCFA-4EBA-9E16-97F1C6A75E87}" srcOrd="1" destOrd="0" presId="urn:microsoft.com/office/officeart/2005/8/layout/vProcess5"/>
    <dgm:cxn modelId="{E4872C9B-6B71-4D89-BB50-1AFA0ABDEBEE}" srcId="{20A1580B-5EE8-453C-87A9-9DEFC8F3CE6A}" destId="{6ADF4F5A-8179-47F8-8F6B-CD151FA75361}" srcOrd="1" destOrd="0" parTransId="{B9D73B82-BDD8-494B-918D-13745346FE2F}" sibTransId="{C9279601-D66D-4C93-9196-138B8BA3FBF3}"/>
    <dgm:cxn modelId="{EA9F60A6-5AA6-4BE2-ABDD-CB0C8863BFB7}" type="presOf" srcId="{4FAC9C4F-6574-45A4-ADDA-055583FD18BD}" destId="{2A1C62DA-C4C0-4108-98BF-B93590737132}" srcOrd="1" destOrd="0" presId="urn:microsoft.com/office/officeart/2005/8/layout/vProcess5"/>
    <dgm:cxn modelId="{B2DA30B4-32BF-44BA-BDFD-3C696E368A9A}" type="presOf" srcId="{6ADF4F5A-8179-47F8-8F6B-CD151FA75361}" destId="{28F66544-7ED0-49B6-AA7D-6B60D3141741}" srcOrd="0" destOrd="0" presId="urn:microsoft.com/office/officeart/2005/8/layout/vProcess5"/>
    <dgm:cxn modelId="{1CC303C6-FACD-4AE6-9589-5D46575A70EF}" srcId="{20A1580B-5EE8-453C-87A9-9DEFC8F3CE6A}" destId="{BDE831A0-2FDD-4931-B0BE-617A5312B945}" srcOrd="0" destOrd="0" parTransId="{F495EDDB-052C-4119-8617-AD8C84BC1245}" sibTransId="{0F8F72C5-E7CD-481A-BD9A-AFA2133D80C8}"/>
    <dgm:cxn modelId="{9AE48CD2-47C6-47A2-AAFF-E621D71B40A2}" type="presOf" srcId="{0F8F72C5-E7CD-481A-BD9A-AFA2133D80C8}" destId="{6D4A470F-CD05-487D-B71A-BE62344B27EA}" srcOrd="0" destOrd="0" presId="urn:microsoft.com/office/officeart/2005/8/layout/vProcess5"/>
    <dgm:cxn modelId="{FD69D0DC-13DB-4539-93FC-C6B5C7AABD79}" type="presOf" srcId="{4FAC9C4F-6574-45A4-ADDA-055583FD18BD}" destId="{8DC23F80-A168-4E96-8E14-C0F2AE13841B}" srcOrd="0" destOrd="0" presId="urn:microsoft.com/office/officeart/2005/8/layout/vProcess5"/>
    <dgm:cxn modelId="{83187C41-C3BE-42C5-921F-0906AA6C455B}" type="presParOf" srcId="{75C5393C-1C1E-47EC-9B9F-623D1512EA29}" destId="{F88FB5E3-639A-489F-9BD0-B2C3F1DD001A}" srcOrd="0" destOrd="0" presId="urn:microsoft.com/office/officeart/2005/8/layout/vProcess5"/>
    <dgm:cxn modelId="{43EF8312-0ACD-4B10-8BA3-DB3E09026BCD}" type="presParOf" srcId="{75C5393C-1C1E-47EC-9B9F-623D1512EA29}" destId="{85F9861F-B252-484B-AC9F-617CAB187EE8}" srcOrd="1" destOrd="0" presId="urn:microsoft.com/office/officeart/2005/8/layout/vProcess5"/>
    <dgm:cxn modelId="{D1AC7E53-FEF2-448E-B68D-A6F307BA0467}" type="presParOf" srcId="{75C5393C-1C1E-47EC-9B9F-623D1512EA29}" destId="{28F66544-7ED0-49B6-AA7D-6B60D3141741}" srcOrd="2" destOrd="0" presId="urn:microsoft.com/office/officeart/2005/8/layout/vProcess5"/>
    <dgm:cxn modelId="{4DD71C28-2136-4D0C-B6E9-8CADC9228A44}" type="presParOf" srcId="{75C5393C-1C1E-47EC-9B9F-623D1512EA29}" destId="{07C49716-4B1D-4507-925F-DEF02A6DBAA0}" srcOrd="3" destOrd="0" presId="urn:microsoft.com/office/officeart/2005/8/layout/vProcess5"/>
    <dgm:cxn modelId="{3A0D42D2-852A-4363-9FF0-DE8E4BDDB6BF}" type="presParOf" srcId="{75C5393C-1C1E-47EC-9B9F-623D1512EA29}" destId="{8DC23F80-A168-4E96-8E14-C0F2AE13841B}" srcOrd="4" destOrd="0" presId="urn:microsoft.com/office/officeart/2005/8/layout/vProcess5"/>
    <dgm:cxn modelId="{F4036D5B-BA84-44B0-BCA4-D1D47083E5F8}" type="presParOf" srcId="{75C5393C-1C1E-47EC-9B9F-623D1512EA29}" destId="{6D4A470F-CD05-487D-B71A-BE62344B27EA}" srcOrd="5" destOrd="0" presId="urn:microsoft.com/office/officeart/2005/8/layout/vProcess5"/>
    <dgm:cxn modelId="{7B631DF6-4985-4620-B544-D0E72E93CF30}" type="presParOf" srcId="{75C5393C-1C1E-47EC-9B9F-623D1512EA29}" destId="{9A3AE26D-D7C8-401A-A457-89231BF63AC3}" srcOrd="6" destOrd="0" presId="urn:microsoft.com/office/officeart/2005/8/layout/vProcess5"/>
    <dgm:cxn modelId="{395F13BA-4B5F-4707-97DB-A49E69DF57E1}" type="presParOf" srcId="{75C5393C-1C1E-47EC-9B9F-623D1512EA29}" destId="{D0938C39-9F55-47C4-AD7B-1F9A27A4D757}" srcOrd="7" destOrd="0" presId="urn:microsoft.com/office/officeart/2005/8/layout/vProcess5"/>
    <dgm:cxn modelId="{A0C7E723-D444-4A24-81FC-A03D1E6FFC0C}" type="presParOf" srcId="{75C5393C-1C1E-47EC-9B9F-623D1512EA29}" destId="{2F7752FD-FCFA-4EBA-9E16-97F1C6A75E87}" srcOrd="8" destOrd="0" presId="urn:microsoft.com/office/officeart/2005/8/layout/vProcess5"/>
    <dgm:cxn modelId="{01CB5844-C124-403A-93D7-5DE5B3EAF785}" type="presParOf" srcId="{75C5393C-1C1E-47EC-9B9F-623D1512EA29}" destId="{DC9509EE-CDE3-415F-8F17-20EEB960FA41}" srcOrd="9" destOrd="0" presId="urn:microsoft.com/office/officeart/2005/8/layout/vProcess5"/>
    <dgm:cxn modelId="{1213F317-CAD3-4CE4-8F63-73E83353074E}" type="presParOf" srcId="{75C5393C-1C1E-47EC-9B9F-623D1512EA29}" destId="{6AC1EA05-376F-4C57-8821-E0FC6BFC59D1}" srcOrd="10" destOrd="0" presId="urn:microsoft.com/office/officeart/2005/8/layout/vProcess5"/>
    <dgm:cxn modelId="{01C3DC8A-0C2F-4D26-AD14-327ABB7EB9E2}" type="presParOf" srcId="{75C5393C-1C1E-47EC-9B9F-623D1512EA29}" destId="{2A1C62DA-C4C0-4108-98BF-B93590737132}"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D77746-554C-4A51-91E8-39C29045B5B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F75ACAB-CB98-4DAC-94E7-24D926CE9536}">
      <dgm:prSet/>
      <dgm:spPr/>
      <dgm:t>
        <a:bodyPr/>
        <a:lstStyle/>
        <a:p>
          <a:r>
            <a:rPr lang="en-GB"/>
            <a:t>All Presentations given tonight will be available on the website within the next few days.</a:t>
          </a:r>
          <a:endParaRPr lang="en-US"/>
        </a:p>
      </dgm:t>
    </dgm:pt>
    <dgm:pt modelId="{A13533F4-05A1-4D5F-A32E-AA8A5429115D}" type="parTrans" cxnId="{79225ECB-7E9F-4941-B483-BDDD6FBB1EB7}">
      <dgm:prSet/>
      <dgm:spPr/>
      <dgm:t>
        <a:bodyPr/>
        <a:lstStyle/>
        <a:p>
          <a:endParaRPr lang="en-US"/>
        </a:p>
      </dgm:t>
    </dgm:pt>
    <dgm:pt modelId="{7A111794-7AB2-4C54-9334-D3873C9CF80C}" type="sibTrans" cxnId="{79225ECB-7E9F-4941-B483-BDDD6FBB1EB7}">
      <dgm:prSet/>
      <dgm:spPr/>
      <dgm:t>
        <a:bodyPr/>
        <a:lstStyle/>
        <a:p>
          <a:endParaRPr lang="en-US"/>
        </a:p>
      </dgm:t>
    </dgm:pt>
    <dgm:pt modelId="{C7AB2966-4E62-42C6-A0CC-D6C7E964EA58}">
      <dgm:prSet/>
      <dgm:spPr/>
      <dgm:t>
        <a:bodyPr/>
        <a:lstStyle/>
        <a:p>
          <a:r>
            <a:rPr lang="en-GB"/>
            <a:t>The website will be updated regularly over the next few months – it is advisable to check the website for any updates.</a:t>
          </a:r>
          <a:endParaRPr lang="en-US"/>
        </a:p>
      </dgm:t>
    </dgm:pt>
    <dgm:pt modelId="{EA4EC81E-85F7-4079-A315-482AA3BE3D9C}" type="parTrans" cxnId="{277D2307-3795-4F77-97F9-1A23767B8E2D}">
      <dgm:prSet/>
      <dgm:spPr/>
      <dgm:t>
        <a:bodyPr/>
        <a:lstStyle/>
        <a:p>
          <a:endParaRPr lang="en-US"/>
        </a:p>
      </dgm:t>
    </dgm:pt>
    <dgm:pt modelId="{0AC79FC2-E52F-495E-990E-7288BF0296D6}" type="sibTrans" cxnId="{277D2307-3795-4F77-97F9-1A23767B8E2D}">
      <dgm:prSet/>
      <dgm:spPr/>
      <dgm:t>
        <a:bodyPr/>
        <a:lstStyle/>
        <a:p>
          <a:endParaRPr lang="en-US"/>
        </a:p>
      </dgm:t>
    </dgm:pt>
    <dgm:pt modelId="{BF8122D3-47E7-42FB-925F-FFDF62CC6F74}">
      <dgm:prSet/>
      <dgm:spPr/>
      <dgm:t>
        <a:bodyPr/>
        <a:lstStyle/>
        <a:p>
          <a:r>
            <a:rPr lang="en-GB"/>
            <a:t>Newsletters will be sent out with any significant updates.</a:t>
          </a:r>
          <a:endParaRPr lang="en-US"/>
        </a:p>
      </dgm:t>
    </dgm:pt>
    <dgm:pt modelId="{219F1ADE-2831-4604-95CD-E12AEF7C7233}" type="parTrans" cxnId="{27A9E467-6990-4799-A1B8-8390DC922391}">
      <dgm:prSet/>
      <dgm:spPr/>
      <dgm:t>
        <a:bodyPr/>
        <a:lstStyle/>
        <a:p>
          <a:endParaRPr lang="en-US"/>
        </a:p>
      </dgm:t>
    </dgm:pt>
    <dgm:pt modelId="{2D04F32A-8796-49BA-BE9A-B169C41F60BC}" type="sibTrans" cxnId="{27A9E467-6990-4799-A1B8-8390DC922391}">
      <dgm:prSet/>
      <dgm:spPr/>
      <dgm:t>
        <a:bodyPr/>
        <a:lstStyle/>
        <a:p>
          <a:endParaRPr lang="en-US"/>
        </a:p>
      </dgm:t>
    </dgm:pt>
    <dgm:pt modelId="{68B63CA9-4B1F-4AD6-8A8D-F543DBD5F289}">
      <dgm:prSet/>
      <dgm:spPr/>
      <dgm:t>
        <a:bodyPr/>
        <a:lstStyle/>
        <a:p>
          <a:r>
            <a:rPr lang="en-GB"/>
            <a:t>We want your ideas for next Landlord Forums – topics to be discussed.</a:t>
          </a:r>
          <a:endParaRPr lang="en-US"/>
        </a:p>
      </dgm:t>
    </dgm:pt>
    <dgm:pt modelId="{3F542D95-C233-4A73-840E-367EC63E2B35}" type="parTrans" cxnId="{7386C93D-1591-4891-9924-7384D246D1A8}">
      <dgm:prSet/>
      <dgm:spPr/>
      <dgm:t>
        <a:bodyPr/>
        <a:lstStyle/>
        <a:p>
          <a:endParaRPr lang="en-US"/>
        </a:p>
      </dgm:t>
    </dgm:pt>
    <dgm:pt modelId="{904C58B8-9093-47D2-8AB7-EF5FBD31E8D5}" type="sibTrans" cxnId="{7386C93D-1591-4891-9924-7384D246D1A8}">
      <dgm:prSet/>
      <dgm:spPr/>
      <dgm:t>
        <a:bodyPr/>
        <a:lstStyle/>
        <a:p>
          <a:endParaRPr lang="en-US"/>
        </a:p>
      </dgm:t>
    </dgm:pt>
    <dgm:pt modelId="{C9CEEA8F-13B1-4A7E-B6A6-B6914BF58E46}" type="pres">
      <dgm:prSet presAssocID="{34D77746-554C-4A51-91E8-39C29045B5BF}" presName="linear" presStyleCnt="0">
        <dgm:presLayoutVars>
          <dgm:animLvl val="lvl"/>
          <dgm:resizeHandles val="exact"/>
        </dgm:presLayoutVars>
      </dgm:prSet>
      <dgm:spPr/>
    </dgm:pt>
    <dgm:pt modelId="{74390551-AC38-4AF2-9B8C-B02C4E106117}" type="pres">
      <dgm:prSet presAssocID="{AF75ACAB-CB98-4DAC-94E7-24D926CE9536}" presName="parentText" presStyleLbl="node1" presStyleIdx="0" presStyleCnt="4">
        <dgm:presLayoutVars>
          <dgm:chMax val="0"/>
          <dgm:bulletEnabled val="1"/>
        </dgm:presLayoutVars>
      </dgm:prSet>
      <dgm:spPr/>
    </dgm:pt>
    <dgm:pt modelId="{D2EC5824-60DD-481C-B0F1-B7BA77E5FAEC}" type="pres">
      <dgm:prSet presAssocID="{7A111794-7AB2-4C54-9334-D3873C9CF80C}" presName="spacer" presStyleCnt="0"/>
      <dgm:spPr/>
    </dgm:pt>
    <dgm:pt modelId="{741B0B31-F03D-4BB6-B9D2-46B5E1DD5114}" type="pres">
      <dgm:prSet presAssocID="{C7AB2966-4E62-42C6-A0CC-D6C7E964EA58}" presName="parentText" presStyleLbl="node1" presStyleIdx="1" presStyleCnt="4">
        <dgm:presLayoutVars>
          <dgm:chMax val="0"/>
          <dgm:bulletEnabled val="1"/>
        </dgm:presLayoutVars>
      </dgm:prSet>
      <dgm:spPr/>
    </dgm:pt>
    <dgm:pt modelId="{8DF37D06-C145-4633-B173-7CFB9132FBD3}" type="pres">
      <dgm:prSet presAssocID="{0AC79FC2-E52F-495E-990E-7288BF0296D6}" presName="spacer" presStyleCnt="0"/>
      <dgm:spPr/>
    </dgm:pt>
    <dgm:pt modelId="{3A976D34-7C31-441D-B375-57A2A3EB4FBD}" type="pres">
      <dgm:prSet presAssocID="{BF8122D3-47E7-42FB-925F-FFDF62CC6F74}" presName="parentText" presStyleLbl="node1" presStyleIdx="2" presStyleCnt="4">
        <dgm:presLayoutVars>
          <dgm:chMax val="0"/>
          <dgm:bulletEnabled val="1"/>
        </dgm:presLayoutVars>
      </dgm:prSet>
      <dgm:spPr/>
    </dgm:pt>
    <dgm:pt modelId="{3C089E4C-C52B-4C34-8C0B-35873534F582}" type="pres">
      <dgm:prSet presAssocID="{2D04F32A-8796-49BA-BE9A-B169C41F60BC}" presName="spacer" presStyleCnt="0"/>
      <dgm:spPr/>
    </dgm:pt>
    <dgm:pt modelId="{5D00F771-E4BA-4511-8206-B9488DA49AD4}" type="pres">
      <dgm:prSet presAssocID="{68B63CA9-4B1F-4AD6-8A8D-F543DBD5F289}" presName="parentText" presStyleLbl="node1" presStyleIdx="3" presStyleCnt="4">
        <dgm:presLayoutVars>
          <dgm:chMax val="0"/>
          <dgm:bulletEnabled val="1"/>
        </dgm:presLayoutVars>
      </dgm:prSet>
      <dgm:spPr/>
    </dgm:pt>
  </dgm:ptLst>
  <dgm:cxnLst>
    <dgm:cxn modelId="{277D2307-3795-4F77-97F9-1A23767B8E2D}" srcId="{34D77746-554C-4A51-91E8-39C29045B5BF}" destId="{C7AB2966-4E62-42C6-A0CC-D6C7E964EA58}" srcOrd="1" destOrd="0" parTransId="{EA4EC81E-85F7-4079-A315-482AA3BE3D9C}" sibTransId="{0AC79FC2-E52F-495E-990E-7288BF0296D6}"/>
    <dgm:cxn modelId="{E7476D22-6573-425C-B52E-5FCEC7CDB95F}" type="presOf" srcId="{68B63CA9-4B1F-4AD6-8A8D-F543DBD5F289}" destId="{5D00F771-E4BA-4511-8206-B9488DA49AD4}" srcOrd="0" destOrd="0" presId="urn:microsoft.com/office/officeart/2005/8/layout/vList2"/>
    <dgm:cxn modelId="{7386C93D-1591-4891-9924-7384D246D1A8}" srcId="{34D77746-554C-4A51-91E8-39C29045B5BF}" destId="{68B63CA9-4B1F-4AD6-8A8D-F543DBD5F289}" srcOrd="3" destOrd="0" parTransId="{3F542D95-C233-4A73-840E-367EC63E2B35}" sibTransId="{904C58B8-9093-47D2-8AB7-EF5FBD31E8D5}"/>
    <dgm:cxn modelId="{143F6A3E-8FFC-4227-884D-42F7C394F009}" type="presOf" srcId="{34D77746-554C-4A51-91E8-39C29045B5BF}" destId="{C9CEEA8F-13B1-4A7E-B6A6-B6914BF58E46}" srcOrd="0" destOrd="0" presId="urn:microsoft.com/office/officeart/2005/8/layout/vList2"/>
    <dgm:cxn modelId="{27A9E467-6990-4799-A1B8-8390DC922391}" srcId="{34D77746-554C-4A51-91E8-39C29045B5BF}" destId="{BF8122D3-47E7-42FB-925F-FFDF62CC6F74}" srcOrd="2" destOrd="0" parTransId="{219F1ADE-2831-4604-95CD-E12AEF7C7233}" sibTransId="{2D04F32A-8796-49BA-BE9A-B169C41F60BC}"/>
    <dgm:cxn modelId="{9011BE54-0A1F-4074-8ED4-99E0CFB7560D}" type="presOf" srcId="{AF75ACAB-CB98-4DAC-94E7-24D926CE9536}" destId="{74390551-AC38-4AF2-9B8C-B02C4E106117}" srcOrd="0" destOrd="0" presId="urn:microsoft.com/office/officeart/2005/8/layout/vList2"/>
    <dgm:cxn modelId="{1C3A8997-4592-494F-B20E-7909A6E5F31A}" type="presOf" srcId="{C7AB2966-4E62-42C6-A0CC-D6C7E964EA58}" destId="{741B0B31-F03D-4BB6-B9D2-46B5E1DD5114}" srcOrd="0" destOrd="0" presId="urn:microsoft.com/office/officeart/2005/8/layout/vList2"/>
    <dgm:cxn modelId="{79225ECB-7E9F-4941-B483-BDDD6FBB1EB7}" srcId="{34D77746-554C-4A51-91E8-39C29045B5BF}" destId="{AF75ACAB-CB98-4DAC-94E7-24D926CE9536}" srcOrd="0" destOrd="0" parTransId="{A13533F4-05A1-4D5F-A32E-AA8A5429115D}" sibTransId="{7A111794-7AB2-4C54-9334-D3873C9CF80C}"/>
    <dgm:cxn modelId="{B22E63FC-0C32-4637-B8C0-41901236E6BF}" type="presOf" srcId="{BF8122D3-47E7-42FB-925F-FFDF62CC6F74}" destId="{3A976D34-7C31-441D-B375-57A2A3EB4FBD}" srcOrd="0" destOrd="0" presId="urn:microsoft.com/office/officeart/2005/8/layout/vList2"/>
    <dgm:cxn modelId="{6DD2F559-6E84-4E08-92CB-91D2F2C7197F}" type="presParOf" srcId="{C9CEEA8F-13B1-4A7E-B6A6-B6914BF58E46}" destId="{74390551-AC38-4AF2-9B8C-B02C4E106117}" srcOrd="0" destOrd="0" presId="urn:microsoft.com/office/officeart/2005/8/layout/vList2"/>
    <dgm:cxn modelId="{6CB4A4CF-6891-4CC1-A709-CC3FAC342928}" type="presParOf" srcId="{C9CEEA8F-13B1-4A7E-B6A6-B6914BF58E46}" destId="{D2EC5824-60DD-481C-B0F1-B7BA77E5FAEC}" srcOrd="1" destOrd="0" presId="urn:microsoft.com/office/officeart/2005/8/layout/vList2"/>
    <dgm:cxn modelId="{538FFDDA-FBC7-4CF1-86A6-B4E5782B7CDC}" type="presParOf" srcId="{C9CEEA8F-13B1-4A7E-B6A6-B6914BF58E46}" destId="{741B0B31-F03D-4BB6-B9D2-46B5E1DD5114}" srcOrd="2" destOrd="0" presId="urn:microsoft.com/office/officeart/2005/8/layout/vList2"/>
    <dgm:cxn modelId="{F1599879-9A13-4C8E-933A-3E0A89963DE8}" type="presParOf" srcId="{C9CEEA8F-13B1-4A7E-B6A6-B6914BF58E46}" destId="{8DF37D06-C145-4633-B173-7CFB9132FBD3}" srcOrd="3" destOrd="0" presId="urn:microsoft.com/office/officeart/2005/8/layout/vList2"/>
    <dgm:cxn modelId="{0FC60144-E1D4-4AB4-9FBC-FC77C6AF127A}" type="presParOf" srcId="{C9CEEA8F-13B1-4A7E-B6A6-B6914BF58E46}" destId="{3A976D34-7C31-441D-B375-57A2A3EB4FBD}" srcOrd="4" destOrd="0" presId="urn:microsoft.com/office/officeart/2005/8/layout/vList2"/>
    <dgm:cxn modelId="{FF514A7A-2A57-493C-A30C-C63E01BB4018}" type="presParOf" srcId="{C9CEEA8F-13B1-4A7E-B6A6-B6914BF58E46}" destId="{3C089E4C-C52B-4C34-8C0B-35873534F582}" srcOrd="5" destOrd="0" presId="urn:microsoft.com/office/officeart/2005/8/layout/vList2"/>
    <dgm:cxn modelId="{2DA627AE-C2BD-4682-A2EF-30C531449A0B}" type="presParOf" srcId="{C9CEEA8F-13B1-4A7E-B6A6-B6914BF58E46}" destId="{5D00F771-E4BA-4511-8206-B9488DA49AD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E44ACE-A9B7-4B85-8D20-6BDAB6C115C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51C694F-F663-4C35-A80A-682051647739}">
      <dgm:prSet/>
      <dgm:spPr/>
      <dgm:t>
        <a:bodyPr/>
        <a:lstStyle/>
        <a:p>
          <a:r>
            <a:rPr lang="en-GB"/>
            <a:t>Regular information sharing via newsletter</a:t>
          </a:r>
          <a:endParaRPr lang="en-US"/>
        </a:p>
      </dgm:t>
    </dgm:pt>
    <dgm:pt modelId="{C07A6AC6-22B7-4B56-93DA-2E8E27003FDB}" type="parTrans" cxnId="{22FFC98C-DBD5-44FD-A202-0E36A92804AC}">
      <dgm:prSet/>
      <dgm:spPr/>
      <dgm:t>
        <a:bodyPr/>
        <a:lstStyle/>
        <a:p>
          <a:endParaRPr lang="en-US"/>
        </a:p>
      </dgm:t>
    </dgm:pt>
    <dgm:pt modelId="{0D502A80-91D2-4040-A30A-C6B6403F348F}" type="sibTrans" cxnId="{22FFC98C-DBD5-44FD-A202-0E36A92804AC}">
      <dgm:prSet/>
      <dgm:spPr/>
      <dgm:t>
        <a:bodyPr/>
        <a:lstStyle/>
        <a:p>
          <a:endParaRPr lang="en-US"/>
        </a:p>
      </dgm:t>
    </dgm:pt>
    <dgm:pt modelId="{DDCD7D3C-C295-4974-A789-2598A1111902}">
      <dgm:prSet/>
      <dgm:spPr/>
      <dgm:t>
        <a:bodyPr/>
        <a:lstStyle/>
        <a:p>
          <a:r>
            <a:rPr lang="en-GB"/>
            <a:t>Regular landlord forum with speakers on a variety of topics</a:t>
          </a:r>
          <a:endParaRPr lang="en-US"/>
        </a:p>
      </dgm:t>
    </dgm:pt>
    <dgm:pt modelId="{46AD7A3C-4F60-4D0E-8C19-1453E5A3AEA2}" type="parTrans" cxnId="{A6AAF67D-885A-4B70-A57B-C3FE67A8DC49}">
      <dgm:prSet/>
      <dgm:spPr/>
      <dgm:t>
        <a:bodyPr/>
        <a:lstStyle/>
        <a:p>
          <a:endParaRPr lang="en-US"/>
        </a:p>
      </dgm:t>
    </dgm:pt>
    <dgm:pt modelId="{B8082FD4-A18C-4A9E-8E79-4E151F18EC42}" type="sibTrans" cxnId="{A6AAF67D-885A-4B70-A57B-C3FE67A8DC49}">
      <dgm:prSet/>
      <dgm:spPr/>
      <dgm:t>
        <a:bodyPr/>
        <a:lstStyle/>
        <a:p>
          <a:endParaRPr lang="en-US"/>
        </a:p>
      </dgm:t>
    </dgm:pt>
    <dgm:pt modelId="{2FD727BD-E09D-4FE2-BF7F-EA95E4284FAA}">
      <dgm:prSet/>
      <dgm:spPr/>
      <dgm:t>
        <a:bodyPr/>
        <a:lstStyle/>
        <a:p>
          <a:r>
            <a:rPr lang="en-GB"/>
            <a:t>Access to Landlord guide, available on the website</a:t>
          </a:r>
          <a:endParaRPr lang="en-US"/>
        </a:p>
      </dgm:t>
    </dgm:pt>
    <dgm:pt modelId="{8AC78C00-9A04-4D6B-A4EE-B91953D9CCC4}" type="parTrans" cxnId="{8BB4FA20-BDF0-46A6-9FCC-35F49D1C1317}">
      <dgm:prSet/>
      <dgm:spPr/>
      <dgm:t>
        <a:bodyPr/>
        <a:lstStyle/>
        <a:p>
          <a:endParaRPr lang="en-US"/>
        </a:p>
      </dgm:t>
    </dgm:pt>
    <dgm:pt modelId="{8E686D78-438C-46B6-A8D9-8C9CE5359770}" type="sibTrans" cxnId="{8BB4FA20-BDF0-46A6-9FCC-35F49D1C1317}">
      <dgm:prSet/>
      <dgm:spPr/>
      <dgm:t>
        <a:bodyPr/>
        <a:lstStyle/>
        <a:p>
          <a:endParaRPr lang="en-US"/>
        </a:p>
      </dgm:t>
    </dgm:pt>
    <dgm:pt modelId="{858025E1-F7EF-4076-BE78-429C45CE1743}">
      <dgm:prSet/>
      <dgm:spPr/>
      <dgm:t>
        <a:bodyPr/>
        <a:lstStyle/>
        <a:p>
          <a:r>
            <a:rPr lang="en-GB"/>
            <a:t>https://www.walthamforest.gov.uk/guidance-landlords-and-tenants/guidance-landlords</a:t>
          </a:r>
          <a:endParaRPr lang="en-US"/>
        </a:p>
      </dgm:t>
    </dgm:pt>
    <dgm:pt modelId="{E1CCF4DA-23C3-4BC0-B634-A82D807ADC76}" type="parTrans" cxnId="{37FDD80F-4069-4381-90FE-C56B4B773749}">
      <dgm:prSet/>
      <dgm:spPr/>
      <dgm:t>
        <a:bodyPr/>
        <a:lstStyle/>
        <a:p>
          <a:endParaRPr lang="en-US"/>
        </a:p>
      </dgm:t>
    </dgm:pt>
    <dgm:pt modelId="{DA361041-3567-41BA-94A3-1301073E1721}" type="sibTrans" cxnId="{37FDD80F-4069-4381-90FE-C56B4B773749}">
      <dgm:prSet/>
      <dgm:spPr/>
      <dgm:t>
        <a:bodyPr/>
        <a:lstStyle/>
        <a:p>
          <a:endParaRPr lang="en-US"/>
        </a:p>
      </dgm:t>
    </dgm:pt>
    <dgm:pt modelId="{B58E5877-FD1F-4CBA-A935-0274DC5A6465}" type="pres">
      <dgm:prSet presAssocID="{FDE44ACE-A9B7-4B85-8D20-6BDAB6C115C5}" presName="linear" presStyleCnt="0">
        <dgm:presLayoutVars>
          <dgm:animLvl val="lvl"/>
          <dgm:resizeHandles val="exact"/>
        </dgm:presLayoutVars>
      </dgm:prSet>
      <dgm:spPr/>
    </dgm:pt>
    <dgm:pt modelId="{C92AA240-3FA7-437A-A261-3152A348AC7B}" type="pres">
      <dgm:prSet presAssocID="{951C694F-F663-4C35-A80A-682051647739}" presName="parentText" presStyleLbl="node1" presStyleIdx="0" presStyleCnt="4">
        <dgm:presLayoutVars>
          <dgm:chMax val="0"/>
          <dgm:bulletEnabled val="1"/>
        </dgm:presLayoutVars>
      </dgm:prSet>
      <dgm:spPr/>
    </dgm:pt>
    <dgm:pt modelId="{A4DD3D39-30D8-43EF-A41C-712E50347D02}" type="pres">
      <dgm:prSet presAssocID="{0D502A80-91D2-4040-A30A-C6B6403F348F}" presName="spacer" presStyleCnt="0"/>
      <dgm:spPr/>
    </dgm:pt>
    <dgm:pt modelId="{0E6CA88D-E7EB-4A24-9EDE-60CDEF2F0C6D}" type="pres">
      <dgm:prSet presAssocID="{DDCD7D3C-C295-4974-A789-2598A1111902}" presName="parentText" presStyleLbl="node1" presStyleIdx="1" presStyleCnt="4">
        <dgm:presLayoutVars>
          <dgm:chMax val="0"/>
          <dgm:bulletEnabled val="1"/>
        </dgm:presLayoutVars>
      </dgm:prSet>
      <dgm:spPr/>
    </dgm:pt>
    <dgm:pt modelId="{31847C91-7502-432C-B0A8-3895E3065E03}" type="pres">
      <dgm:prSet presAssocID="{B8082FD4-A18C-4A9E-8E79-4E151F18EC42}" presName="spacer" presStyleCnt="0"/>
      <dgm:spPr/>
    </dgm:pt>
    <dgm:pt modelId="{CFA39BDB-8B95-4709-91EF-D11DF0155518}" type="pres">
      <dgm:prSet presAssocID="{2FD727BD-E09D-4FE2-BF7F-EA95E4284FAA}" presName="parentText" presStyleLbl="node1" presStyleIdx="2" presStyleCnt="4">
        <dgm:presLayoutVars>
          <dgm:chMax val="0"/>
          <dgm:bulletEnabled val="1"/>
        </dgm:presLayoutVars>
      </dgm:prSet>
      <dgm:spPr/>
    </dgm:pt>
    <dgm:pt modelId="{390E4823-143B-41E3-A14F-96B328234722}" type="pres">
      <dgm:prSet presAssocID="{8E686D78-438C-46B6-A8D9-8C9CE5359770}" presName="spacer" presStyleCnt="0"/>
      <dgm:spPr/>
    </dgm:pt>
    <dgm:pt modelId="{520464AD-CEA7-4972-B003-834C93EED844}" type="pres">
      <dgm:prSet presAssocID="{858025E1-F7EF-4076-BE78-429C45CE1743}" presName="parentText" presStyleLbl="node1" presStyleIdx="3" presStyleCnt="4">
        <dgm:presLayoutVars>
          <dgm:chMax val="0"/>
          <dgm:bulletEnabled val="1"/>
        </dgm:presLayoutVars>
      </dgm:prSet>
      <dgm:spPr/>
    </dgm:pt>
  </dgm:ptLst>
  <dgm:cxnLst>
    <dgm:cxn modelId="{37FDD80F-4069-4381-90FE-C56B4B773749}" srcId="{FDE44ACE-A9B7-4B85-8D20-6BDAB6C115C5}" destId="{858025E1-F7EF-4076-BE78-429C45CE1743}" srcOrd="3" destOrd="0" parTransId="{E1CCF4DA-23C3-4BC0-B634-A82D807ADC76}" sibTransId="{DA361041-3567-41BA-94A3-1301073E1721}"/>
    <dgm:cxn modelId="{8BB4FA20-BDF0-46A6-9FCC-35F49D1C1317}" srcId="{FDE44ACE-A9B7-4B85-8D20-6BDAB6C115C5}" destId="{2FD727BD-E09D-4FE2-BF7F-EA95E4284FAA}" srcOrd="2" destOrd="0" parTransId="{8AC78C00-9A04-4D6B-A4EE-B91953D9CCC4}" sibTransId="{8E686D78-438C-46B6-A8D9-8C9CE5359770}"/>
    <dgm:cxn modelId="{C22A195B-76BA-4252-B20B-4847131E73EF}" type="presOf" srcId="{FDE44ACE-A9B7-4B85-8D20-6BDAB6C115C5}" destId="{B58E5877-FD1F-4CBA-A935-0274DC5A6465}" srcOrd="0" destOrd="0" presId="urn:microsoft.com/office/officeart/2005/8/layout/vList2"/>
    <dgm:cxn modelId="{CBCE477C-4DAE-409A-86A5-A5D8C0BDDBF5}" type="presOf" srcId="{DDCD7D3C-C295-4974-A789-2598A1111902}" destId="{0E6CA88D-E7EB-4A24-9EDE-60CDEF2F0C6D}" srcOrd="0" destOrd="0" presId="urn:microsoft.com/office/officeart/2005/8/layout/vList2"/>
    <dgm:cxn modelId="{A6AAF67D-885A-4B70-A57B-C3FE67A8DC49}" srcId="{FDE44ACE-A9B7-4B85-8D20-6BDAB6C115C5}" destId="{DDCD7D3C-C295-4974-A789-2598A1111902}" srcOrd="1" destOrd="0" parTransId="{46AD7A3C-4F60-4D0E-8C19-1453E5A3AEA2}" sibTransId="{B8082FD4-A18C-4A9E-8E79-4E151F18EC42}"/>
    <dgm:cxn modelId="{22FFC98C-DBD5-44FD-A202-0E36A92804AC}" srcId="{FDE44ACE-A9B7-4B85-8D20-6BDAB6C115C5}" destId="{951C694F-F663-4C35-A80A-682051647739}" srcOrd="0" destOrd="0" parTransId="{C07A6AC6-22B7-4B56-93DA-2E8E27003FDB}" sibTransId="{0D502A80-91D2-4040-A30A-C6B6403F348F}"/>
    <dgm:cxn modelId="{CF460F97-C1D0-4062-B65E-0C9EDF6CD908}" type="presOf" srcId="{858025E1-F7EF-4076-BE78-429C45CE1743}" destId="{520464AD-CEA7-4972-B003-834C93EED844}" srcOrd="0" destOrd="0" presId="urn:microsoft.com/office/officeart/2005/8/layout/vList2"/>
    <dgm:cxn modelId="{2A1D97A2-AE1C-4F6C-B0C5-4A436E32419E}" type="presOf" srcId="{951C694F-F663-4C35-A80A-682051647739}" destId="{C92AA240-3FA7-437A-A261-3152A348AC7B}" srcOrd="0" destOrd="0" presId="urn:microsoft.com/office/officeart/2005/8/layout/vList2"/>
    <dgm:cxn modelId="{A14782FE-E15A-4452-AE3F-56F88F2EFFED}" type="presOf" srcId="{2FD727BD-E09D-4FE2-BF7F-EA95E4284FAA}" destId="{CFA39BDB-8B95-4709-91EF-D11DF0155518}" srcOrd="0" destOrd="0" presId="urn:microsoft.com/office/officeart/2005/8/layout/vList2"/>
    <dgm:cxn modelId="{5F2D7450-850E-4C18-8068-F3691B2E4C70}" type="presParOf" srcId="{B58E5877-FD1F-4CBA-A935-0274DC5A6465}" destId="{C92AA240-3FA7-437A-A261-3152A348AC7B}" srcOrd="0" destOrd="0" presId="urn:microsoft.com/office/officeart/2005/8/layout/vList2"/>
    <dgm:cxn modelId="{625E9479-E930-458A-8222-C4F2CF1EED39}" type="presParOf" srcId="{B58E5877-FD1F-4CBA-A935-0274DC5A6465}" destId="{A4DD3D39-30D8-43EF-A41C-712E50347D02}" srcOrd="1" destOrd="0" presId="urn:microsoft.com/office/officeart/2005/8/layout/vList2"/>
    <dgm:cxn modelId="{90F249F1-225F-49BE-9896-547708CBC842}" type="presParOf" srcId="{B58E5877-FD1F-4CBA-A935-0274DC5A6465}" destId="{0E6CA88D-E7EB-4A24-9EDE-60CDEF2F0C6D}" srcOrd="2" destOrd="0" presId="urn:microsoft.com/office/officeart/2005/8/layout/vList2"/>
    <dgm:cxn modelId="{6B73E33E-010C-4BDB-AE64-1B686DC3C361}" type="presParOf" srcId="{B58E5877-FD1F-4CBA-A935-0274DC5A6465}" destId="{31847C91-7502-432C-B0A8-3895E3065E03}" srcOrd="3" destOrd="0" presId="urn:microsoft.com/office/officeart/2005/8/layout/vList2"/>
    <dgm:cxn modelId="{B389221C-D24C-428F-A5A4-2F0D39E9990C}" type="presParOf" srcId="{B58E5877-FD1F-4CBA-A935-0274DC5A6465}" destId="{CFA39BDB-8B95-4709-91EF-D11DF0155518}" srcOrd="4" destOrd="0" presId="urn:microsoft.com/office/officeart/2005/8/layout/vList2"/>
    <dgm:cxn modelId="{E5028347-CAC8-4062-992D-70F26AC814E0}" type="presParOf" srcId="{B58E5877-FD1F-4CBA-A935-0274DC5A6465}" destId="{390E4823-143B-41E3-A14F-96B328234722}" srcOrd="5" destOrd="0" presId="urn:microsoft.com/office/officeart/2005/8/layout/vList2"/>
    <dgm:cxn modelId="{ACC83C6D-C004-437C-ADAB-73001FD50221}" type="presParOf" srcId="{B58E5877-FD1F-4CBA-A935-0274DC5A6465}" destId="{520464AD-CEA7-4972-B003-834C93EED84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9861F-B252-484B-AC9F-617CAB187EE8}">
      <dsp:nvSpPr>
        <dsp:cNvPr id="0" name=""/>
        <dsp:cNvSpPr/>
      </dsp:nvSpPr>
      <dsp:spPr>
        <a:xfrm>
          <a:off x="0" y="0"/>
          <a:ext cx="9363255" cy="1200752"/>
        </a:xfrm>
        <a:prstGeom prst="roundRect">
          <a:avLst>
            <a:gd name="adj" fmla="val 10000"/>
          </a:avLst>
        </a:prstGeom>
        <a:solidFill>
          <a:srgbClr val="4E22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latin typeface="Arial" panose="020B0604020202020204" pitchFamily="34" charset="0"/>
              <a:cs typeface="Arial" panose="020B0604020202020204" pitchFamily="34" charset="0"/>
            </a:rPr>
            <a:t>26 October 2021 </a:t>
          </a:r>
        </a:p>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Housing Ombudsman </a:t>
          </a:r>
          <a:r>
            <a:rPr lang="en-GB" sz="1400" u="none" kern="1200" dirty="0">
              <a:solidFill>
                <a:schemeClr val="bg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report</a:t>
          </a:r>
          <a:r>
            <a:rPr lang="en-GB" sz="1400" kern="1200" dirty="0">
              <a:solidFill>
                <a:schemeClr val="bg1"/>
              </a:solidFill>
              <a:latin typeface="Arial" panose="020B0604020202020204" pitchFamily="34" charset="0"/>
              <a:cs typeface="Arial" panose="020B0604020202020204" pitchFamily="34" charset="0"/>
            </a:rPr>
            <a:t> urges “zero tolerance approach” to damp and mould. The report, based on a rising number of complaints and high rates of maladministration, is strongly critical of social landlords for inferring too much blame on lifestyle factors. It makes 26 recommendations for landlords to implement on tackling damp and mould.</a:t>
          </a:r>
          <a:endParaRPr lang="en-US" sz="1400" kern="1200" dirty="0">
            <a:latin typeface="Arial" panose="020B0604020202020204" pitchFamily="34" charset="0"/>
            <a:cs typeface="Arial" panose="020B0604020202020204" pitchFamily="34" charset="0"/>
          </a:endParaRPr>
        </a:p>
      </dsp:txBody>
      <dsp:txXfrm>
        <a:off x="35169" y="35169"/>
        <a:ext cx="7966086" cy="1130414"/>
      </dsp:txXfrm>
    </dsp:sp>
    <dsp:sp modelId="{28F66544-7ED0-49B6-AA7D-6B60D3141741}">
      <dsp:nvSpPr>
        <dsp:cNvPr id="0" name=""/>
        <dsp:cNvSpPr/>
      </dsp:nvSpPr>
      <dsp:spPr>
        <a:xfrm>
          <a:off x="310625" y="1419070"/>
          <a:ext cx="10310348" cy="1200752"/>
        </a:xfrm>
        <a:prstGeom prst="roundRect">
          <a:avLst>
            <a:gd name="adj" fmla="val 10000"/>
          </a:avLst>
        </a:prstGeom>
        <a:solidFill>
          <a:srgbClr val="4E22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u="none" kern="1200" dirty="0">
              <a:solidFill>
                <a:schemeClr val="bg1"/>
              </a:solidFill>
              <a:latin typeface="Arial" panose="020B0604020202020204" pitchFamily="34" charset="0"/>
              <a:cs typeface="Arial" panose="020B0604020202020204" pitchFamily="34" charset="0"/>
            </a:rPr>
            <a:t>15 November 2022 </a:t>
          </a:r>
        </a:p>
        <a:p>
          <a:pPr marL="0" lvl="0" indent="0" algn="ctr" defTabSz="622300">
            <a:lnSpc>
              <a:spcPct val="90000"/>
            </a:lnSpc>
            <a:spcBef>
              <a:spcPct val="0"/>
            </a:spcBef>
            <a:spcAft>
              <a:spcPct val="35000"/>
            </a:spcAft>
            <a:buNone/>
          </a:pPr>
          <a:r>
            <a:rPr lang="en-GB" sz="1400" b="0" u="none" kern="1200" dirty="0">
              <a:solidFill>
                <a:schemeClr val="bg1"/>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Coroner rules </a:t>
          </a:r>
          <a:r>
            <a:rPr lang="en-GB" sz="1400" b="0" u="none" kern="1200" dirty="0">
              <a:solidFill>
                <a:schemeClr val="bg1"/>
              </a:solidFill>
              <a:latin typeface="Arial" panose="020B0604020202020204" pitchFamily="34" charset="0"/>
              <a:cs typeface="Arial" panose="020B0604020202020204" pitchFamily="34" charset="0"/>
            </a:rPr>
            <a:t> 2-year-old </a:t>
          </a:r>
          <a:r>
            <a:rPr lang="en-GB" sz="1400" b="0" u="none" kern="1200" dirty="0" err="1">
              <a:solidFill>
                <a:schemeClr val="bg1"/>
              </a:solidFill>
              <a:latin typeface="Arial" panose="020B0604020202020204" pitchFamily="34" charset="0"/>
              <a:cs typeface="Arial" panose="020B0604020202020204" pitchFamily="34" charset="0"/>
            </a:rPr>
            <a:t>Awaab</a:t>
          </a:r>
          <a:r>
            <a:rPr lang="en-GB" sz="1400" b="0" u="none" kern="1200" dirty="0">
              <a:solidFill>
                <a:schemeClr val="bg1"/>
              </a:solidFill>
              <a:latin typeface="Arial" panose="020B0604020202020204" pitchFamily="34" charset="0"/>
              <a:cs typeface="Arial" panose="020B0604020202020204" pitchFamily="34" charset="0"/>
            </a:rPr>
            <a:t> Ishak </a:t>
          </a:r>
          <a:r>
            <a:rPr lang="en-GB" sz="1400" b="1" kern="1200" dirty="0">
              <a:solidFill>
                <a:schemeClr val="bg1"/>
              </a:solidFill>
              <a:latin typeface="Arial" panose="020B0604020202020204" pitchFamily="34" charset="0"/>
              <a:cs typeface="Arial" panose="020B0604020202020204" pitchFamily="34" charset="0"/>
            </a:rPr>
            <a:t>died </a:t>
          </a:r>
          <a:r>
            <a:rPr lang="en-GB" sz="1400" kern="1200" dirty="0">
              <a:solidFill>
                <a:schemeClr val="bg1"/>
              </a:solidFill>
              <a:latin typeface="Arial" panose="020B0604020202020204" pitchFamily="34" charset="0"/>
              <a:cs typeface="Arial" panose="020B0604020202020204" pitchFamily="34" charset="0"/>
            </a:rPr>
            <a:t>due to a severe respiratory condition caused by “prolonged exposure to mould” in his home managed by Rochdale Boroughwide Housing, which was first reported in 2017. The advice given by the landlord was not clear or effective, with too much emphasis placed on the parent’s lifestyle, and a failure to address the underlying cause, which was the lack of adequate ventilation in the property. </a:t>
          </a:r>
          <a:endParaRPr lang="en-US" sz="1400" kern="1200" dirty="0">
            <a:solidFill>
              <a:schemeClr val="bg1"/>
            </a:solidFill>
            <a:latin typeface="Arial" panose="020B0604020202020204" pitchFamily="34" charset="0"/>
            <a:cs typeface="Arial" panose="020B0604020202020204" pitchFamily="34" charset="0"/>
          </a:endParaRPr>
        </a:p>
      </dsp:txBody>
      <dsp:txXfrm>
        <a:off x="345794" y="1454239"/>
        <a:ext cx="8517083" cy="1130414"/>
      </dsp:txXfrm>
    </dsp:sp>
    <dsp:sp modelId="{07C49716-4B1D-4507-925F-DEF02A6DBAA0}">
      <dsp:nvSpPr>
        <dsp:cNvPr id="0" name=""/>
        <dsp:cNvSpPr/>
      </dsp:nvSpPr>
      <dsp:spPr>
        <a:xfrm>
          <a:off x="1068206" y="2838141"/>
          <a:ext cx="10340123" cy="1200752"/>
        </a:xfrm>
        <a:prstGeom prst="roundRect">
          <a:avLst>
            <a:gd name="adj" fmla="val 10000"/>
          </a:avLst>
        </a:prstGeom>
        <a:solidFill>
          <a:srgbClr val="4E22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latin typeface="Arial" panose="020B0604020202020204" pitchFamily="34" charset="0"/>
              <a:cs typeface="Arial" panose="020B0604020202020204" pitchFamily="34" charset="0"/>
            </a:rPr>
            <a:t>19 November 2022 </a:t>
          </a:r>
        </a:p>
        <a:p>
          <a:pPr marL="0" lvl="0" indent="0" algn="ctr" defTabSz="622300">
            <a:lnSpc>
              <a:spcPct val="90000"/>
            </a:lnSpc>
            <a:spcBef>
              <a:spcPct val="0"/>
            </a:spcBef>
            <a:spcAft>
              <a:spcPct val="35000"/>
            </a:spcAft>
            <a:buNone/>
          </a:pPr>
          <a:r>
            <a:rPr lang="en-GB" sz="1400" kern="1200" dirty="0">
              <a:solidFill>
                <a:schemeClr val="bg1"/>
              </a:solidFill>
              <a:latin typeface="Arial" panose="020B0604020202020204" pitchFamily="34" charset="0"/>
              <a:cs typeface="Arial" panose="020B0604020202020204" pitchFamily="34" charset="0"/>
            </a:rPr>
            <a:t>Secretary of State </a:t>
          </a:r>
          <a:r>
            <a:rPr lang="en-GB" sz="1400" kern="1200" dirty="0">
              <a:solidFill>
                <a:schemeClr val="bg1"/>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writes</a:t>
          </a:r>
          <a:r>
            <a:rPr lang="en-GB" sz="1400" kern="1200" dirty="0">
              <a:solidFill>
                <a:schemeClr val="bg1"/>
              </a:solidFill>
              <a:latin typeface="Arial" panose="020B0604020202020204" pitchFamily="34" charset="0"/>
              <a:cs typeface="Arial" panose="020B0604020202020204" pitchFamily="34" charset="0"/>
            </a:rPr>
            <a:t> to all LAs and RPs regarding their responsibility to treat damp and mould seriously. LAs are asked to “do everything in your power to prioritise the improvement of housing conditions” and to provide further info on their approach to inspection/enforcement. RPs are asked to reflect on the Coroner’s report and to undertake “rapid remedial works” on homes with damp and mould or falling short of the Decent Homes Standard.</a:t>
          </a:r>
          <a:endParaRPr lang="en-US" sz="1400" kern="1200" dirty="0">
            <a:solidFill>
              <a:schemeClr val="bg1"/>
            </a:solidFill>
            <a:latin typeface="Arial" panose="020B0604020202020204" pitchFamily="34" charset="0"/>
            <a:cs typeface="Arial" panose="020B0604020202020204" pitchFamily="34" charset="0"/>
          </a:endParaRPr>
        </a:p>
      </dsp:txBody>
      <dsp:txXfrm>
        <a:off x="1103375" y="2873310"/>
        <a:ext cx="8554808" cy="1130414"/>
      </dsp:txXfrm>
    </dsp:sp>
    <dsp:sp modelId="{8DC23F80-A168-4E96-8E14-C0F2AE13841B}">
      <dsp:nvSpPr>
        <dsp:cNvPr id="0" name=""/>
        <dsp:cNvSpPr/>
      </dsp:nvSpPr>
      <dsp:spPr>
        <a:xfrm>
          <a:off x="2340813" y="4257211"/>
          <a:ext cx="9363255" cy="1200752"/>
        </a:xfrm>
        <a:prstGeom prst="roundRect">
          <a:avLst>
            <a:gd name="adj" fmla="val 10000"/>
          </a:avLst>
        </a:prstGeom>
        <a:solidFill>
          <a:srgbClr val="4E22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latin typeface="Arial" panose="020B0604020202020204" pitchFamily="34" charset="0"/>
              <a:cs typeface="Arial" panose="020B0604020202020204" pitchFamily="34" charset="0"/>
            </a:rPr>
            <a:t>23 November 2022</a:t>
          </a:r>
        </a:p>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The Regulator f</a:t>
          </a:r>
          <a:r>
            <a:rPr lang="en-GB" sz="1400" kern="1200" dirty="0">
              <a:solidFill>
                <a:schemeClr val="bg1"/>
              </a:solidFill>
              <a:latin typeface="Arial" panose="020B0604020202020204" pitchFamily="34" charset="0"/>
              <a:cs typeface="Arial" panose="020B0604020202020204" pitchFamily="34" charset="0"/>
            </a:rPr>
            <a:t>or Social Housing </a:t>
          </a:r>
          <a:r>
            <a:rPr lang="en-GB" sz="1400" kern="1200" dirty="0">
              <a:solidFill>
                <a:schemeClr val="bg1"/>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writes</a:t>
          </a:r>
          <a:r>
            <a:rPr lang="en-GB" sz="1400" kern="1200" dirty="0">
              <a:solidFill>
                <a:schemeClr val="bg1"/>
              </a:solidFill>
              <a:latin typeface="Arial" panose="020B0604020202020204" pitchFamily="34" charset="0"/>
              <a:cs typeface="Arial" panose="020B0604020202020204" pitchFamily="34" charset="0"/>
            </a:rPr>
            <a:t> to all social landlords requesting data on their approach to assessing damp and mould, the extent of such issues in their homes, and the action being taken to remedy issues relating to damp and mould, and non-decent homes.</a:t>
          </a:r>
          <a:endParaRPr lang="en-US" sz="1400" kern="1200" dirty="0">
            <a:solidFill>
              <a:schemeClr val="bg1"/>
            </a:solidFill>
            <a:latin typeface="Arial" panose="020B0604020202020204" pitchFamily="34" charset="0"/>
            <a:cs typeface="Arial" panose="020B0604020202020204" pitchFamily="34" charset="0"/>
          </a:endParaRPr>
        </a:p>
      </dsp:txBody>
      <dsp:txXfrm>
        <a:off x="2375982" y="4292380"/>
        <a:ext cx="7728255" cy="1130414"/>
      </dsp:txXfrm>
    </dsp:sp>
    <dsp:sp modelId="{6D4A470F-CD05-487D-B71A-BE62344B27EA}">
      <dsp:nvSpPr>
        <dsp:cNvPr id="0" name=""/>
        <dsp:cNvSpPr/>
      </dsp:nvSpPr>
      <dsp:spPr>
        <a:xfrm>
          <a:off x="8582766" y="919666"/>
          <a:ext cx="780488" cy="78048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8758376" y="919666"/>
        <a:ext cx="429268" cy="587317"/>
      </dsp:txXfrm>
    </dsp:sp>
    <dsp:sp modelId="{9A3AE26D-D7C8-401A-A457-89231BF63AC3}">
      <dsp:nvSpPr>
        <dsp:cNvPr id="0" name=""/>
        <dsp:cNvSpPr/>
      </dsp:nvSpPr>
      <dsp:spPr>
        <a:xfrm>
          <a:off x="9430665" y="2338737"/>
          <a:ext cx="780488" cy="78048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9606275" y="2338737"/>
        <a:ext cx="429268" cy="587317"/>
      </dsp:txXfrm>
    </dsp:sp>
    <dsp:sp modelId="{D0938C39-9F55-47C4-AD7B-1F9A27A4D757}">
      <dsp:nvSpPr>
        <dsp:cNvPr id="0" name=""/>
        <dsp:cNvSpPr/>
      </dsp:nvSpPr>
      <dsp:spPr>
        <a:xfrm>
          <a:off x="10139407" y="3757808"/>
          <a:ext cx="780488" cy="78048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10315017" y="3757808"/>
        <a:ext cx="429268" cy="58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90551-AC38-4AF2-9B8C-B02C4E106117}">
      <dsp:nvSpPr>
        <dsp:cNvPr id="0" name=""/>
        <dsp:cNvSpPr/>
      </dsp:nvSpPr>
      <dsp:spPr>
        <a:xfrm>
          <a:off x="0" y="82273"/>
          <a:ext cx="9123452" cy="5958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All Presentations given tonight will be available on the website within the next few days.</a:t>
          </a:r>
          <a:endParaRPr lang="en-US" sz="1500" kern="1200"/>
        </a:p>
      </dsp:txBody>
      <dsp:txXfrm>
        <a:off x="29088" y="111361"/>
        <a:ext cx="9065276" cy="537701"/>
      </dsp:txXfrm>
    </dsp:sp>
    <dsp:sp modelId="{741B0B31-F03D-4BB6-B9D2-46B5E1DD5114}">
      <dsp:nvSpPr>
        <dsp:cNvPr id="0" name=""/>
        <dsp:cNvSpPr/>
      </dsp:nvSpPr>
      <dsp:spPr>
        <a:xfrm>
          <a:off x="0" y="721350"/>
          <a:ext cx="9123452" cy="5958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The website will be updated regularly over the next few months – it is advisable to check the website for any updates.</a:t>
          </a:r>
          <a:endParaRPr lang="en-US" sz="1500" kern="1200"/>
        </a:p>
      </dsp:txBody>
      <dsp:txXfrm>
        <a:off x="29088" y="750438"/>
        <a:ext cx="9065276" cy="537701"/>
      </dsp:txXfrm>
    </dsp:sp>
    <dsp:sp modelId="{3A976D34-7C31-441D-B375-57A2A3EB4FBD}">
      <dsp:nvSpPr>
        <dsp:cNvPr id="0" name=""/>
        <dsp:cNvSpPr/>
      </dsp:nvSpPr>
      <dsp:spPr>
        <a:xfrm>
          <a:off x="0" y="1360428"/>
          <a:ext cx="9123452" cy="5958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Newsletters will be sent out with any significant updates.</a:t>
          </a:r>
          <a:endParaRPr lang="en-US" sz="1500" kern="1200"/>
        </a:p>
      </dsp:txBody>
      <dsp:txXfrm>
        <a:off x="29088" y="1389516"/>
        <a:ext cx="9065276" cy="537701"/>
      </dsp:txXfrm>
    </dsp:sp>
    <dsp:sp modelId="{5D00F771-E4BA-4511-8206-B9488DA49AD4}">
      <dsp:nvSpPr>
        <dsp:cNvPr id="0" name=""/>
        <dsp:cNvSpPr/>
      </dsp:nvSpPr>
      <dsp:spPr>
        <a:xfrm>
          <a:off x="0" y="1999505"/>
          <a:ext cx="9123452" cy="5958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We want your ideas for next Landlord Forums – topics to be discussed.</a:t>
          </a:r>
          <a:endParaRPr lang="en-US" sz="1500" kern="1200"/>
        </a:p>
      </dsp:txBody>
      <dsp:txXfrm>
        <a:off x="29088" y="2028593"/>
        <a:ext cx="9065276" cy="537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AA240-3FA7-437A-A261-3152A348AC7B}">
      <dsp:nvSpPr>
        <dsp:cNvPr id="0" name=""/>
        <dsp:cNvSpPr/>
      </dsp:nvSpPr>
      <dsp:spPr>
        <a:xfrm>
          <a:off x="0" y="658086"/>
          <a:ext cx="6263640" cy="9931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Regular information sharing via newsletter</a:t>
          </a:r>
          <a:endParaRPr lang="en-US" sz="2500" kern="1200"/>
        </a:p>
      </dsp:txBody>
      <dsp:txXfrm>
        <a:off x="48481" y="706567"/>
        <a:ext cx="6166678" cy="896166"/>
      </dsp:txXfrm>
    </dsp:sp>
    <dsp:sp modelId="{0E6CA88D-E7EB-4A24-9EDE-60CDEF2F0C6D}">
      <dsp:nvSpPr>
        <dsp:cNvPr id="0" name=""/>
        <dsp:cNvSpPr/>
      </dsp:nvSpPr>
      <dsp:spPr>
        <a:xfrm>
          <a:off x="0" y="1723215"/>
          <a:ext cx="6263640" cy="99312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Regular landlord forum with speakers on a variety of topics</a:t>
          </a:r>
          <a:endParaRPr lang="en-US" sz="2500" kern="1200"/>
        </a:p>
      </dsp:txBody>
      <dsp:txXfrm>
        <a:off x="48481" y="1771696"/>
        <a:ext cx="6166678" cy="896166"/>
      </dsp:txXfrm>
    </dsp:sp>
    <dsp:sp modelId="{CFA39BDB-8B95-4709-91EF-D11DF0155518}">
      <dsp:nvSpPr>
        <dsp:cNvPr id="0" name=""/>
        <dsp:cNvSpPr/>
      </dsp:nvSpPr>
      <dsp:spPr>
        <a:xfrm>
          <a:off x="0" y="2788343"/>
          <a:ext cx="6263640" cy="99312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Access to Landlord guide, available on the website</a:t>
          </a:r>
          <a:endParaRPr lang="en-US" sz="2500" kern="1200"/>
        </a:p>
      </dsp:txBody>
      <dsp:txXfrm>
        <a:off x="48481" y="2836824"/>
        <a:ext cx="6166678" cy="896166"/>
      </dsp:txXfrm>
    </dsp:sp>
    <dsp:sp modelId="{520464AD-CEA7-4972-B003-834C93EED844}">
      <dsp:nvSpPr>
        <dsp:cNvPr id="0" name=""/>
        <dsp:cNvSpPr/>
      </dsp:nvSpPr>
      <dsp:spPr>
        <a:xfrm>
          <a:off x="0" y="3853472"/>
          <a:ext cx="6263640" cy="9931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https://www.walthamforest.gov.uk/guidance-landlords-and-tenants/guidance-landlords</a:t>
          </a:r>
          <a:endParaRPr lang="en-US" sz="2500" kern="1200"/>
        </a:p>
      </dsp:txBody>
      <dsp:txXfrm>
        <a:off x="48481" y="3901953"/>
        <a:ext cx="6166678" cy="89616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867AC-934D-4614-B688-A968BA1EE72A}"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94235-3CF1-4A34-B410-E2036A9F0A90}" type="slidenum">
              <a:rPr lang="en-GB" smtClean="0"/>
              <a:t>‹#›</a:t>
            </a:fld>
            <a:endParaRPr lang="en-GB"/>
          </a:p>
        </p:txBody>
      </p:sp>
    </p:spTree>
    <p:extLst>
      <p:ext uri="{BB962C8B-B14F-4D97-AF65-F5344CB8AC3E}">
        <p14:creationId xmlns:p14="http://schemas.microsoft.com/office/powerpoint/2010/main" val="218442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97983E1E-8DC3-433C-9C7D-29157760992A}" type="slidenum">
              <a:rPr lang="en-GB" smtClean="0"/>
              <a:t>15</a:t>
            </a:fld>
            <a:endParaRPr lang="en-GB"/>
          </a:p>
        </p:txBody>
      </p:sp>
    </p:spTree>
    <p:extLst>
      <p:ext uri="{BB962C8B-B14F-4D97-AF65-F5344CB8AC3E}">
        <p14:creationId xmlns:p14="http://schemas.microsoft.com/office/powerpoint/2010/main" val="416409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983E1E-8DC3-433C-9C7D-29157760992A}" type="slidenum">
              <a:rPr lang="en-GB" smtClean="0"/>
              <a:t>16</a:t>
            </a:fld>
            <a:endParaRPr lang="en-GB"/>
          </a:p>
        </p:txBody>
      </p:sp>
    </p:spTree>
    <p:extLst>
      <p:ext uri="{BB962C8B-B14F-4D97-AF65-F5344CB8AC3E}">
        <p14:creationId xmlns:p14="http://schemas.microsoft.com/office/powerpoint/2010/main" val="357154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983E1E-8DC3-433C-9C7D-29157760992A}" type="slidenum">
              <a:rPr lang="en-GB" smtClean="0"/>
              <a:t>20</a:t>
            </a:fld>
            <a:endParaRPr lang="en-GB"/>
          </a:p>
        </p:txBody>
      </p:sp>
    </p:spTree>
    <p:extLst>
      <p:ext uri="{BB962C8B-B14F-4D97-AF65-F5344CB8AC3E}">
        <p14:creationId xmlns:p14="http://schemas.microsoft.com/office/powerpoint/2010/main" val="344842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983E1E-8DC3-433C-9C7D-29157760992A}" type="slidenum">
              <a:rPr lang="en-GB" smtClean="0"/>
              <a:t>21</a:t>
            </a:fld>
            <a:endParaRPr lang="en-GB"/>
          </a:p>
        </p:txBody>
      </p:sp>
    </p:spTree>
    <p:extLst>
      <p:ext uri="{BB962C8B-B14F-4D97-AF65-F5344CB8AC3E}">
        <p14:creationId xmlns:p14="http://schemas.microsoft.com/office/powerpoint/2010/main" val="312160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Also 5 Emergency Remedial Actions under Part 1 Housing Act</a:t>
            </a:r>
          </a:p>
        </p:txBody>
      </p:sp>
      <p:sp>
        <p:nvSpPr>
          <p:cNvPr id="4" name="Slide Number Placeholder 3"/>
          <p:cNvSpPr>
            <a:spLocks noGrp="1"/>
          </p:cNvSpPr>
          <p:nvPr>
            <p:ph type="sldNum" sz="quarter" idx="5"/>
          </p:nvPr>
        </p:nvSpPr>
        <p:spPr/>
        <p:txBody>
          <a:bodyPr/>
          <a:lstStyle/>
          <a:p>
            <a:fld id="{97983E1E-8DC3-433C-9C7D-29157760992A}" type="slidenum">
              <a:rPr lang="en-GB" smtClean="0"/>
              <a:t>22</a:t>
            </a:fld>
            <a:endParaRPr lang="en-GB"/>
          </a:p>
        </p:txBody>
      </p:sp>
    </p:spTree>
    <p:extLst>
      <p:ext uri="{BB962C8B-B14F-4D97-AF65-F5344CB8AC3E}">
        <p14:creationId xmlns:p14="http://schemas.microsoft.com/office/powerpoint/2010/main" val="422215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5" Type="http://schemas.openxmlformats.org/officeDocument/2006/relationships/image" Target="../media/image7.emf"/><Relationship Id="rId4" Type="http://schemas.openxmlformats.org/officeDocument/2006/relationships/image" Target="../media/image10.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97F0-15BB-41AB-A891-9FFD81143B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E13D01-01BD-4805-B999-B3809780B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D26039-D616-42E6-A967-C659A494B1A0}"/>
              </a:ext>
            </a:extLst>
          </p:cNvPr>
          <p:cNvSpPr>
            <a:spLocks noGrp="1"/>
          </p:cNvSpPr>
          <p:nvPr>
            <p:ph type="dt" sz="half" idx="10"/>
          </p:nvPr>
        </p:nvSpPr>
        <p:spPr/>
        <p:txBody>
          <a:bodyPr/>
          <a:lstStyle/>
          <a:p>
            <a:fld id="{2E9477FA-DF8E-4005-88D6-2F5CF07C8F23}" type="datetimeFigureOut">
              <a:rPr lang="en-GB" smtClean="0"/>
              <a:t>28/02/2023</a:t>
            </a:fld>
            <a:endParaRPr lang="en-GB"/>
          </a:p>
        </p:txBody>
      </p:sp>
      <p:sp>
        <p:nvSpPr>
          <p:cNvPr id="5" name="Footer Placeholder 4">
            <a:extLst>
              <a:ext uri="{FF2B5EF4-FFF2-40B4-BE49-F238E27FC236}">
                <a16:creationId xmlns:a16="http://schemas.microsoft.com/office/drawing/2014/main" id="{F07CC105-6EC8-4D61-96C1-12E37432FB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14174A-CACA-4C5A-A547-C69F0CCCA4D7}"/>
              </a:ext>
            </a:extLst>
          </p:cNvPr>
          <p:cNvSpPr>
            <a:spLocks noGrp="1"/>
          </p:cNvSpPr>
          <p:nvPr>
            <p:ph type="sldNum" sz="quarter" idx="12"/>
          </p:nvPr>
        </p:nvSpPr>
        <p:spPr/>
        <p:txBody>
          <a:bodyPr/>
          <a:lstStyle/>
          <a:p>
            <a:fld id="{580EC8BE-253F-479F-8850-0E4804EE612F}" type="slidenum">
              <a:rPr lang="en-GB" smtClean="0"/>
              <a:t>‹#›</a:t>
            </a:fld>
            <a:endParaRPr lang="en-GB"/>
          </a:p>
        </p:txBody>
      </p:sp>
    </p:spTree>
    <p:extLst>
      <p:ext uri="{BB962C8B-B14F-4D97-AF65-F5344CB8AC3E}">
        <p14:creationId xmlns:p14="http://schemas.microsoft.com/office/powerpoint/2010/main" val="702778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61FE-743C-428B-B94C-700F4B99E7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A7296E-90F7-4C00-A443-208B928259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29C427-6589-47BE-9A04-E1350405B33E}"/>
              </a:ext>
            </a:extLst>
          </p:cNvPr>
          <p:cNvSpPr>
            <a:spLocks noGrp="1"/>
          </p:cNvSpPr>
          <p:nvPr>
            <p:ph type="dt" sz="half" idx="10"/>
          </p:nvPr>
        </p:nvSpPr>
        <p:spPr/>
        <p:txBody>
          <a:bodyPr/>
          <a:lstStyle/>
          <a:p>
            <a:fld id="{2E9477FA-DF8E-4005-88D6-2F5CF07C8F23}" type="datetimeFigureOut">
              <a:rPr lang="en-GB" smtClean="0"/>
              <a:t>28/02/2023</a:t>
            </a:fld>
            <a:endParaRPr lang="en-GB"/>
          </a:p>
        </p:txBody>
      </p:sp>
      <p:sp>
        <p:nvSpPr>
          <p:cNvPr id="5" name="Footer Placeholder 4">
            <a:extLst>
              <a:ext uri="{FF2B5EF4-FFF2-40B4-BE49-F238E27FC236}">
                <a16:creationId xmlns:a16="http://schemas.microsoft.com/office/drawing/2014/main" id="{E1A4D42A-3E5D-4BB8-8ED6-F1394885F4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B4B543-C7E8-4831-A5DB-C1E2CAD721E7}"/>
              </a:ext>
            </a:extLst>
          </p:cNvPr>
          <p:cNvSpPr>
            <a:spLocks noGrp="1"/>
          </p:cNvSpPr>
          <p:nvPr>
            <p:ph type="sldNum" sz="quarter" idx="12"/>
          </p:nvPr>
        </p:nvSpPr>
        <p:spPr/>
        <p:txBody>
          <a:bodyPr/>
          <a:lstStyle/>
          <a:p>
            <a:fld id="{580EC8BE-253F-479F-8850-0E4804EE612F}" type="slidenum">
              <a:rPr lang="en-GB" smtClean="0"/>
              <a:t>‹#›</a:t>
            </a:fld>
            <a:endParaRPr lang="en-GB"/>
          </a:p>
        </p:txBody>
      </p:sp>
    </p:spTree>
    <p:extLst>
      <p:ext uri="{BB962C8B-B14F-4D97-AF65-F5344CB8AC3E}">
        <p14:creationId xmlns:p14="http://schemas.microsoft.com/office/powerpoint/2010/main" val="419220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69A727-45D2-4933-A7D6-B2997657C2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C43320-947E-4D10-88B3-857875BC28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C8630A-A8CB-4D74-BB18-B0AE1207B2BD}"/>
              </a:ext>
            </a:extLst>
          </p:cNvPr>
          <p:cNvSpPr>
            <a:spLocks noGrp="1"/>
          </p:cNvSpPr>
          <p:nvPr>
            <p:ph type="dt" sz="half" idx="10"/>
          </p:nvPr>
        </p:nvSpPr>
        <p:spPr/>
        <p:txBody>
          <a:bodyPr/>
          <a:lstStyle/>
          <a:p>
            <a:fld id="{2E9477FA-DF8E-4005-88D6-2F5CF07C8F23}" type="datetimeFigureOut">
              <a:rPr lang="en-GB" smtClean="0"/>
              <a:t>28/02/2023</a:t>
            </a:fld>
            <a:endParaRPr lang="en-GB"/>
          </a:p>
        </p:txBody>
      </p:sp>
      <p:sp>
        <p:nvSpPr>
          <p:cNvPr id="5" name="Footer Placeholder 4">
            <a:extLst>
              <a:ext uri="{FF2B5EF4-FFF2-40B4-BE49-F238E27FC236}">
                <a16:creationId xmlns:a16="http://schemas.microsoft.com/office/drawing/2014/main" id="{BDB69B6D-6D6F-47DD-A4E6-5239D72E45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67D9DF-E26F-48A4-A490-C782CECFD8A5}"/>
              </a:ext>
            </a:extLst>
          </p:cNvPr>
          <p:cNvSpPr>
            <a:spLocks noGrp="1"/>
          </p:cNvSpPr>
          <p:nvPr>
            <p:ph type="sldNum" sz="quarter" idx="12"/>
          </p:nvPr>
        </p:nvSpPr>
        <p:spPr/>
        <p:txBody>
          <a:bodyPr/>
          <a:lstStyle/>
          <a:p>
            <a:fld id="{580EC8BE-253F-479F-8850-0E4804EE612F}" type="slidenum">
              <a:rPr lang="en-GB" smtClean="0"/>
              <a:t>‹#›</a:t>
            </a:fld>
            <a:endParaRPr lang="en-GB"/>
          </a:p>
        </p:txBody>
      </p:sp>
    </p:spTree>
    <p:extLst>
      <p:ext uri="{BB962C8B-B14F-4D97-AF65-F5344CB8AC3E}">
        <p14:creationId xmlns:p14="http://schemas.microsoft.com/office/powerpoint/2010/main" val="393815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le Slide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3C1A66-F47D-2442-9988-0652C4AFAB2E}"/>
              </a:ext>
            </a:extLst>
          </p:cNvPr>
          <p:cNvSpPr/>
          <p:nvPr userDrawn="1"/>
        </p:nvSpPr>
        <p:spPr>
          <a:xfrm>
            <a:off x="0" y="531"/>
            <a:ext cx="12192000" cy="6856941"/>
          </a:xfrm>
          <a:prstGeom prst="rect">
            <a:avLst/>
          </a:prstGeom>
          <a:solidFill>
            <a:srgbClr val="4E22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6" name="Picture 5" descr="Icon&#10;&#10;Description automatically generated">
            <a:extLst>
              <a:ext uri="{FF2B5EF4-FFF2-40B4-BE49-F238E27FC236}">
                <a16:creationId xmlns:a16="http://schemas.microsoft.com/office/drawing/2014/main" id="{35C614F0-CBB7-944E-87B8-BAD168D263FB}"/>
              </a:ext>
            </a:extLst>
          </p:cNvPr>
          <p:cNvPicPr>
            <a:picLocks noChangeAspect="1"/>
          </p:cNvPicPr>
          <p:nvPr userDrawn="1"/>
        </p:nvPicPr>
        <p:blipFill>
          <a:blip r:embed="rId2"/>
          <a:stretch>
            <a:fillRect/>
          </a:stretch>
        </p:blipFill>
        <p:spPr>
          <a:xfrm>
            <a:off x="10697384" y="5917285"/>
            <a:ext cx="1058965" cy="588873"/>
          </a:xfrm>
          <a:prstGeom prst="rect">
            <a:avLst/>
          </a:prstGeom>
        </p:spPr>
      </p:pic>
      <p:pic>
        <p:nvPicPr>
          <p:cNvPr id="12" name="Picture 11">
            <a:extLst>
              <a:ext uri="{FF2B5EF4-FFF2-40B4-BE49-F238E27FC236}">
                <a16:creationId xmlns:a16="http://schemas.microsoft.com/office/drawing/2014/main" id="{68184356-920D-CE44-8236-588B41D8CBEF}"/>
              </a:ext>
            </a:extLst>
          </p:cNvPr>
          <p:cNvPicPr>
            <a:picLocks noChangeAspect="1"/>
          </p:cNvPicPr>
          <p:nvPr userDrawn="1"/>
        </p:nvPicPr>
        <p:blipFill rotWithShape="1">
          <a:blip r:embed="rId3"/>
          <a:srcRect l="21454" t="7929" b="-2428"/>
          <a:stretch/>
        </p:blipFill>
        <p:spPr>
          <a:xfrm>
            <a:off x="2" y="529"/>
            <a:ext cx="2937149" cy="5932524"/>
          </a:xfrm>
          <a:prstGeom prst="rect">
            <a:avLst/>
          </a:prstGeom>
        </p:spPr>
      </p:pic>
      <p:pic>
        <p:nvPicPr>
          <p:cNvPr id="5" name="Picture 4">
            <a:extLst>
              <a:ext uri="{FF2B5EF4-FFF2-40B4-BE49-F238E27FC236}">
                <a16:creationId xmlns:a16="http://schemas.microsoft.com/office/drawing/2014/main" id="{931FCF5B-2DD2-264A-920C-5B16F55B20F6}"/>
              </a:ext>
            </a:extLst>
          </p:cNvPr>
          <p:cNvPicPr>
            <a:picLocks noChangeAspect="1"/>
          </p:cNvPicPr>
          <p:nvPr userDrawn="1"/>
        </p:nvPicPr>
        <p:blipFill>
          <a:blip r:embed="rId4"/>
          <a:stretch>
            <a:fillRect/>
          </a:stretch>
        </p:blipFill>
        <p:spPr>
          <a:xfrm>
            <a:off x="1272541" y="2674208"/>
            <a:ext cx="4478381" cy="3708087"/>
          </a:xfrm>
          <a:prstGeom prst="rect">
            <a:avLst/>
          </a:prstGeom>
        </p:spPr>
      </p:pic>
      <p:sp>
        <p:nvSpPr>
          <p:cNvPr id="2" name="Title 1"/>
          <p:cNvSpPr>
            <a:spLocks noGrp="1"/>
          </p:cNvSpPr>
          <p:nvPr>
            <p:ph type="ctrTitle" hasCustomPrompt="1"/>
          </p:nvPr>
        </p:nvSpPr>
        <p:spPr>
          <a:xfrm>
            <a:off x="6096001" y="1122363"/>
            <a:ext cx="5257801" cy="2387600"/>
          </a:xfrm>
          <a:prstGeom prst="rect">
            <a:avLst/>
          </a:prstGeom>
        </p:spPr>
        <p:txBody>
          <a:bodyPr lIns="0" tIns="0" rIns="0" bIns="0" anchor="b">
            <a:normAutofit/>
          </a:bodyPr>
          <a:lstStyle>
            <a:lvl1pPr algn="l">
              <a:defRPr sz="4800" b="1" spc="-67" baseline="0">
                <a:solidFill>
                  <a:schemeClr val="bg1"/>
                </a:solidFill>
                <a:latin typeface="Arial" panose="020B0604020202020204" pitchFamily="34" charset="0"/>
                <a:cs typeface="Arial" panose="020B0604020202020204" pitchFamily="34" charset="0"/>
              </a:defRPr>
            </a:lvl1pPr>
          </a:lstStyle>
          <a:p>
            <a:r>
              <a:rPr lang="en-GB"/>
              <a:t>Title</a:t>
            </a:r>
            <a:endParaRPr lang="en-US"/>
          </a:p>
        </p:txBody>
      </p:sp>
      <p:sp>
        <p:nvSpPr>
          <p:cNvPr id="3" name="Subtitle 2"/>
          <p:cNvSpPr>
            <a:spLocks noGrp="1"/>
          </p:cNvSpPr>
          <p:nvPr>
            <p:ph type="subTitle" idx="1" hasCustomPrompt="1"/>
          </p:nvPr>
        </p:nvSpPr>
        <p:spPr>
          <a:xfrm>
            <a:off x="6095999" y="3733348"/>
            <a:ext cx="5257800" cy="1655762"/>
          </a:xfrm>
          <a:prstGeom prst="rect">
            <a:avLst/>
          </a:prstGeom>
        </p:spPr>
        <p:txBody>
          <a:bodyPr>
            <a:normAutofit/>
          </a:bodyPr>
          <a:lstStyle>
            <a:lvl1pPr marL="0" indent="0" algn="l">
              <a:buNone/>
              <a:defRPr sz="2800" spc="-67" baseline="0">
                <a:solidFill>
                  <a:schemeClr val="bg1"/>
                </a:solidFill>
                <a:latin typeface="Arial" panose="020B0604020202020204" pitchFamily="34" charset="0"/>
                <a:cs typeface="Arial" panose="020B0604020202020204" pitchFamily="34" charset="0"/>
              </a:defRPr>
            </a:lvl1pPr>
            <a:lvl2pPr marL="457108" indent="0" algn="ctr">
              <a:buNone/>
              <a:defRPr sz="2000"/>
            </a:lvl2pPr>
            <a:lvl3pPr marL="914218"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8" indent="0" algn="ctr">
              <a:buNone/>
              <a:defRPr sz="1600"/>
            </a:lvl9pPr>
          </a:lstStyle>
          <a:p>
            <a:r>
              <a:rPr lang="en-GB"/>
              <a:t>Subtitle</a:t>
            </a:r>
            <a:endParaRPr lang="en-US"/>
          </a:p>
        </p:txBody>
      </p:sp>
      <p:pic>
        <p:nvPicPr>
          <p:cNvPr id="9" name="Picture 8">
            <a:extLst>
              <a:ext uri="{FF2B5EF4-FFF2-40B4-BE49-F238E27FC236}">
                <a16:creationId xmlns:a16="http://schemas.microsoft.com/office/drawing/2014/main" id="{504E0F38-9288-5844-B9FE-B268DD5C4997}"/>
              </a:ext>
            </a:extLst>
          </p:cNvPr>
          <p:cNvPicPr>
            <a:picLocks noChangeAspect="1"/>
          </p:cNvPicPr>
          <p:nvPr userDrawn="1"/>
        </p:nvPicPr>
        <p:blipFill rotWithShape="1">
          <a:blip r:embed="rId5"/>
          <a:srcRect t="32686" r="65182"/>
          <a:stretch/>
        </p:blipFill>
        <p:spPr>
          <a:xfrm>
            <a:off x="10670474" y="-175802"/>
            <a:ext cx="1521527" cy="3644713"/>
          </a:xfrm>
          <a:prstGeom prst="rect">
            <a:avLst/>
          </a:prstGeom>
        </p:spPr>
      </p:pic>
    </p:spTree>
    <p:extLst>
      <p:ext uri="{BB962C8B-B14F-4D97-AF65-F5344CB8AC3E}">
        <p14:creationId xmlns:p14="http://schemas.microsoft.com/office/powerpoint/2010/main" val="3499564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ur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445C15-E85E-E446-B759-A89EE84C1336}"/>
              </a:ext>
            </a:extLst>
          </p:cNvPr>
          <p:cNvSpPr>
            <a:spLocks noGrp="1"/>
          </p:cNvSpPr>
          <p:nvPr>
            <p:ph idx="1"/>
          </p:nvPr>
        </p:nvSpPr>
        <p:spPr>
          <a:xfrm>
            <a:off x="502920" y="1822177"/>
            <a:ext cx="10515600" cy="4351338"/>
          </a:xfrm>
          <a:prstGeom prst="rect">
            <a:avLst/>
          </a:prstGeom>
        </p:spPr>
        <p:txBody>
          <a:bodyPr vert="horz" lIns="0" tIns="0" rIns="0" bIns="0" rtlCol="0">
            <a:normAutofit/>
          </a:bodyPr>
          <a:lstStyle>
            <a:lvl1pPr>
              <a:lnSpc>
                <a:spcPct val="100000"/>
              </a:lnSpc>
              <a:spcBef>
                <a:spcPts val="600"/>
              </a:spcBef>
              <a:spcAft>
                <a:spcPts val="600"/>
              </a:spcAft>
              <a:defRPr sz="2000"/>
            </a:lvl1pPr>
            <a:lvl2pPr>
              <a:lnSpc>
                <a:spcPct val="100000"/>
              </a:lnSpc>
              <a:spcBef>
                <a:spcPts val="300"/>
              </a:spcBef>
              <a:spcAft>
                <a:spcPts val="300"/>
              </a:spcAft>
              <a:defRPr/>
            </a:lvl2pPr>
            <a:lvl3pPr>
              <a:lnSpc>
                <a:spcPct val="100000"/>
              </a:lnSpc>
              <a:spcBef>
                <a:spcPts val="300"/>
              </a:spcBef>
              <a:spcAft>
                <a:spcPts val="300"/>
              </a:spcAft>
              <a:defRPr/>
            </a:lvl3pPr>
            <a:lvl4pPr>
              <a:lnSpc>
                <a:spcPct val="100000"/>
              </a:lnSpc>
              <a:spcBef>
                <a:spcPts val="300"/>
              </a:spcBef>
              <a:spcAft>
                <a:spcPts val="300"/>
              </a:spcAft>
              <a:defRPr/>
            </a:lvl4pPr>
            <a:lvl5pPr>
              <a:lnSpc>
                <a:spcPct val="100000"/>
              </a:lnSpc>
              <a:spcBef>
                <a:spcPts val="300"/>
              </a:spcBef>
              <a:spcAft>
                <a:spcPts val="30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9">
            <a:extLst>
              <a:ext uri="{FF2B5EF4-FFF2-40B4-BE49-F238E27FC236}">
                <a16:creationId xmlns:a16="http://schemas.microsoft.com/office/drawing/2014/main" id="{20876F37-D75F-704A-95CA-BF81AA395CCB}"/>
              </a:ext>
            </a:extLst>
          </p:cNvPr>
          <p:cNvSpPr>
            <a:spLocks noGrp="1"/>
          </p:cNvSpPr>
          <p:nvPr>
            <p:ph type="body" sz="quarter" idx="10" hasCustomPrompt="1"/>
          </p:nvPr>
        </p:nvSpPr>
        <p:spPr>
          <a:xfrm>
            <a:off x="502921" y="1257106"/>
            <a:ext cx="9844617" cy="219042"/>
          </a:xfrm>
        </p:spPr>
        <p:txBody>
          <a:bodyPr/>
          <a:lstStyle>
            <a:lvl1pPr marL="0" indent="0">
              <a:buNone/>
              <a:defRPr b="1">
                <a:solidFill>
                  <a:srgbClr val="4E226B"/>
                </a:solidFill>
              </a:defRPr>
            </a:lvl1pPr>
          </a:lstStyle>
          <a:p>
            <a:pPr lvl="0"/>
            <a:r>
              <a:rPr lang="en-US"/>
              <a:t>SUBTITLE</a:t>
            </a:r>
          </a:p>
        </p:txBody>
      </p:sp>
      <p:sp>
        <p:nvSpPr>
          <p:cNvPr id="11" name="TextBox 10">
            <a:extLst>
              <a:ext uri="{FF2B5EF4-FFF2-40B4-BE49-F238E27FC236}">
                <a16:creationId xmlns:a16="http://schemas.microsoft.com/office/drawing/2014/main" id="{07D597AE-2229-0E4D-B3A9-6B7C05BF87C2}"/>
              </a:ext>
            </a:extLst>
          </p:cNvPr>
          <p:cNvSpPr txBox="1"/>
          <p:nvPr userDrawn="1"/>
        </p:nvSpPr>
        <p:spPr>
          <a:xfrm>
            <a:off x="466725" y="-95235"/>
            <a:ext cx="0" cy="0"/>
          </a:xfrm>
          <a:prstGeom prst="rect">
            <a:avLst/>
          </a:prstGeom>
        </p:spPr>
        <p:txBody>
          <a:bodyPr vert="horz" wrap="none" lIns="0" tIns="0" rIns="0" bIns="0" rtlCol="0" anchor="b">
            <a:normAutofit fontScale="25000" lnSpcReduction="20000"/>
          </a:bodyPr>
          <a:lstStyle/>
          <a:p>
            <a:pPr algn="l"/>
            <a:endParaRPr lang="en-US" sz="2133"/>
          </a:p>
        </p:txBody>
      </p:sp>
      <p:sp>
        <p:nvSpPr>
          <p:cNvPr id="2" name="TextBox 1">
            <a:extLst>
              <a:ext uri="{FF2B5EF4-FFF2-40B4-BE49-F238E27FC236}">
                <a16:creationId xmlns:a16="http://schemas.microsoft.com/office/drawing/2014/main" id="{4CAC541E-14D1-2349-92AE-7BDF258B0761}"/>
              </a:ext>
            </a:extLst>
          </p:cNvPr>
          <p:cNvSpPr txBox="1"/>
          <p:nvPr userDrawn="1"/>
        </p:nvSpPr>
        <p:spPr>
          <a:xfrm>
            <a:off x="11242876" y="6357378"/>
            <a:ext cx="0" cy="0"/>
          </a:xfrm>
          <a:prstGeom prst="rect">
            <a:avLst/>
          </a:prstGeom>
        </p:spPr>
        <p:txBody>
          <a:bodyPr vert="horz" wrap="none" lIns="0" tIns="0" rIns="0" bIns="0" rtlCol="0" anchor="b">
            <a:normAutofit fontScale="25000" lnSpcReduction="20000"/>
          </a:bodyPr>
          <a:lstStyle/>
          <a:p>
            <a:pPr algn="l"/>
            <a:endParaRPr lang="en-US" sz="2133"/>
          </a:p>
        </p:txBody>
      </p:sp>
      <p:sp>
        <p:nvSpPr>
          <p:cNvPr id="5" name="Slide Number Placeholder 4">
            <a:extLst>
              <a:ext uri="{FF2B5EF4-FFF2-40B4-BE49-F238E27FC236}">
                <a16:creationId xmlns:a16="http://schemas.microsoft.com/office/drawing/2014/main" id="{31FA0DC4-1A43-4F7E-AC8C-735FF92E3ECF}"/>
              </a:ext>
            </a:extLst>
          </p:cNvPr>
          <p:cNvSpPr>
            <a:spLocks noGrp="1"/>
          </p:cNvSpPr>
          <p:nvPr>
            <p:ph type="sldNum" sz="quarter" idx="11"/>
          </p:nvPr>
        </p:nvSpPr>
        <p:spPr>
          <a:xfrm>
            <a:off x="9324444" y="101784"/>
            <a:ext cx="2743200" cy="365125"/>
          </a:xfrm>
          <a:prstGeom prst="rect">
            <a:avLst/>
          </a:prstGeom>
        </p:spPr>
        <p:txBody>
          <a:bodyPr/>
          <a:lstStyle>
            <a:lvl1pPr>
              <a:defRPr sz="1600"/>
            </a:lvl1pPr>
          </a:lstStyle>
          <a:p>
            <a:fld id="{7ED3C3FB-97FF-4690-B61E-41E8A0916BBC}" type="slidenum">
              <a:rPr lang="en-GB" smtClean="0"/>
              <a:pPr/>
              <a:t>‹#›</a:t>
            </a:fld>
            <a:endParaRPr lang="en-GB"/>
          </a:p>
        </p:txBody>
      </p:sp>
      <p:sp>
        <p:nvSpPr>
          <p:cNvPr id="6" name="Title 5">
            <a:extLst>
              <a:ext uri="{FF2B5EF4-FFF2-40B4-BE49-F238E27FC236}">
                <a16:creationId xmlns:a16="http://schemas.microsoft.com/office/drawing/2014/main" id="{175E8E30-C893-4BF0-81DC-401C43CF93E2}"/>
              </a:ext>
            </a:extLst>
          </p:cNvPr>
          <p:cNvSpPr>
            <a:spLocks noGrp="1"/>
          </p:cNvSpPr>
          <p:nvPr>
            <p:ph type="title"/>
          </p:nvPr>
        </p:nvSpPr>
        <p:spPr/>
        <p:txBody>
          <a:bodyPr/>
          <a:lstStyle/>
          <a:p>
            <a:r>
              <a:rPr lang="en-US"/>
              <a:t>Click to edit Master title style</a:t>
            </a:r>
            <a:endParaRPr lang="en-GB"/>
          </a:p>
        </p:txBody>
      </p:sp>
      <p:pic>
        <p:nvPicPr>
          <p:cNvPr id="9" name="Picture 8" descr="A picture containing text, tableware, dishware, plate&#10;&#10;Description automatically generated">
            <a:extLst>
              <a:ext uri="{FF2B5EF4-FFF2-40B4-BE49-F238E27FC236}">
                <a16:creationId xmlns:a16="http://schemas.microsoft.com/office/drawing/2014/main" id="{E388BBC6-D9DE-46AA-9057-38978406B7F9}"/>
              </a:ext>
            </a:extLst>
          </p:cNvPr>
          <p:cNvPicPr>
            <a:picLocks noChangeAspect="1"/>
          </p:cNvPicPr>
          <p:nvPr userDrawn="1"/>
        </p:nvPicPr>
        <p:blipFill>
          <a:blip r:embed="rId2"/>
          <a:stretch>
            <a:fillRect/>
          </a:stretch>
        </p:blipFill>
        <p:spPr>
          <a:xfrm>
            <a:off x="10040396" y="298576"/>
            <a:ext cx="1883914" cy="715829"/>
          </a:xfrm>
          <a:prstGeom prst="rect">
            <a:avLst/>
          </a:prstGeom>
        </p:spPr>
      </p:pic>
    </p:spTree>
    <p:extLst>
      <p:ext uri="{BB962C8B-B14F-4D97-AF65-F5344CB8AC3E}">
        <p14:creationId xmlns:p14="http://schemas.microsoft.com/office/powerpoint/2010/main" val="3266961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5999"/>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4FF2096-319E-9646-8C9A-BF2A2435F028}" type="datetimeFigureOut">
              <a:rPr lang="en-US" smtClean="0"/>
              <a:t>2/28/2023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97D5B2CB-60F5-224A-9B8C-B691AD409BC6}" type="slidenum">
              <a:rPr lang="en-US" smtClean="0"/>
              <a:t>‹#›</a:t>
            </a:fld>
            <a:endParaRPr lang="en-US"/>
          </a:p>
        </p:txBody>
      </p:sp>
    </p:spTree>
    <p:extLst>
      <p:ext uri="{BB962C8B-B14F-4D97-AF65-F5344CB8AC3E}">
        <p14:creationId xmlns:p14="http://schemas.microsoft.com/office/powerpoint/2010/main" val="16931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6353A-F086-4EB6-8A4D-8AE1EF3617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014ADC-1FD2-4A27-B260-6A4EF98D1F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CFD75-3938-4122-9354-CDBFE551601A}"/>
              </a:ext>
            </a:extLst>
          </p:cNvPr>
          <p:cNvSpPr>
            <a:spLocks noGrp="1"/>
          </p:cNvSpPr>
          <p:nvPr>
            <p:ph type="dt" sz="half" idx="10"/>
          </p:nvPr>
        </p:nvSpPr>
        <p:spPr/>
        <p:txBody>
          <a:bodyPr/>
          <a:lstStyle/>
          <a:p>
            <a:fld id="{2E9477FA-DF8E-4005-88D6-2F5CF07C8F23}" type="datetimeFigureOut">
              <a:rPr lang="en-GB" smtClean="0"/>
              <a:t>28/02/2023</a:t>
            </a:fld>
            <a:endParaRPr lang="en-GB"/>
          </a:p>
        </p:txBody>
      </p:sp>
      <p:sp>
        <p:nvSpPr>
          <p:cNvPr id="5" name="Footer Placeholder 4">
            <a:extLst>
              <a:ext uri="{FF2B5EF4-FFF2-40B4-BE49-F238E27FC236}">
                <a16:creationId xmlns:a16="http://schemas.microsoft.com/office/drawing/2014/main" id="{84BB634F-AB47-4BC1-83A0-44CB5BB7CB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219FF2-7322-45FE-8312-15FBCA84CD67}"/>
              </a:ext>
            </a:extLst>
          </p:cNvPr>
          <p:cNvSpPr>
            <a:spLocks noGrp="1"/>
          </p:cNvSpPr>
          <p:nvPr>
            <p:ph type="sldNum" sz="quarter" idx="12"/>
          </p:nvPr>
        </p:nvSpPr>
        <p:spPr/>
        <p:txBody>
          <a:bodyPr/>
          <a:lstStyle/>
          <a:p>
            <a:fld id="{580EC8BE-253F-479F-8850-0E4804EE612F}" type="slidenum">
              <a:rPr lang="en-GB" smtClean="0"/>
              <a:t>‹#›</a:t>
            </a:fld>
            <a:endParaRPr lang="en-GB"/>
          </a:p>
        </p:txBody>
      </p:sp>
    </p:spTree>
    <p:extLst>
      <p:ext uri="{BB962C8B-B14F-4D97-AF65-F5344CB8AC3E}">
        <p14:creationId xmlns:p14="http://schemas.microsoft.com/office/powerpoint/2010/main" val="2908456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93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le Slide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3C1A66-F47D-2442-9988-0652C4AFAB2E}"/>
              </a:ext>
            </a:extLst>
          </p:cNvPr>
          <p:cNvSpPr/>
          <p:nvPr userDrawn="1"/>
        </p:nvSpPr>
        <p:spPr>
          <a:xfrm>
            <a:off x="0" y="530"/>
            <a:ext cx="12192000" cy="6856941"/>
          </a:xfrm>
          <a:prstGeom prst="rect">
            <a:avLst/>
          </a:prstGeom>
          <a:solidFill>
            <a:srgbClr val="4E22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2" name="Picture 11">
            <a:extLst>
              <a:ext uri="{FF2B5EF4-FFF2-40B4-BE49-F238E27FC236}">
                <a16:creationId xmlns:a16="http://schemas.microsoft.com/office/drawing/2014/main" id="{68184356-920D-CE44-8236-588B41D8CBEF}"/>
              </a:ext>
            </a:extLst>
          </p:cNvPr>
          <p:cNvPicPr>
            <a:picLocks noChangeAspect="1"/>
          </p:cNvPicPr>
          <p:nvPr userDrawn="1"/>
        </p:nvPicPr>
        <p:blipFill rotWithShape="1">
          <a:blip r:embed="rId2"/>
          <a:srcRect l="21454" t="7929" b="-2428"/>
          <a:stretch/>
        </p:blipFill>
        <p:spPr>
          <a:xfrm>
            <a:off x="1" y="529"/>
            <a:ext cx="2937149" cy="5932524"/>
          </a:xfrm>
          <a:prstGeom prst="rect">
            <a:avLst/>
          </a:prstGeom>
        </p:spPr>
      </p:pic>
      <p:pic>
        <p:nvPicPr>
          <p:cNvPr id="5" name="Picture 4">
            <a:extLst>
              <a:ext uri="{FF2B5EF4-FFF2-40B4-BE49-F238E27FC236}">
                <a16:creationId xmlns:a16="http://schemas.microsoft.com/office/drawing/2014/main" id="{931FCF5B-2DD2-264A-920C-5B16F55B20F6}"/>
              </a:ext>
            </a:extLst>
          </p:cNvPr>
          <p:cNvPicPr>
            <a:picLocks noChangeAspect="1"/>
          </p:cNvPicPr>
          <p:nvPr userDrawn="1"/>
        </p:nvPicPr>
        <p:blipFill>
          <a:blip r:embed="rId3"/>
          <a:stretch>
            <a:fillRect/>
          </a:stretch>
        </p:blipFill>
        <p:spPr>
          <a:xfrm>
            <a:off x="1272540" y="2674207"/>
            <a:ext cx="4478381" cy="3708087"/>
          </a:xfrm>
          <a:prstGeom prst="rect">
            <a:avLst/>
          </a:prstGeom>
        </p:spPr>
      </p:pic>
      <p:sp>
        <p:nvSpPr>
          <p:cNvPr id="2" name="Title 1"/>
          <p:cNvSpPr>
            <a:spLocks noGrp="1"/>
          </p:cNvSpPr>
          <p:nvPr>
            <p:ph type="ctrTitle" hasCustomPrompt="1"/>
          </p:nvPr>
        </p:nvSpPr>
        <p:spPr>
          <a:xfrm>
            <a:off x="6096000" y="1122363"/>
            <a:ext cx="5257801" cy="2387600"/>
          </a:xfrm>
          <a:prstGeom prst="rect">
            <a:avLst/>
          </a:prstGeom>
        </p:spPr>
        <p:txBody>
          <a:bodyPr lIns="0" tIns="0" rIns="0" bIns="0" anchor="b">
            <a:normAutofit/>
          </a:bodyPr>
          <a:lstStyle>
            <a:lvl1pPr algn="l">
              <a:defRPr sz="4800" b="1" spc="-67" baseline="0">
                <a:solidFill>
                  <a:schemeClr val="bg1"/>
                </a:solidFill>
                <a:latin typeface="Arial" panose="020B0604020202020204" pitchFamily="34" charset="0"/>
                <a:cs typeface="Arial" panose="020B0604020202020204" pitchFamily="34" charset="0"/>
              </a:defRPr>
            </a:lvl1pPr>
          </a:lstStyle>
          <a:p>
            <a:r>
              <a:rPr lang="en-GB"/>
              <a:t>Title</a:t>
            </a:r>
            <a:endParaRPr lang="en-US"/>
          </a:p>
        </p:txBody>
      </p:sp>
      <p:sp>
        <p:nvSpPr>
          <p:cNvPr id="3" name="Subtitle 2"/>
          <p:cNvSpPr>
            <a:spLocks noGrp="1"/>
          </p:cNvSpPr>
          <p:nvPr>
            <p:ph type="subTitle" idx="1" hasCustomPrompt="1"/>
          </p:nvPr>
        </p:nvSpPr>
        <p:spPr>
          <a:xfrm>
            <a:off x="6095999" y="3733348"/>
            <a:ext cx="5257800" cy="1655762"/>
          </a:xfrm>
          <a:prstGeom prst="rect">
            <a:avLst/>
          </a:prstGeom>
        </p:spPr>
        <p:txBody>
          <a:bodyPr>
            <a:normAutofit/>
          </a:bodyPr>
          <a:lstStyle>
            <a:lvl1pPr marL="0" indent="0" algn="l">
              <a:buNone/>
              <a:defRPr sz="2800" spc="-67" baseline="0">
                <a:solidFill>
                  <a:schemeClr val="bg1"/>
                </a:solidFill>
                <a:latin typeface="Arial" panose="020B0604020202020204" pitchFamily="34" charset="0"/>
                <a:cs typeface="Arial" panose="020B0604020202020204" pitchFamily="34" charset="0"/>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GB"/>
              <a:t>Subtitle</a:t>
            </a:r>
            <a:endParaRPr lang="en-US"/>
          </a:p>
        </p:txBody>
      </p:sp>
      <p:pic>
        <p:nvPicPr>
          <p:cNvPr id="8" name="Picture 7">
            <a:extLst>
              <a:ext uri="{FF2B5EF4-FFF2-40B4-BE49-F238E27FC236}">
                <a16:creationId xmlns:a16="http://schemas.microsoft.com/office/drawing/2014/main" id="{CC99B916-7C1B-9A44-A4CA-3035ECEA3B4E}"/>
              </a:ext>
            </a:extLst>
          </p:cNvPr>
          <p:cNvPicPr>
            <a:picLocks noChangeAspect="1"/>
          </p:cNvPicPr>
          <p:nvPr userDrawn="1"/>
        </p:nvPicPr>
        <p:blipFill>
          <a:blip r:embed="rId4"/>
          <a:stretch>
            <a:fillRect/>
          </a:stretch>
        </p:blipFill>
        <p:spPr>
          <a:xfrm>
            <a:off x="10406780" y="5694600"/>
            <a:ext cx="1276585" cy="725789"/>
          </a:xfrm>
          <a:prstGeom prst="rect">
            <a:avLst/>
          </a:prstGeom>
        </p:spPr>
      </p:pic>
      <p:pic>
        <p:nvPicPr>
          <p:cNvPr id="9" name="Picture 8">
            <a:extLst>
              <a:ext uri="{FF2B5EF4-FFF2-40B4-BE49-F238E27FC236}">
                <a16:creationId xmlns:a16="http://schemas.microsoft.com/office/drawing/2014/main" id="{504E0F38-9288-5844-B9FE-B268DD5C4997}"/>
              </a:ext>
            </a:extLst>
          </p:cNvPr>
          <p:cNvPicPr>
            <a:picLocks noChangeAspect="1"/>
          </p:cNvPicPr>
          <p:nvPr userDrawn="1"/>
        </p:nvPicPr>
        <p:blipFill rotWithShape="1">
          <a:blip r:embed="rId5"/>
          <a:srcRect t="32686" r="65182"/>
          <a:stretch/>
        </p:blipFill>
        <p:spPr>
          <a:xfrm>
            <a:off x="10670473" y="-175803"/>
            <a:ext cx="1521527" cy="3644713"/>
          </a:xfrm>
          <a:prstGeom prst="rect">
            <a:avLst/>
          </a:prstGeom>
        </p:spPr>
      </p:pic>
    </p:spTree>
    <p:extLst>
      <p:ext uri="{BB962C8B-B14F-4D97-AF65-F5344CB8AC3E}">
        <p14:creationId xmlns:p14="http://schemas.microsoft.com/office/powerpoint/2010/main" val="3649794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ur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445C15-E85E-E446-B759-A89EE84C1336}"/>
              </a:ext>
            </a:extLst>
          </p:cNvPr>
          <p:cNvSpPr>
            <a:spLocks noGrp="1"/>
          </p:cNvSpPr>
          <p:nvPr>
            <p:ph idx="1"/>
          </p:nvPr>
        </p:nvSpPr>
        <p:spPr>
          <a:xfrm>
            <a:off x="502920" y="1822177"/>
            <a:ext cx="10515600"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9C03922D-DDF0-D647-B4DE-942E3DC3CAFA}"/>
              </a:ext>
            </a:extLst>
          </p:cNvPr>
          <p:cNvSpPr>
            <a:spLocks noGrp="1"/>
          </p:cNvSpPr>
          <p:nvPr>
            <p:ph type="title"/>
          </p:nvPr>
        </p:nvSpPr>
        <p:spPr>
          <a:xfrm>
            <a:off x="502920" y="611344"/>
            <a:ext cx="10460848" cy="319360"/>
          </a:xfrm>
          <a:prstGeom prst="rect">
            <a:avLst/>
          </a:prstGeom>
        </p:spPr>
        <p:txBody>
          <a:bodyPr/>
          <a:lstStyle/>
          <a:p>
            <a:r>
              <a:rPr lang="en-GB"/>
              <a:t>Click to edit Master title style</a:t>
            </a:r>
            <a:endParaRPr lang="en-US"/>
          </a:p>
        </p:txBody>
      </p:sp>
      <p:sp>
        <p:nvSpPr>
          <p:cNvPr id="10" name="Text Placeholder 9">
            <a:extLst>
              <a:ext uri="{FF2B5EF4-FFF2-40B4-BE49-F238E27FC236}">
                <a16:creationId xmlns:a16="http://schemas.microsoft.com/office/drawing/2014/main" id="{20876F37-D75F-704A-95CA-BF81AA395CCB}"/>
              </a:ext>
            </a:extLst>
          </p:cNvPr>
          <p:cNvSpPr>
            <a:spLocks noGrp="1"/>
          </p:cNvSpPr>
          <p:nvPr>
            <p:ph type="body" sz="quarter" idx="10" hasCustomPrompt="1"/>
          </p:nvPr>
        </p:nvSpPr>
        <p:spPr>
          <a:xfrm>
            <a:off x="502920" y="1257106"/>
            <a:ext cx="9844617" cy="219042"/>
          </a:xfrm>
        </p:spPr>
        <p:txBody>
          <a:bodyPr/>
          <a:lstStyle>
            <a:lvl1pPr marL="0" indent="0">
              <a:buNone/>
              <a:defRPr b="1">
                <a:solidFill>
                  <a:srgbClr val="4E226B"/>
                </a:solidFill>
              </a:defRPr>
            </a:lvl1pPr>
          </a:lstStyle>
          <a:p>
            <a:pPr lvl="0"/>
            <a:r>
              <a:rPr lang="en-US"/>
              <a:t>SUBTITLE</a:t>
            </a:r>
          </a:p>
        </p:txBody>
      </p:sp>
      <p:sp>
        <p:nvSpPr>
          <p:cNvPr id="11" name="TextBox 10">
            <a:extLst>
              <a:ext uri="{FF2B5EF4-FFF2-40B4-BE49-F238E27FC236}">
                <a16:creationId xmlns:a16="http://schemas.microsoft.com/office/drawing/2014/main" id="{07D597AE-2229-0E4D-B3A9-6B7C05BF87C2}"/>
              </a:ext>
            </a:extLst>
          </p:cNvPr>
          <p:cNvSpPr txBox="1"/>
          <p:nvPr userDrawn="1"/>
        </p:nvSpPr>
        <p:spPr>
          <a:xfrm>
            <a:off x="466725" y="-95235"/>
            <a:ext cx="0" cy="0"/>
          </a:xfrm>
          <a:prstGeom prst="rect">
            <a:avLst/>
          </a:prstGeom>
        </p:spPr>
        <p:txBody>
          <a:bodyPr vert="horz" wrap="none" lIns="0" tIns="0" rIns="0" bIns="0" rtlCol="0" anchor="b">
            <a:normAutofit fontScale="25000" lnSpcReduction="20000"/>
          </a:bodyPr>
          <a:lstStyle/>
          <a:p>
            <a:pPr algn="l"/>
            <a:endParaRPr lang="en-US" sz="2133"/>
          </a:p>
        </p:txBody>
      </p:sp>
      <p:pic>
        <p:nvPicPr>
          <p:cNvPr id="8" name="Picture 7" descr="A picture containing text, tableware, dishware, plate&#10;&#10;Description automatically generated">
            <a:extLst>
              <a:ext uri="{FF2B5EF4-FFF2-40B4-BE49-F238E27FC236}">
                <a16:creationId xmlns:a16="http://schemas.microsoft.com/office/drawing/2014/main" id="{F34ECA09-5485-4DB7-8BAD-EE12907F648F}"/>
              </a:ext>
            </a:extLst>
          </p:cNvPr>
          <p:cNvPicPr>
            <a:picLocks noChangeAspect="1"/>
          </p:cNvPicPr>
          <p:nvPr userDrawn="1"/>
        </p:nvPicPr>
        <p:blipFill>
          <a:blip r:embed="rId2"/>
          <a:stretch>
            <a:fillRect/>
          </a:stretch>
        </p:blipFill>
        <p:spPr>
          <a:xfrm>
            <a:off x="10040396" y="298576"/>
            <a:ext cx="1883914" cy="715829"/>
          </a:xfrm>
          <a:prstGeom prst="rect">
            <a:avLst/>
          </a:prstGeom>
        </p:spPr>
      </p:pic>
    </p:spTree>
    <p:extLst>
      <p:ext uri="{BB962C8B-B14F-4D97-AF65-F5344CB8AC3E}">
        <p14:creationId xmlns:p14="http://schemas.microsoft.com/office/powerpoint/2010/main" val="2131182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Custom Layout Purple">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51A1506-85FF-4575-958A-D897F78B2E32}"/>
              </a:ext>
            </a:extLst>
          </p:cNvPr>
          <p:cNvSpPr txBox="1">
            <a:spLocks noGrp="1"/>
          </p:cNvSpPr>
          <p:nvPr>
            <p:ph type="title"/>
          </p:nvPr>
        </p:nvSpPr>
        <p:spPr>
          <a:xfrm>
            <a:off x="502920" y="611346"/>
            <a:ext cx="10460845" cy="319363"/>
          </a:xfrm>
        </p:spPr>
        <p:txBody>
          <a:bodyPr/>
          <a:lstStyle>
            <a:lvl1pPr>
              <a:defRPr/>
            </a:lvl1pPr>
          </a:lstStyle>
          <a:p>
            <a:pPr lvl="0"/>
            <a:r>
              <a:rPr lang="en-GB"/>
              <a:t>Click to edit Master title style</a:t>
            </a:r>
            <a:endParaRPr lang="en-US"/>
          </a:p>
        </p:txBody>
      </p:sp>
      <p:sp>
        <p:nvSpPr>
          <p:cNvPr id="3" name="Text Placeholder 9">
            <a:extLst>
              <a:ext uri="{FF2B5EF4-FFF2-40B4-BE49-F238E27FC236}">
                <a16:creationId xmlns:a16="http://schemas.microsoft.com/office/drawing/2014/main" id="{B146205C-21F3-4277-8FC5-6FF0C9A1B084}"/>
              </a:ext>
            </a:extLst>
          </p:cNvPr>
          <p:cNvSpPr txBox="1">
            <a:spLocks noGrp="1"/>
          </p:cNvSpPr>
          <p:nvPr>
            <p:ph type="body" idx="4294967295"/>
          </p:nvPr>
        </p:nvSpPr>
        <p:spPr>
          <a:xfrm>
            <a:off x="502921" y="1257106"/>
            <a:ext cx="9844619" cy="219044"/>
          </a:xfrm>
        </p:spPr>
        <p:txBody>
          <a:bodyPr/>
          <a:lstStyle>
            <a:lvl1pPr marL="0" indent="0">
              <a:buNone/>
              <a:defRPr lang="en-US" b="1">
                <a:solidFill>
                  <a:srgbClr val="4E226B"/>
                </a:solidFill>
              </a:defRPr>
            </a:lvl1pPr>
          </a:lstStyle>
          <a:p>
            <a:pPr lvl="0"/>
            <a:r>
              <a:rPr lang="en-US"/>
              <a:t>SUBTITLE</a:t>
            </a:r>
          </a:p>
        </p:txBody>
      </p:sp>
      <p:sp>
        <p:nvSpPr>
          <p:cNvPr id="4" name="TextBox 10">
            <a:extLst>
              <a:ext uri="{FF2B5EF4-FFF2-40B4-BE49-F238E27FC236}">
                <a16:creationId xmlns:a16="http://schemas.microsoft.com/office/drawing/2014/main" id="{792185A9-E1C5-4F7E-95D2-3239AFD43449}"/>
              </a:ext>
            </a:extLst>
          </p:cNvPr>
          <p:cNvSpPr txBox="1"/>
          <p:nvPr/>
        </p:nvSpPr>
        <p:spPr>
          <a:xfrm>
            <a:off x="466728" y="-95235"/>
            <a:ext cx="0" cy="0"/>
          </a:xfrm>
          <a:prstGeom prst="rect">
            <a:avLst/>
          </a:prstGeom>
          <a:noFill/>
          <a:ln cap="flat">
            <a:noFill/>
          </a:ln>
        </p:spPr>
        <p:txBody>
          <a:bodyPr vert="horz" wrap="none" lIns="0" tIns="0" rIns="0" bIns="0" anchor="b" anchorCtr="0" compatLnSpc="1">
            <a:normAutofit fontScale="25000" lnSpcReduction="20000"/>
          </a:bodyPr>
          <a:lstStyle/>
          <a:p>
            <a:pPr marL="0" marR="0" lvl="0" indent="0" algn="l" defTabSz="3047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33" b="0" i="0" u="none" strike="noStrike" kern="1200" cap="none" spc="0" baseline="0">
              <a:solidFill>
                <a:srgbClr val="000000"/>
              </a:solidFill>
              <a:uFillTx/>
              <a:latin typeface="Calibri"/>
            </a:endParaRPr>
          </a:p>
        </p:txBody>
      </p:sp>
      <p:pic>
        <p:nvPicPr>
          <p:cNvPr id="6" name="Picture 5" descr="A picture containing text, tableware, dishware, plate&#10;&#10;Description automatically generated">
            <a:extLst>
              <a:ext uri="{FF2B5EF4-FFF2-40B4-BE49-F238E27FC236}">
                <a16:creationId xmlns:a16="http://schemas.microsoft.com/office/drawing/2014/main" id="{645D2151-2AD2-409E-9675-A4E99BD15E3A}"/>
              </a:ext>
            </a:extLst>
          </p:cNvPr>
          <p:cNvPicPr>
            <a:picLocks noChangeAspect="1"/>
          </p:cNvPicPr>
          <p:nvPr userDrawn="1"/>
        </p:nvPicPr>
        <p:blipFill>
          <a:blip r:embed="rId2"/>
          <a:stretch>
            <a:fillRect/>
          </a:stretch>
        </p:blipFill>
        <p:spPr>
          <a:xfrm>
            <a:off x="10040396" y="298576"/>
            <a:ext cx="1883914" cy="715829"/>
          </a:xfrm>
          <a:prstGeom prst="rect">
            <a:avLst/>
          </a:prstGeom>
        </p:spPr>
      </p:pic>
    </p:spTree>
    <p:extLst>
      <p:ext uri="{BB962C8B-B14F-4D97-AF65-F5344CB8AC3E}">
        <p14:creationId xmlns:p14="http://schemas.microsoft.com/office/powerpoint/2010/main" val="173343525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6353A-F086-4EB6-8A4D-8AE1EF3617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014ADC-1FD2-4A27-B260-6A4EF98D1F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CFD75-3938-4122-9354-CDBFE551601A}"/>
              </a:ext>
            </a:extLst>
          </p:cNvPr>
          <p:cNvSpPr>
            <a:spLocks noGrp="1"/>
          </p:cNvSpPr>
          <p:nvPr>
            <p:ph type="dt" sz="half" idx="10"/>
          </p:nvPr>
        </p:nvSpPr>
        <p:spPr/>
        <p:txBody>
          <a:bodyPr/>
          <a:lstStyle/>
          <a:p>
            <a:fld id="{2E9477FA-DF8E-4005-88D6-2F5CF07C8F23}" type="datetimeFigureOut">
              <a:rPr lang="en-GB" smtClean="0"/>
              <a:t>28/02/2023</a:t>
            </a:fld>
            <a:endParaRPr lang="en-GB"/>
          </a:p>
        </p:txBody>
      </p:sp>
      <p:sp>
        <p:nvSpPr>
          <p:cNvPr id="5" name="Footer Placeholder 4">
            <a:extLst>
              <a:ext uri="{FF2B5EF4-FFF2-40B4-BE49-F238E27FC236}">
                <a16:creationId xmlns:a16="http://schemas.microsoft.com/office/drawing/2014/main" id="{84BB634F-AB47-4BC1-83A0-44CB5BB7CB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219FF2-7322-45FE-8312-15FBCA84CD67}"/>
              </a:ext>
            </a:extLst>
          </p:cNvPr>
          <p:cNvSpPr>
            <a:spLocks noGrp="1"/>
          </p:cNvSpPr>
          <p:nvPr>
            <p:ph type="sldNum" sz="quarter" idx="12"/>
          </p:nvPr>
        </p:nvSpPr>
        <p:spPr/>
        <p:txBody>
          <a:bodyPr/>
          <a:lstStyle/>
          <a:p>
            <a:fld id="{580EC8BE-253F-479F-8850-0E4804EE612F}" type="slidenum">
              <a:rPr lang="en-GB" smtClean="0"/>
              <a:t>‹#›</a:t>
            </a:fld>
            <a:endParaRPr lang="en-GB"/>
          </a:p>
        </p:txBody>
      </p:sp>
    </p:spTree>
    <p:extLst>
      <p:ext uri="{BB962C8B-B14F-4D97-AF65-F5344CB8AC3E}">
        <p14:creationId xmlns:p14="http://schemas.microsoft.com/office/powerpoint/2010/main" val="127107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0BDF-FDF2-41DD-AD57-DBBB7B5F92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AB0326-6CF5-4247-9129-F7E719AA1C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433218-AA08-404C-84BE-8061D2D532DC}"/>
              </a:ext>
            </a:extLst>
          </p:cNvPr>
          <p:cNvSpPr>
            <a:spLocks noGrp="1"/>
          </p:cNvSpPr>
          <p:nvPr>
            <p:ph type="dt" sz="half" idx="10"/>
          </p:nvPr>
        </p:nvSpPr>
        <p:spPr/>
        <p:txBody>
          <a:bodyPr/>
          <a:lstStyle/>
          <a:p>
            <a:fld id="{2E9477FA-DF8E-4005-88D6-2F5CF07C8F23}" type="datetimeFigureOut">
              <a:rPr lang="en-GB" smtClean="0"/>
              <a:t>28/02/2023</a:t>
            </a:fld>
            <a:endParaRPr lang="en-GB"/>
          </a:p>
        </p:txBody>
      </p:sp>
      <p:sp>
        <p:nvSpPr>
          <p:cNvPr id="5" name="Footer Placeholder 4">
            <a:extLst>
              <a:ext uri="{FF2B5EF4-FFF2-40B4-BE49-F238E27FC236}">
                <a16:creationId xmlns:a16="http://schemas.microsoft.com/office/drawing/2014/main" id="{56B01D6E-7F78-43A0-8543-2FB949A6B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4B32E3-1A54-4F4F-85AF-DD8E72FCC200}"/>
              </a:ext>
            </a:extLst>
          </p:cNvPr>
          <p:cNvSpPr>
            <a:spLocks noGrp="1"/>
          </p:cNvSpPr>
          <p:nvPr>
            <p:ph type="sldNum" sz="quarter" idx="12"/>
          </p:nvPr>
        </p:nvSpPr>
        <p:spPr/>
        <p:txBody>
          <a:bodyPr/>
          <a:lstStyle/>
          <a:p>
            <a:fld id="{580EC8BE-253F-479F-8850-0E4804EE612F}" type="slidenum">
              <a:rPr lang="en-GB" smtClean="0"/>
              <a:t>‹#›</a:t>
            </a:fld>
            <a:endParaRPr lang="en-GB"/>
          </a:p>
        </p:txBody>
      </p:sp>
    </p:spTree>
    <p:extLst>
      <p:ext uri="{BB962C8B-B14F-4D97-AF65-F5344CB8AC3E}">
        <p14:creationId xmlns:p14="http://schemas.microsoft.com/office/powerpoint/2010/main" val="56194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966A0-85C6-4C95-8307-EA945EB0AD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326384-B858-49B8-9377-12055B99EE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914443-1662-47B5-8405-D4AFD9D1F9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26E166-BD5C-46F5-A738-9E7D5915B2E1}"/>
              </a:ext>
            </a:extLst>
          </p:cNvPr>
          <p:cNvSpPr>
            <a:spLocks noGrp="1"/>
          </p:cNvSpPr>
          <p:nvPr>
            <p:ph type="dt" sz="half" idx="10"/>
          </p:nvPr>
        </p:nvSpPr>
        <p:spPr/>
        <p:txBody>
          <a:bodyPr/>
          <a:lstStyle/>
          <a:p>
            <a:fld id="{2E9477FA-DF8E-4005-88D6-2F5CF07C8F23}" type="datetimeFigureOut">
              <a:rPr lang="en-GB" smtClean="0"/>
              <a:t>28/02/2023</a:t>
            </a:fld>
            <a:endParaRPr lang="en-GB"/>
          </a:p>
        </p:txBody>
      </p:sp>
      <p:sp>
        <p:nvSpPr>
          <p:cNvPr id="6" name="Footer Placeholder 5">
            <a:extLst>
              <a:ext uri="{FF2B5EF4-FFF2-40B4-BE49-F238E27FC236}">
                <a16:creationId xmlns:a16="http://schemas.microsoft.com/office/drawing/2014/main" id="{E9CC5255-1FDE-43AE-965F-EEEC2C0F4E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4A7DD9-581D-419D-A284-15E4D9F3A878}"/>
              </a:ext>
            </a:extLst>
          </p:cNvPr>
          <p:cNvSpPr>
            <a:spLocks noGrp="1"/>
          </p:cNvSpPr>
          <p:nvPr>
            <p:ph type="sldNum" sz="quarter" idx="12"/>
          </p:nvPr>
        </p:nvSpPr>
        <p:spPr/>
        <p:txBody>
          <a:bodyPr/>
          <a:lstStyle/>
          <a:p>
            <a:fld id="{580EC8BE-253F-479F-8850-0E4804EE612F}" type="slidenum">
              <a:rPr lang="en-GB" smtClean="0"/>
              <a:t>‹#›</a:t>
            </a:fld>
            <a:endParaRPr lang="en-GB"/>
          </a:p>
        </p:txBody>
      </p:sp>
    </p:spTree>
    <p:extLst>
      <p:ext uri="{BB962C8B-B14F-4D97-AF65-F5344CB8AC3E}">
        <p14:creationId xmlns:p14="http://schemas.microsoft.com/office/powerpoint/2010/main" val="60548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8E95-5C17-4B71-8E08-FD05BA832AD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3EC39E-E17B-41BB-B317-8224ACEFA2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F96C93-EE6D-4421-8EBB-3EC40727EB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91A0CE-7E02-4C08-9EDA-6738142400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3C775C-2AC4-4EB3-B496-8833CA4286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BE7C16-AF68-4D2B-AA44-D2899E1DC826}"/>
              </a:ext>
            </a:extLst>
          </p:cNvPr>
          <p:cNvSpPr>
            <a:spLocks noGrp="1"/>
          </p:cNvSpPr>
          <p:nvPr>
            <p:ph type="dt" sz="half" idx="10"/>
          </p:nvPr>
        </p:nvSpPr>
        <p:spPr/>
        <p:txBody>
          <a:bodyPr/>
          <a:lstStyle/>
          <a:p>
            <a:fld id="{2E9477FA-DF8E-4005-88D6-2F5CF07C8F23}" type="datetimeFigureOut">
              <a:rPr lang="en-GB" smtClean="0"/>
              <a:t>28/02/2023</a:t>
            </a:fld>
            <a:endParaRPr lang="en-GB"/>
          </a:p>
        </p:txBody>
      </p:sp>
      <p:sp>
        <p:nvSpPr>
          <p:cNvPr id="8" name="Footer Placeholder 7">
            <a:extLst>
              <a:ext uri="{FF2B5EF4-FFF2-40B4-BE49-F238E27FC236}">
                <a16:creationId xmlns:a16="http://schemas.microsoft.com/office/drawing/2014/main" id="{FA486C09-4F7E-4522-8085-E4A204767B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69C2CA-1DB5-4F11-A984-344FEBE30761}"/>
              </a:ext>
            </a:extLst>
          </p:cNvPr>
          <p:cNvSpPr>
            <a:spLocks noGrp="1"/>
          </p:cNvSpPr>
          <p:nvPr>
            <p:ph type="sldNum" sz="quarter" idx="12"/>
          </p:nvPr>
        </p:nvSpPr>
        <p:spPr/>
        <p:txBody>
          <a:bodyPr/>
          <a:lstStyle/>
          <a:p>
            <a:fld id="{580EC8BE-253F-479F-8850-0E4804EE612F}" type="slidenum">
              <a:rPr lang="en-GB" smtClean="0"/>
              <a:t>‹#›</a:t>
            </a:fld>
            <a:endParaRPr lang="en-GB"/>
          </a:p>
        </p:txBody>
      </p:sp>
    </p:spTree>
    <p:extLst>
      <p:ext uri="{BB962C8B-B14F-4D97-AF65-F5344CB8AC3E}">
        <p14:creationId xmlns:p14="http://schemas.microsoft.com/office/powerpoint/2010/main" val="393002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9736-D777-4835-B73D-C59AE77D23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CBA4F0-486D-4E81-8DAF-5B4A9789DE98}"/>
              </a:ext>
            </a:extLst>
          </p:cNvPr>
          <p:cNvSpPr>
            <a:spLocks noGrp="1"/>
          </p:cNvSpPr>
          <p:nvPr>
            <p:ph type="dt" sz="half" idx="10"/>
          </p:nvPr>
        </p:nvSpPr>
        <p:spPr/>
        <p:txBody>
          <a:bodyPr/>
          <a:lstStyle/>
          <a:p>
            <a:fld id="{2E9477FA-DF8E-4005-88D6-2F5CF07C8F23}" type="datetimeFigureOut">
              <a:rPr lang="en-GB" smtClean="0"/>
              <a:t>28/02/2023</a:t>
            </a:fld>
            <a:endParaRPr lang="en-GB"/>
          </a:p>
        </p:txBody>
      </p:sp>
      <p:sp>
        <p:nvSpPr>
          <p:cNvPr id="4" name="Footer Placeholder 3">
            <a:extLst>
              <a:ext uri="{FF2B5EF4-FFF2-40B4-BE49-F238E27FC236}">
                <a16:creationId xmlns:a16="http://schemas.microsoft.com/office/drawing/2014/main" id="{FE207720-56B9-4E55-B454-A686C0EAAF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61FBE0-E959-40E0-A296-03FB3209133B}"/>
              </a:ext>
            </a:extLst>
          </p:cNvPr>
          <p:cNvSpPr>
            <a:spLocks noGrp="1"/>
          </p:cNvSpPr>
          <p:nvPr>
            <p:ph type="sldNum" sz="quarter" idx="12"/>
          </p:nvPr>
        </p:nvSpPr>
        <p:spPr/>
        <p:txBody>
          <a:bodyPr/>
          <a:lstStyle/>
          <a:p>
            <a:fld id="{580EC8BE-253F-479F-8850-0E4804EE612F}" type="slidenum">
              <a:rPr lang="en-GB" smtClean="0"/>
              <a:t>‹#›</a:t>
            </a:fld>
            <a:endParaRPr lang="en-GB"/>
          </a:p>
        </p:txBody>
      </p:sp>
    </p:spTree>
    <p:extLst>
      <p:ext uri="{BB962C8B-B14F-4D97-AF65-F5344CB8AC3E}">
        <p14:creationId xmlns:p14="http://schemas.microsoft.com/office/powerpoint/2010/main" val="390178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9278E-8241-4256-A3ED-4A3F0F0C8294}"/>
              </a:ext>
            </a:extLst>
          </p:cNvPr>
          <p:cNvSpPr>
            <a:spLocks noGrp="1"/>
          </p:cNvSpPr>
          <p:nvPr>
            <p:ph type="dt" sz="half" idx="10"/>
          </p:nvPr>
        </p:nvSpPr>
        <p:spPr/>
        <p:txBody>
          <a:bodyPr/>
          <a:lstStyle/>
          <a:p>
            <a:fld id="{2E9477FA-DF8E-4005-88D6-2F5CF07C8F23}" type="datetimeFigureOut">
              <a:rPr lang="en-GB" smtClean="0"/>
              <a:t>28/02/2023</a:t>
            </a:fld>
            <a:endParaRPr lang="en-GB"/>
          </a:p>
        </p:txBody>
      </p:sp>
      <p:sp>
        <p:nvSpPr>
          <p:cNvPr id="3" name="Footer Placeholder 2">
            <a:extLst>
              <a:ext uri="{FF2B5EF4-FFF2-40B4-BE49-F238E27FC236}">
                <a16:creationId xmlns:a16="http://schemas.microsoft.com/office/drawing/2014/main" id="{B7205D9F-4208-49C8-88BC-2322345A52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F45DA9-E42C-46B9-8ADE-CEE4B69364BE}"/>
              </a:ext>
            </a:extLst>
          </p:cNvPr>
          <p:cNvSpPr>
            <a:spLocks noGrp="1"/>
          </p:cNvSpPr>
          <p:nvPr>
            <p:ph type="sldNum" sz="quarter" idx="12"/>
          </p:nvPr>
        </p:nvSpPr>
        <p:spPr/>
        <p:txBody>
          <a:bodyPr/>
          <a:lstStyle/>
          <a:p>
            <a:fld id="{580EC8BE-253F-479F-8850-0E4804EE612F}" type="slidenum">
              <a:rPr lang="en-GB" smtClean="0"/>
              <a:t>‹#›</a:t>
            </a:fld>
            <a:endParaRPr lang="en-GB"/>
          </a:p>
        </p:txBody>
      </p:sp>
    </p:spTree>
    <p:extLst>
      <p:ext uri="{BB962C8B-B14F-4D97-AF65-F5344CB8AC3E}">
        <p14:creationId xmlns:p14="http://schemas.microsoft.com/office/powerpoint/2010/main" val="292824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ED37-9880-4ACC-BF6E-6319D740D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E1E797-CC20-4CBF-B8EF-62556DBE67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7D394F-C36A-4C64-902A-860E00EE4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2A688F-ABB3-41C9-81BF-4F69AEF6FEB4}"/>
              </a:ext>
            </a:extLst>
          </p:cNvPr>
          <p:cNvSpPr>
            <a:spLocks noGrp="1"/>
          </p:cNvSpPr>
          <p:nvPr>
            <p:ph type="dt" sz="half" idx="10"/>
          </p:nvPr>
        </p:nvSpPr>
        <p:spPr/>
        <p:txBody>
          <a:bodyPr/>
          <a:lstStyle/>
          <a:p>
            <a:fld id="{2E9477FA-DF8E-4005-88D6-2F5CF07C8F23}" type="datetimeFigureOut">
              <a:rPr lang="en-GB" smtClean="0"/>
              <a:t>28/02/2023</a:t>
            </a:fld>
            <a:endParaRPr lang="en-GB"/>
          </a:p>
        </p:txBody>
      </p:sp>
      <p:sp>
        <p:nvSpPr>
          <p:cNvPr id="6" name="Footer Placeholder 5">
            <a:extLst>
              <a:ext uri="{FF2B5EF4-FFF2-40B4-BE49-F238E27FC236}">
                <a16:creationId xmlns:a16="http://schemas.microsoft.com/office/drawing/2014/main" id="{BF50CE9D-00E9-477F-ABBA-70E13BF3AD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5CE17D-6E06-498D-9319-EF46A0AE32A9}"/>
              </a:ext>
            </a:extLst>
          </p:cNvPr>
          <p:cNvSpPr>
            <a:spLocks noGrp="1"/>
          </p:cNvSpPr>
          <p:nvPr>
            <p:ph type="sldNum" sz="quarter" idx="12"/>
          </p:nvPr>
        </p:nvSpPr>
        <p:spPr/>
        <p:txBody>
          <a:bodyPr/>
          <a:lstStyle/>
          <a:p>
            <a:fld id="{580EC8BE-253F-479F-8850-0E4804EE612F}" type="slidenum">
              <a:rPr lang="en-GB" smtClean="0"/>
              <a:t>‹#›</a:t>
            </a:fld>
            <a:endParaRPr lang="en-GB"/>
          </a:p>
        </p:txBody>
      </p:sp>
    </p:spTree>
    <p:extLst>
      <p:ext uri="{BB962C8B-B14F-4D97-AF65-F5344CB8AC3E}">
        <p14:creationId xmlns:p14="http://schemas.microsoft.com/office/powerpoint/2010/main" val="1595462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6C1D-D787-4FC2-80DC-2ADB4C09DB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7364C7-EDBC-44AF-BB03-DC8691923F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CEA725-A6E2-4406-A960-CE5F711B6E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8CD6A-A7EF-4AB3-9E1A-11927480C2FF}"/>
              </a:ext>
            </a:extLst>
          </p:cNvPr>
          <p:cNvSpPr>
            <a:spLocks noGrp="1"/>
          </p:cNvSpPr>
          <p:nvPr>
            <p:ph type="dt" sz="half" idx="10"/>
          </p:nvPr>
        </p:nvSpPr>
        <p:spPr/>
        <p:txBody>
          <a:bodyPr/>
          <a:lstStyle/>
          <a:p>
            <a:fld id="{2E9477FA-DF8E-4005-88D6-2F5CF07C8F23}" type="datetimeFigureOut">
              <a:rPr lang="en-GB" smtClean="0"/>
              <a:t>28/02/2023</a:t>
            </a:fld>
            <a:endParaRPr lang="en-GB"/>
          </a:p>
        </p:txBody>
      </p:sp>
      <p:sp>
        <p:nvSpPr>
          <p:cNvPr id="6" name="Footer Placeholder 5">
            <a:extLst>
              <a:ext uri="{FF2B5EF4-FFF2-40B4-BE49-F238E27FC236}">
                <a16:creationId xmlns:a16="http://schemas.microsoft.com/office/drawing/2014/main" id="{CEFDD229-927D-4F1D-AB03-09E3EEBF01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A0548C-CA2F-40F8-A811-A060AC2EB1DC}"/>
              </a:ext>
            </a:extLst>
          </p:cNvPr>
          <p:cNvSpPr>
            <a:spLocks noGrp="1"/>
          </p:cNvSpPr>
          <p:nvPr>
            <p:ph type="sldNum" sz="quarter" idx="12"/>
          </p:nvPr>
        </p:nvSpPr>
        <p:spPr/>
        <p:txBody>
          <a:bodyPr/>
          <a:lstStyle/>
          <a:p>
            <a:fld id="{580EC8BE-253F-479F-8850-0E4804EE612F}" type="slidenum">
              <a:rPr lang="en-GB" smtClean="0"/>
              <a:t>‹#›</a:t>
            </a:fld>
            <a:endParaRPr lang="en-GB"/>
          </a:p>
        </p:txBody>
      </p:sp>
    </p:spTree>
    <p:extLst>
      <p:ext uri="{BB962C8B-B14F-4D97-AF65-F5344CB8AC3E}">
        <p14:creationId xmlns:p14="http://schemas.microsoft.com/office/powerpoint/2010/main" val="123415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3.sv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CD40F-5A6E-4237-B853-1984AB9768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D01DB0-38AE-48C9-B960-855B036A08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88B6E9-1986-4754-8F82-7E9AD6CDCC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477FA-DF8E-4005-88D6-2F5CF07C8F23}" type="datetimeFigureOut">
              <a:rPr lang="en-GB" smtClean="0"/>
              <a:t>28/02/2023</a:t>
            </a:fld>
            <a:endParaRPr lang="en-GB"/>
          </a:p>
        </p:txBody>
      </p:sp>
      <p:sp>
        <p:nvSpPr>
          <p:cNvPr id="5" name="Footer Placeholder 4">
            <a:extLst>
              <a:ext uri="{FF2B5EF4-FFF2-40B4-BE49-F238E27FC236}">
                <a16:creationId xmlns:a16="http://schemas.microsoft.com/office/drawing/2014/main" id="{B9C83DFB-BE4F-45CB-B3CE-B0D1043AA6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F0B51F-63FE-4B49-BC7F-5000103476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EC8BE-253F-479F-8850-0E4804EE612F}" type="slidenum">
              <a:rPr lang="en-GB" smtClean="0"/>
              <a:t>‹#›</a:t>
            </a:fld>
            <a:endParaRPr lang="en-GB"/>
          </a:p>
        </p:txBody>
      </p:sp>
    </p:spTree>
    <p:extLst>
      <p:ext uri="{BB962C8B-B14F-4D97-AF65-F5344CB8AC3E}">
        <p14:creationId xmlns:p14="http://schemas.microsoft.com/office/powerpoint/2010/main" val="1237254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68604C60-ED68-004E-90C9-52059F0C4C93}"/>
              </a:ext>
            </a:extLst>
          </p:cNvPr>
          <p:cNvPicPr>
            <a:picLocks noChangeAspect="1"/>
          </p:cNvPicPr>
          <p:nvPr userDrawn="1"/>
        </p:nvPicPr>
        <p:blipFill>
          <a:blip r:embed="rId7"/>
          <a:stretch>
            <a:fillRect/>
          </a:stretch>
        </p:blipFill>
        <p:spPr>
          <a:xfrm>
            <a:off x="10697384" y="5917286"/>
            <a:ext cx="1058964" cy="588872"/>
          </a:xfrm>
          <a:prstGeom prst="rect">
            <a:avLst/>
          </a:prstGeom>
        </p:spPr>
      </p:pic>
      <p:sp>
        <p:nvSpPr>
          <p:cNvPr id="2" name="Title Placeholder 1"/>
          <p:cNvSpPr>
            <a:spLocks noGrp="1"/>
          </p:cNvSpPr>
          <p:nvPr>
            <p:ph type="title"/>
          </p:nvPr>
        </p:nvSpPr>
        <p:spPr>
          <a:xfrm>
            <a:off x="502920" y="602270"/>
            <a:ext cx="10515600" cy="319360"/>
          </a:xfrm>
          <a:prstGeom prst="rect">
            <a:avLst/>
          </a:prstGeom>
        </p:spPr>
        <p:txBody>
          <a:bodyPr vert="horz" lIns="0" tIns="0" rIns="0" bIns="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502920" y="1822177"/>
            <a:ext cx="10515600"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7">
            <a:extLst>
              <a:ext uri="{FF2B5EF4-FFF2-40B4-BE49-F238E27FC236}">
                <a16:creationId xmlns:a16="http://schemas.microsoft.com/office/drawing/2014/main" id="{9EE0B8CA-409B-4688-A289-84DB88EFAF45}"/>
              </a:ext>
            </a:extLst>
          </p:cNvPr>
          <p:cNvSpPr>
            <a:spLocks noGrp="1"/>
          </p:cNvSpPr>
          <p:nvPr>
            <p:ph type="sldNum" sz="quarter" idx="4"/>
          </p:nvPr>
        </p:nvSpPr>
        <p:spPr>
          <a:xfrm>
            <a:off x="9325784" y="8706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934F4-6350-4551-8D76-D685FE79F0FE}" type="slidenum">
              <a:rPr lang="en-GB" smtClean="0"/>
              <a:t>‹#›</a:t>
            </a:fld>
            <a:endParaRPr lang="en-GB"/>
          </a:p>
        </p:txBody>
      </p:sp>
    </p:spTree>
    <p:extLst>
      <p:ext uri="{BB962C8B-B14F-4D97-AF65-F5344CB8AC3E}">
        <p14:creationId xmlns:p14="http://schemas.microsoft.com/office/powerpoint/2010/main" val="380583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36" r:id="rId4"/>
    <p:sldLayoutId id="2147483737" r:id="rId5"/>
  </p:sldLayoutIdLst>
  <p:hf hdr="0" ftr="0" dt="0"/>
  <p:txStyles>
    <p:titleStyle>
      <a:lvl1pPr algn="l" defTabSz="914218" rtl="0" eaLnBrk="1" latinLnBrk="0" hangingPunct="1">
        <a:lnSpc>
          <a:spcPct val="90000"/>
        </a:lnSpc>
        <a:spcBef>
          <a:spcPct val="0"/>
        </a:spcBef>
        <a:buNone/>
        <a:defRPr sz="4000" kern="1200">
          <a:solidFill>
            <a:srgbClr val="4E226B"/>
          </a:solidFill>
          <a:latin typeface="Arial" panose="020B0604020202020204" pitchFamily="34" charset="0"/>
          <a:ea typeface="+mj-ea"/>
          <a:cs typeface="Arial" panose="020B0604020202020204" pitchFamily="34" charset="0"/>
        </a:defRPr>
      </a:lvl1pPr>
    </p:titleStyle>
    <p:bodyStyle>
      <a:lvl1pPr marL="228554" indent="-228554" algn="l" defTabSz="914218" rtl="0" eaLnBrk="1" latinLnBrk="0" hangingPunct="1">
        <a:lnSpc>
          <a:spcPct val="90000"/>
        </a:lnSpc>
        <a:spcBef>
          <a:spcPts val="1000"/>
        </a:spcBef>
        <a:buFontTx/>
        <a:buBlip>
          <a:blip r:embed="rId8">
            <a:extLst>
              <a:ext uri="{96DAC541-7B7A-43D3-8B79-37D633B846F1}">
                <asvg:svgBlip xmlns:asvg="http://schemas.microsoft.com/office/drawing/2016/SVG/main" r:embed="rId9"/>
              </a:ext>
            </a:extLst>
          </a:blip>
        </a:buBlip>
        <a:defRPr sz="1866" kern="1200">
          <a:solidFill>
            <a:srgbClr val="5C5C5C"/>
          </a:solidFill>
          <a:latin typeface="Arial" panose="020B0604020202020204" pitchFamily="34" charset="0"/>
          <a:ea typeface="+mn-ea"/>
          <a:cs typeface="Arial" panose="020B0604020202020204" pitchFamily="34" charset="0"/>
        </a:defRPr>
      </a:lvl1pPr>
      <a:lvl2pPr marL="685663" indent="-228554" algn="l" defTabSz="914218" rtl="0" eaLnBrk="1" latinLnBrk="0" hangingPunct="1">
        <a:lnSpc>
          <a:spcPct val="90000"/>
        </a:lnSpc>
        <a:spcBef>
          <a:spcPts val="500"/>
        </a:spcBef>
        <a:buFont typeface="Arial" panose="020B0604020202020204" pitchFamily="34" charset="0"/>
        <a:buChar char="•"/>
        <a:defRPr sz="1866" kern="1200">
          <a:solidFill>
            <a:srgbClr val="5C5C5C"/>
          </a:solidFill>
          <a:latin typeface="Arial" panose="020B0604020202020204" pitchFamily="34" charset="0"/>
          <a:ea typeface="+mn-ea"/>
          <a:cs typeface="Arial" panose="020B0604020202020204" pitchFamily="34" charset="0"/>
        </a:defRPr>
      </a:lvl2pPr>
      <a:lvl3pPr marL="1142772" indent="-228554" algn="l" defTabSz="914218" rtl="0" eaLnBrk="1" latinLnBrk="0" hangingPunct="1">
        <a:lnSpc>
          <a:spcPct val="90000"/>
        </a:lnSpc>
        <a:spcBef>
          <a:spcPts val="500"/>
        </a:spcBef>
        <a:buFont typeface="Arial" panose="020B0604020202020204" pitchFamily="34" charset="0"/>
        <a:buChar char="•"/>
        <a:defRPr sz="1866" kern="1200">
          <a:solidFill>
            <a:srgbClr val="5C5C5C"/>
          </a:solidFill>
          <a:latin typeface="Arial" panose="020B0604020202020204" pitchFamily="34" charset="0"/>
          <a:ea typeface="+mn-ea"/>
          <a:cs typeface="Arial" panose="020B0604020202020204" pitchFamily="34" charset="0"/>
        </a:defRPr>
      </a:lvl3pPr>
      <a:lvl4pPr marL="1599880" indent="-228554" algn="l" defTabSz="914218" rtl="0" eaLnBrk="1" latinLnBrk="0" hangingPunct="1">
        <a:lnSpc>
          <a:spcPct val="90000"/>
        </a:lnSpc>
        <a:spcBef>
          <a:spcPts val="500"/>
        </a:spcBef>
        <a:buFont typeface="Arial" panose="020B0604020202020204" pitchFamily="34" charset="0"/>
        <a:buChar char="•"/>
        <a:defRPr sz="1866" kern="1200">
          <a:solidFill>
            <a:srgbClr val="5C5C5C"/>
          </a:solidFill>
          <a:latin typeface="Arial" panose="020B0604020202020204" pitchFamily="34" charset="0"/>
          <a:ea typeface="+mn-ea"/>
          <a:cs typeface="Arial" panose="020B0604020202020204" pitchFamily="34" charset="0"/>
        </a:defRPr>
      </a:lvl4pPr>
      <a:lvl5pPr marL="2056988" indent="-228554" algn="l" defTabSz="914218" rtl="0" eaLnBrk="1" latinLnBrk="0" hangingPunct="1">
        <a:lnSpc>
          <a:spcPct val="90000"/>
        </a:lnSpc>
        <a:spcBef>
          <a:spcPts val="500"/>
        </a:spcBef>
        <a:buFont typeface="Arial" panose="020B0604020202020204" pitchFamily="34" charset="0"/>
        <a:buChar char="•"/>
        <a:defRPr sz="1866" kern="1200">
          <a:solidFill>
            <a:srgbClr val="5C5C5C"/>
          </a:solidFill>
          <a:latin typeface="Arial" panose="020B0604020202020204" pitchFamily="34" charset="0"/>
          <a:ea typeface="+mn-ea"/>
          <a:cs typeface="Arial" panose="020B0604020202020204" pitchFamily="34" charset="0"/>
        </a:defRPr>
      </a:lvl5pPr>
      <a:lvl6pPr marL="2514098"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08"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6" algn="l" defTabSz="914218" rtl="0" eaLnBrk="1" latinLnBrk="0" hangingPunct="1">
        <a:defRPr sz="1800" kern="1200">
          <a:solidFill>
            <a:schemeClr val="tx1"/>
          </a:solidFill>
          <a:latin typeface="+mn-lt"/>
          <a:ea typeface="+mn-ea"/>
          <a:cs typeface="+mn-cs"/>
        </a:defRPr>
      </a:lvl4pPr>
      <a:lvl5pPr marL="1828434" algn="l" defTabSz="914218" rtl="0" eaLnBrk="1" latinLnBrk="0" hangingPunct="1">
        <a:defRPr sz="1800" kern="1200">
          <a:solidFill>
            <a:schemeClr val="tx1"/>
          </a:solidFill>
          <a:latin typeface="+mn-lt"/>
          <a:ea typeface="+mn-ea"/>
          <a:cs typeface="+mn-cs"/>
        </a:defRPr>
      </a:lvl5pPr>
      <a:lvl6pPr marL="2285543" algn="l" defTabSz="914218" rtl="0" eaLnBrk="1" latinLnBrk="0" hangingPunct="1">
        <a:defRPr sz="1800" kern="1200">
          <a:solidFill>
            <a:schemeClr val="tx1"/>
          </a:solidFill>
          <a:latin typeface="+mn-lt"/>
          <a:ea typeface="+mn-ea"/>
          <a:cs typeface="+mn-cs"/>
        </a:defRPr>
      </a:lvl6pPr>
      <a:lvl7pPr marL="2742652"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8" algn="l" defTabSz="9142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02270"/>
            <a:ext cx="10515600" cy="319360"/>
          </a:xfrm>
          <a:prstGeom prst="rect">
            <a:avLst/>
          </a:prstGeom>
        </p:spPr>
        <p:txBody>
          <a:bodyPr vert="horz" lIns="0" tIns="0" rIns="0" bIns="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502920" y="1822177"/>
            <a:ext cx="10515600"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63B025F9-8CEF-5646-986A-9EFE8D35A47A}"/>
              </a:ext>
            </a:extLst>
          </p:cNvPr>
          <p:cNvPicPr>
            <a:picLocks noChangeAspect="1"/>
          </p:cNvPicPr>
          <p:nvPr userDrawn="1"/>
        </p:nvPicPr>
        <p:blipFill>
          <a:blip r:embed="rId5">
            <a:biLevel thresh="75000"/>
          </a:blip>
          <a:stretch>
            <a:fillRect/>
          </a:stretch>
        </p:blipFill>
        <p:spPr>
          <a:xfrm>
            <a:off x="10695104" y="5917286"/>
            <a:ext cx="1061244" cy="588872"/>
          </a:xfrm>
          <a:prstGeom prst="rect">
            <a:avLst/>
          </a:prstGeom>
        </p:spPr>
      </p:pic>
    </p:spTree>
    <p:extLst>
      <p:ext uri="{BB962C8B-B14F-4D97-AF65-F5344CB8AC3E}">
        <p14:creationId xmlns:p14="http://schemas.microsoft.com/office/powerpoint/2010/main" val="30400636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Lst>
  <p:txStyles>
    <p:titleStyle>
      <a:lvl1pPr algn="l" defTabSz="914309" rtl="0" eaLnBrk="1" latinLnBrk="0" hangingPunct="1">
        <a:lnSpc>
          <a:spcPct val="90000"/>
        </a:lnSpc>
        <a:spcBef>
          <a:spcPct val="0"/>
        </a:spcBef>
        <a:buNone/>
        <a:defRPr sz="4000" kern="1200">
          <a:solidFill>
            <a:srgbClr val="4E226B"/>
          </a:solidFill>
          <a:latin typeface="Arial" panose="020B0604020202020204" pitchFamily="34" charset="0"/>
          <a:ea typeface="+mj-ea"/>
          <a:cs typeface="Arial" panose="020B0604020202020204" pitchFamily="34" charset="0"/>
        </a:defRPr>
      </a:lvl1pPr>
    </p:titleStyle>
    <p:bodyStyle>
      <a:lvl1pPr marL="228577" indent="-228577" algn="l" defTabSz="914309" rtl="0" eaLnBrk="1" latinLnBrk="0" hangingPunct="1">
        <a:lnSpc>
          <a:spcPct val="90000"/>
        </a:lnSpc>
        <a:spcBef>
          <a:spcPts val="1000"/>
        </a:spcBef>
        <a:buFontTx/>
        <a:buBlip>
          <a:blip r:embed="rId6">
            <a:extLst>
              <a:ext uri="{96DAC541-7B7A-43D3-8B79-37D633B846F1}">
                <asvg:svgBlip xmlns:asvg="http://schemas.microsoft.com/office/drawing/2016/SVG/main" r:embed="rId7"/>
              </a:ext>
            </a:extLst>
          </a:blip>
        </a:buBlip>
        <a:defRPr sz="1866" kern="1200">
          <a:solidFill>
            <a:srgbClr val="5C5C5C"/>
          </a:solidFill>
          <a:latin typeface="Arial" panose="020B0604020202020204" pitchFamily="34" charset="0"/>
          <a:ea typeface="+mn-ea"/>
          <a:cs typeface="Arial" panose="020B0604020202020204" pitchFamily="34" charset="0"/>
        </a:defRPr>
      </a:lvl1pPr>
      <a:lvl2pPr marL="685731" indent="-228577" algn="l" defTabSz="914309" rtl="0" eaLnBrk="1" latinLnBrk="0" hangingPunct="1">
        <a:lnSpc>
          <a:spcPct val="90000"/>
        </a:lnSpc>
        <a:spcBef>
          <a:spcPts val="500"/>
        </a:spcBef>
        <a:buFont typeface="Arial" panose="020B0604020202020204" pitchFamily="34" charset="0"/>
        <a:buChar char="•"/>
        <a:defRPr sz="1866" kern="1200">
          <a:solidFill>
            <a:srgbClr val="5C5C5C"/>
          </a:solidFill>
          <a:latin typeface="Arial" panose="020B0604020202020204" pitchFamily="34" charset="0"/>
          <a:ea typeface="+mn-ea"/>
          <a:cs typeface="Arial" panose="020B0604020202020204" pitchFamily="34" charset="0"/>
        </a:defRPr>
      </a:lvl2pPr>
      <a:lvl3pPr marL="1142886" indent="-228577" algn="l" defTabSz="914309" rtl="0" eaLnBrk="1" latinLnBrk="0" hangingPunct="1">
        <a:lnSpc>
          <a:spcPct val="90000"/>
        </a:lnSpc>
        <a:spcBef>
          <a:spcPts val="500"/>
        </a:spcBef>
        <a:buFont typeface="Arial" panose="020B0604020202020204" pitchFamily="34" charset="0"/>
        <a:buChar char="•"/>
        <a:defRPr sz="1866" kern="1200">
          <a:solidFill>
            <a:srgbClr val="5C5C5C"/>
          </a:solidFill>
          <a:latin typeface="Arial" panose="020B0604020202020204" pitchFamily="34" charset="0"/>
          <a:ea typeface="+mn-ea"/>
          <a:cs typeface="Arial" panose="020B0604020202020204" pitchFamily="34" charset="0"/>
        </a:defRPr>
      </a:lvl3pPr>
      <a:lvl4pPr marL="1600040" indent="-228577" algn="l" defTabSz="914309" rtl="0" eaLnBrk="1" latinLnBrk="0" hangingPunct="1">
        <a:lnSpc>
          <a:spcPct val="90000"/>
        </a:lnSpc>
        <a:spcBef>
          <a:spcPts val="500"/>
        </a:spcBef>
        <a:buFont typeface="Arial" panose="020B0604020202020204" pitchFamily="34" charset="0"/>
        <a:buChar char="•"/>
        <a:defRPr sz="1866" kern="1200">
          <a:solidFill>
            <a:srgbClr val="5C5C5C"/>
          </a:solidFill>
          <a:latin typeface="Arial" panose="020B0604020202020204" pitchFamily="34" charset="0"/>
          <a:ea typeface="+mn-ea"/>
          <a:cs typeface="Arial" panose="020B0604020202020204" pitchFamily="34" charset="0"/>
        </a:defRPr>
      </a:lvl4pPr>
      <a:lvl5pPr marL="2057194" indent="-228577" algn="l" defTabSz="914309" rtl="0" eaLnBrk="1" latinLnBrk="0" hangingPunct="1">
        <a:lnSpc>
          <a:spcPct val="90000"/>
        </a:lnSpc>
        <a:spcBef>
          <a:spcPts val="500"/>
        </a:spcBef>
        <a:buFont typeface="Arial" panose="020B0604020202020204" pitchFamily="34" charset="0"/>
        <a:buChar char="•"/>
        <a:defRPr sz="1866" kern="1200">
          <a:solidFill>
            <a:srgbClr val="5C5C5C"/>
          </a:solidFill>
          <a:latin typeface="Arial" panose="020B0604020202020204" pitchFamily="34" charset="0"/>
          <a:ea typeface="+mn-ea"/>
          <a:cs typeface="Arial" panose="020B0604020202020204" pitchFamily="34" charset="0"/>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microsoft.com/office/2018/10/relationships/comments" Target="../comments/modernComment_7FFBA689_F77EB8B4.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emf"/><Relationship Id="rId7"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7.jpeg"/><Relationship Id="rId1" Type="http://schemas.openxmlformats.org/officeDocument/2006/relationships/slideLayout" Target="../slideLayouts/slideLayout16.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microsoft.com/office/2007/relationships/hdphoto" Target="../media/hdphoto1.wdp"/><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8.jpeg"/><Relationship Id="rId1" Type="http://schemas.openxmlformats.org/officeDocument/2006/relationships/slideLayout" Target="../slideLayouts/slideLayout15.xml"/><Relationship Id="rId4" Type="http://schemas.openxmlformats.org/officeDocument/2006/relationships/image" Target="../media/image3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www.walthamforest.gov.uk/housing/council-tenants/damp-and-mould" TargetMode="External"/><Relationship Id="rId2" Type="http://schemas.openxmlformats.org/officeDocument/2006/relationships/hyperlink" Target="https://www.walthamforest.gov.uk/guidance-landlords-and-tenants/damp-and-mould" TargetMode="External"/><Relationship Id="rId1" Type="http://schemas.openxmlformats.org/officeDocument/2006/relationships/slideLayout" Target="../slideLayouts/slideLayout18.xml"/><Relationship Id="rId4" Type="http://schemas.openxmlformats.org/officeDocument/2006/relationships/hyperlink" Target="https://www.walthamforest.gov.uk/guidance-landlords-and-tenants/support-energy-costs" TargetMode="Externa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hyperlink" Target="https://www.walthamforest.gov.uk/content/property-licensing"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5A753-4A27-7CFD-80D7-460EB2845B34}"/>
              </a:ext>
            </a:extLst>
          </p:cNvPr>
          <p:cNvSpPr/>
          <p:nvPr/>
        </p:nvSpPr>
        <p:spPr>
          <a:xfrm>
            <a:off x="941" y="1058"/>
            <a:ext cx="12190119" cy="6856942"/>
          </a:xfrm>
          <a:prstGeom prst="rect">
            <a:avLst/>
          </a:prstGeom>
          <a:solidFill>
            <a:srgbClr val="4E22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a:extLst>
              <a:ext uri="{FF2B5EF4-FFF2-40B4-BE49-F238E27FC236}">
                <a16:creationId xmlns:a16="http://schemas.microsoft.com/office/drawing/2014/main" id="{29D6FC09-CB0F-B374-33F9-08630AB42285}"/>
              </a:ext>
            </a:extLst>
          </p:cNvPr>
          <p:cNvSpPr/>
          <p:nvPr/>
        </p:nvSpPr>
        <p:spPr>
          <a:xfrm>
            <a:off x="6285846" y="876107"/>
            <a:ext cx="6806168" cy="738664"/>
          </a:xfrm>
          <a:prstGeom prst="rect">
            <a:avLst/>
          </a:prstGeom>
        </p:spPr>
        <p:txBody>
          <a:bodyPr wrap="square" lIns="0" tIns="0" rIns="0" bIns="0" anchor="ctr">
            <a:spAutoFit/>
          </a:bodyPr>
          <a:lstStyle/>
          <a:p>
            <a:pPr defTabSz="1219078"/>
            <a:r>
              <a:rPr lang="en-US" sz="4800" b="1">
                <a:solidFill>
                  <a:srgbClr val="4E226B"/>
                </a:solidFill>
                <a:latin typeface="Arial" panose="020B0604020202020204"/>
              </a:rPr>
              <a:t>Section Break</a:t>
            </a:r>
            <a:endParaRPr lang="en-US" sz="2400" b="1" spc="800">
              <a:solidFill>
                <a:srgbClr val="4E226B"/>
              </a:solidFill>
              <a:latin typeface="Roboto Light" panose="02000000000000000000" pitchFamily="2" charset="0"/>
              <a:ea typeface="Roboto Light" panose="02000000000000000000" pitchFamily="2" charset="0"/>
            </a:endParaRPr>
          </a:p>
        </p:txBody>
      </p:sp>
      <p:pic>
        <p:nvPicPr>
          <p:cNvPr id="6" name="Picture 5">
            <a:extLst>
              <a:ext uri="{FF2B5EF4-FFF2-40B4-BE49-F238E27FC236}">
                <a16:creationId xmlns:a16="http://schemas.microsoft.com/office/drawing/2014/main" id="{D78CBBF1-6D29-3EA0-E76D-B7D7BE4C7B93}"/>
              </a:ext>
            </a:extLst>
          </p:cNvPr>
          <p:cNvPicPr>
            <a:picLocks noChangeAspect="1"/>
          </p:cNvPicPr>
          <p:nvPr/>
        </p:nvPicPr>
        <p:blipFill>
          <a:blip r:embed="rId2"/>
          <a:stretch>
            <a:fillRect/>
          </a:stretch>
        </p:blipFill>
        <p:spPr>
          <a:xfrm>
            <a:off x="10391337" y="5687122"/>
            <a:ext cx="1276388" cy="725789"/>
          </a:xfrm>
          <a:prstGeom prst="rect">
            <a:avLst/>
          </a:prstGeom>
        </p:spPr>
      </p:pic>
      <p:sp>
        <p:nvSpPr>
          <p:cNvPr id="16" name="Title 1">
            <a:extLst>
              <a:ext uri="{FF2B5EF4-FFF2-40B4-BE49-F238E27FC236}">
                <a16:creationId xmlns:a16="http://schemas.microsoft.com/office/drawing/2014/main" id="{331A1E3A-30BD-CBDD-4BED-AB43849EF4C4}"/>
              </a:ext>
            </a:extLst>
          </p:cNvPr>
          <p:cNvSpPr txBox="1">
            <a:spLocks/>
          </p:cNvSpPr>
          <p:nvPr/>
        </p:nvSpPr>
        <p:spPr>
          <a:xfrm>
            <a:off x="1543930" y="3429000"/>
            <a:ext cx="9502761" cy="1565452"/>
          </a:xfrm>
          <a:prstGeom prst="rect">
            <a:avLst/>
          </a:prstGeom>
        </p:spPr>
        <p:txBody>
          <a:bodyPr vert="horz" lIns="0" tIns="0" rIns="0" bIns="0" rtlCol="0" anchor="ctr" anchorCtr="0">
            <a:noAutofit/>
          </a:bodyPr>
          <a:lstStyle>
            <a:lvl1pPr algn="ctr" defTabSz="1371600" rtl="0" eaLnBrk="1" latinLnBrk="0" hangingPunct="1">
              <a:lnSpc>
                <a:spcPct val="90000"/>
              </a:lnSpc>
              <a:spcBef>
                <a:spcPct val="0"/>
              </a:spcBef>
              <a:buNone/>
              <a:defRPr sz="9000" kern="1200">
                <a:solidFill>
                  <a:srgbClr val="4A4E4B"/>
                </a:solidFill>
                <a:latin typeface="Arial" panose="020B0604020202020204" pitchFamily="34" charset="0"/>
                <a:ea typeface="+mj-ea"/>
                <a:cs typeface="Arial" panose="020B0604020202020204" pitchFamily="34" charset="0"/>
              </a:defRPr>
            </a:lvl1pPr>
          </a:lstStyle>
          <a:p>
            <a:pPr algn="l">
              <a:lnSpc>
                <a:spcPct val="100000"/>
              </a:lnSpc>
            </a:pPr>
            <a:r>
              <a:rPr lang="en-US" sz="4800" spc="-100" dirty="0">
                <a:solidFill>
                  <a:schemeClr val="bg1"/>
                </a:solidFill>
              </a:rPr>
              <a:t>Private Sector Housing &amp; Licensing</a:t>
            </a:r>
          </a:p>
          <a:p>
            <a:pPr algn="l">
              <a:lnSpc>
                <a:spcPct val="100000"/>
              </a:lnSpc>
            </a:pPr>
            <a:r>
              <a:rPr lang="en-US" sz="4800" spc="-100" dirty="0">
                <a:solidFill>
                  <a:schemeClr val="bg1"/>
                </a:solidFill>
              </a:rPr>
              <a:t>Landlord Forum</a:t>
            </a:r>
          </a:p>
          <a:p>
            <a:pPr algn="l">
              <a:lnSpc>
                <a:spcPct val="100000"/>
              </a:lnSpc>
            </a:pPr>
            <a:r>
              <a:rPr lang="en-US" sz="2400" spc="-100" dirty="0">
                <a:solidFill>
                  <a:schemeClr val="bg1"/>
                </a:solidFill>
              </a:rPr>
              <a:t>23</a:t>
            </a:r>
            <a:r>
              <a:rPr lang="en-US" sz="2400" spc="-100" baseline="30000" dirty="0">
                <a:solidFill>
                  <a:schemeClr val="bg1"/>
                </a:solidFill>
              </a:rPr>
              <a:t>rd</a:t>
            </a:r>
            <a:r>
              <a:rPr lang="en-US" sz="2400" spc="-100" dirty="0">
                <a:solidFill>
                  <a:schemeClr val="bg1"/>
                </a:solidFill>
              </a:rPr>
              <a:t> February 2023</a:t>
            </a:r>
          </a:p>
        </p:txBody>
      </p:sp>
      <p:pic>
        <p:nvPicPr>
          <p:cNvPr id="3" name="Picture 2">
            <a:extLst>
              <a:ext uri="{FF2B5EF4-FFF2-40B4-BE49-F238E27FC236}">
                <a16:creationId xmlns:a16="http://schemas.microsoft.com/office/drawing/2014/main" id="{B780FAFD-F612-C9BC-F48B-AA07F613EC2C}"/>
              </a:ext>
            </a:extLst>
          </p:cNvPr>
          <p:cNvPicPr>
            <a:picLocks noChangeAspect="1"/>
          </p:cNvPicPr>
          <p:nvPr/>
        </p:nvPicPr>
        <p:blipFill>
          <a:blip r:embed="rId3"/>
          <a:stretch>
            <a:fillRect/>
          </a:stretch>
        </p:blipFill>
        <p:spPr>
          <a:xfrm>
            <a:off x="1543929" y="876164"/>
            <a:ext cx="5563221" cy="2113539"/>
          </a:xfrm>
          <a:prstGeom prst="rect">
            <a:avLst/>
          </a:prstGeom>
        </p:spPr>
      </p:pic>
    </p:spTree>
    <p:extLst>
      <p:ext uri="{BB962C8B-B14F-4D97-AF65-F5344CB8AC3E}">
        <p14:creationId xmlns:p14="http://schemas.microsoft.com/office/powerpoint/2010/main" val="36771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4A1C9EB-9D65-49AF-BBDC-3BEC7E35564D}"/>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defTabSz="914400"/>
            <a:r>
              <a:rPr lang="en-US" sz="4400" b="1" kern="1200">
                <a:solidFill>
                  <a:srgbClr val="FFFFFF"/>
                </a:solidFill>
                <a:latin typeface="+mj-lt"/>
                <a:ea typeface="+mj-ea"/>
                <a:cs typeface="+mj-cs"/>
              </a:rPr>
              <a:t>Conditions</a:t>
            </a:r>
          </a:p>
        </p:txBody>
      </p:sp>
      <p:sp>
        <p:nvSpPr>
          <p:cNvPr id="9" name="TextBox 8">
            <a:extLst>
              <a:ext uri="{FF2B5EF4-FFF2-40B4-BE49-F238E27FC236}">
                <a16:creationId xmlns:a16="http://schemas.microsoft.com/office/drawing/2014/main" id="{EC95BC20-06B0-4615-B599-53C043EE5778}"/>
              </a:ext>
            </a:extLst>
          </p:cNvPr>
          <p:cNvSpPr txBox="1"/>
          <p:nvPr/>
        </p:nvSpPr>
        <p:spPr>
          <a:xfrm>
            <a:off x="4699818" y="1047964"/>
            <a:ext cx="7290124" cy="5106256"/>
          </a:xfrm>
          <a:prstGeom prst="rect">
            <a:avLst/>
          </a:prstGeom>
        </p:spPr>
        <p:txBody>
          <a:bodyPr vert="horz" lIns="91440" tIns="45720" rIns="91440" bIns="45720" rtlCol="0" anchor="ctr">
            <a:normAutofit fontScale="92500" lnSpcReduction="10000"/>
          </a:bodyPr>
          <a:lstStyle/>
          <a:p>
            <a:pPr lvl="0" algn="just">
              <a:lnSpc>
                <a:spcPct val="115000"/>
              </a:lnSpc>
              <a:spcAft>
                <a:spcPts val="1000"/>
              </a:spcAft>
              <a:buSzPts val="1200"/>
            </a:pPr>
            <a:r>
              <a:rPr lang="en-GB" sz="1600" dirty="0">
                <a:effectLst/>
                <a:latin typeface="Arial" panose="020B0604020202020204" pitchFamily="34" charset="0"/>
                <a:ea typeface="Calibri" panose="020F0502020204030204" pitchFamily="34" charset="0"/>
                <a:cs typeface="Times New Roman" panose="02020603050405020304" pitchFamily="18" charset="0"/>
              </a:rPr>
              <a:t>The Licence Holder must ensure that: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eriod"/>
            </a:pPr>
            <a:r>
              <a:rPr lang="en-GB" sz="1600" dirty="0">
                <a:effectLst/>
                <a:latin typeface="Arial" panose="020B0604020202020204" pitchFamily="34" charset="0"/>
                <a:ea typeface="Calibri" panose="020F0502020204030204" pitchFamily="34" charset="0"/>
                <a:cs typeface="Times New Roman" panose="02020603050405020304" pitchFamily="18" charset="0"/>
              </a:rPr>
              <a:t>A smoke alarm is installed on each storey of the house on which there is a room used wholly or partly as living accommodation; and that,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eriod"/>
            </a:pPr>
            <a:r>
              <a:rPr lang="en-GB" sz="1600" dirty="0">
                <a:effectLst/>
                <a:latin typeface="Arial" panose="020B0604020202020204" pitchFamily="34" charset="0"/>
                <a:ea typeface="Calibri" panose="020F0502020204030204" pitchFamily="34" charset="0"/>
                <a:cs typeface="Times New Roman" panose="02020603050405020304" pitchFamily="18" charset="0"/>
              </a:rPr>
              <a:t>Each such alarm is kept in proper working order; and that,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eriod"/>
            </a:pPr>
            <a:r>
              <a:rPr lang="en-GB" sz="1600" dirty="0">
                <a:effectLst/>
                <a:latin typeface="Arial" panose="020B0604020202020204" pitchFamily="34" charset="0"/>
                <a:ea typeface="Calibri" panose="020F0502020204030204" pitchFamily="34" charset="0"/>
                <a:cs typeface="Times New Roman" panose="02020603050405020304" pitchFamily="18" charset="0"/>
              </a:rPr>
              <a:t>On demand, the Authority is supplied with a declaration by him or her as to the condition and positioning of any such alarms.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mj-lt"/>
              <a:buAutoNum type="alphaLcPeriod"/>
            </a:pPr>
            <a:r>
              <a:rPr lang="en-GB" sz="1600" dirty="0">
                <a:effectLst/>
                <a:latin typeface="Arial" panose="020B0604020202020204" pitchFamily="34" charset="0"/>
                <a:ea typeface="Calibri" panose="020F0502020204030204" pitchFamily="34" charset="0"/>
                <a:cs typeface="Times New Roman" panose="02020603050405020304" pitchFamily="18" charset="0"/>
              </a:rPr>
              <a:t>The installed smoke alarms should be appropriate to the house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buSzPts val="1200"/>
            </a:pPr>
            <a:r>
              <a:rPr lang="en-GB" sz="1600" dirty="0">
                <a:effectLst/>
                <a:latin typeface="Arial" panose="020B0604020202020204" pitchFamily="34" charset="0"/>
                <a:ea typeface="Calibri" panose="020F0502020204030204" pitchFamily="34" charset="0"/>
                <a:cs typeface="Times New Roman" panose="02020603050405020304" pitchFamily="18" charset="0"/>
              </a:rPr>
              <a:t>bathrooms and lavatories are treated as rooms used as living accommodation.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r>
              <a:rPr lang="en-GB" sz="1600" i="1" dirty="0">
                <a:effectLst/>
                <a:latin typeface="Arial" panose="020B0604020202020204" pitchFamily="34" charset="0"/>
                <a:ea typeface="Calibri" panose="020F0502020204030204" pitchFamily="34" charset="0"/>
                <a:cs typeface="Times New Roman" panose="02020603050405020304" pitchFamily="18" charset="0"/>
              </a:rPr>
              <a:t>Battery operated smoke detectors to BS EN 14604:2005 may be provided to </a:t>
            </a:r>
            <a:r>
              <a:rPr lang="en-GB" sz="1600" b="1" i="1" dirty="0">
                <a:effectLst/>
                <a:latin typeface="Arial" panose="020B0604020202020204" pitchFamily="34" charset="0"/>
                <a:ea typeface="Calibri" panose="020F0502020204030204" pitchFamily="34" charset="0"/>
                <a:cs typeface="Times New Roman" panose="02020603050405020304" pitchFamily="18" charset="0"/>
              </a:rPr>
              <a:t>houses and purpose-built flats that are not above commercial premises</a:t>
            </a:r>
            <a:r>
              <a:rPr lang="en-GB" sz="1600" i="1" dirty="0">
                <a:effectLst/>
                <a:latin typeface="Arial" panose="020B0604020202020204" pitchFamily="34" charset="0"/>
                <a:ea typeface="Calibri" panose="020F0502020204030204" pitchFamily="34" charset="0"/>
                <a:cs typeface="Times New Roman" panose="02020603050405020304" pitchFamily="18" charset="0"/>
              </a:rPr>
              <a:t> (although mains-linked smoke alarms remain the </a:t>
            </a:r>
            <a:r>
              <a:rPr lang="en-GB" sz="1600" b="1" i="1" dirty="0">
                <a:effectLst/>
                <a:latin typeface="Arial" panose="020B0604020202020204" pitchFamily="34" charset="0"/>
                <a:ea typeface="Calibri" panose="020F0502020204030204" pitchFamily="34" charset="0"/>
                <a:cs typeface="Times New Roman" panose="02020603050405020304" pitchFamily="18" charset="0"/>
              </a:rPr>
              <a:t>preferred </a:t>
            </a:r>
            <a:r>
              <a:rPr lang="en-GB" sz="1600" i="1" dirty="0">
                <a:effectLst/>
                <a:latin typeface="Arial" panose="020B0604020202020204" pitchFamily="34" charset="0"/>
                <a:ea typeface="Calibri" panose="020F0502020204030204" pitchFamily="34" charset="0"/>
                <a:cs typeface="Times New Roman" panose="02020603050405020304" pitchFamily="18" charset="0"/>
              </a:rPr>
              <a:t>option in all cases). For other houses, such as flats within converted buildings and HMOs, hard wired mains operated smoke alarms with battery back-up to BS 5446 should be provided.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80962" indent="-228600">
              <a:lnSpc>
                <a:spcPct val="90000"/>
              </a:lnSpc>
              <a:spcAft>
                <a:spcPts val="600"/>
              </a:spcAft>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2C3011AC-1C1B-4A08-BEBD-AF60E7CD7C5E}"/>
              </a:ext>
            </a:extLst>
          </p:cNvPr>
          <p:cNvSpPr>
            <a:spLocks noGrp="1"/>
          </p:cNvSpPr>
          <p:nvPr>
            <p:ph type="sldNum" sz="quarter" idx="11"/>
          </p:nvPr>
        </p:nvSpPr>
        <p:spPr>
          <a:xfrm>
            <a:off x="10534650" y="6356350"/>
            <a:ext cx="81915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Bef>
                <a:spcPts val="0"/>
              </a:spcBef>
              <a:spcAft>
                <a:spcPts val="600"/>
              </a:spcAft>
              <a:buClrTx/>
              <a:buSzTx/>
              <a:buFontTx/>
              <a:buNone/>
              <a:tabLst/>
              <a:defRPr/>
            </a:pPr>
            <a:fld id="{7ED3C3FB-97FF-4690-B61E-41E8A0916BBC}" type="slidenum">
              <a:rPr lang="en-US" sz="1200">
                <a:solidFill>
                  <a:prstClr val="black">
                    <a:tint val="75000"/>
                  </a:prstClr>
                </a:solidFill>
              </a:rPr>
              <a:pPr marR="0" lvl="0" indent="0" fontAlgn="auto">
                <a:spcBef>
                  <a:spcPts val="0"/>
                </a:spcBef>
                <a:spcAft>
                  <a:spcPts val="600"/>
                </a:spcAft>
                <a:buClrTx/>
                <a:buSzTx/>
                <a:buFontTx/>
                <a:buNone/>
                <a:tabLst/>
                <a:defRPr/>
              </a:pPr>
              <a:t>10</a:t>
            </a:fld>
            <a:endParaRPr kumimoji="0" lang="en-US" sz="1200" b="0" i="0" u="none" strike="noStrike" cap="none" spc="0" normalizeH="0" baseline="0" noProof="0">
              <a:ln>
                <a:noFill/>
              </a:ln>
              <a:solidFill>
                <a:prstClr val="black">
                  <a:tint val="75000"/>
                </a:prstClr>
              </a:solidFill>
              <a:effectLst/>
              <a:uLnTx/>
              <a:uFillTx/>
            </a:endParaRPr>
          </a:p>
        </p:txBody>
      </p:sp>
      <p:sp>
        <p:nvSpPr>
          <p:cNvPr id="2" name="TextBox 1">
            <a:extLst>
              <a:ext uri="{FF2B5EF4-FFF2-40B4-BE49-F238E27FC236}">
                <a16:creationId xmlns:a16="http://schemas.microsoft.com/office/drawing/2014/main" id="{28B50E88-8BBC-4AD9-850A-D97B9B8C7BC4}"/>
              </a:ext>
            </a:extLst>
          </p:cNvPr>
          <p:cNvSpPr txBox="1"/>
          <p:nvPr/>
        </p:nvSpPr>
        <p:spPr>
          <a:xfrm>
            <a:off x="361950" y="1638300"/>
            <a:ext cx="10340166" cy="3390900"/>
          </a:xfrm>
          <a:prstGeom prst="rect">
            <a:avLst/>
          </a:prstGeom>
        </p:spPr>
        <p:txBody>
          <a:bodyPr vert="horz" wrap="square" lIns="0" tIns="0" rIns="0" bIns="0" rtlCol="0" anchor="b">
            <a:normAutofit/>
          </a:bodyPr>
          <a:lstStyle/>
          <a:p>
            <a:pPr algn="l">
              <a:spcAft>
                <a:spcPts val="600"/>
              </a:spcAft>
            </a:pPr>
            <a:endParaRPr lang="en-GB" sz="3200"/>
          </a:p>
          <a:p>
            <a:pPr algn="l">
              <a:spcAft>
                <a:spcPts val="600"/>
              </a:spcAft>
            </a:pPr>
            <a:endParaRPr lang="en-GB" sz="3200"/>
          </a:p>
          <a:p>
            <a:pPr algn="l">
              <a:spcAft>
                <a:spcPts val="600"/>
              </a:spcAft>
            </a:pPr>
            <a:endParaRPr lang="en-GB" sz="3200"/>
          </a:p>
        </p:txBody>
      </p:sp>
      <p:sp>
        <p:nvSpPr>
          <p:cNvPr id="6" name="TextBox 5">
            <a:extLst>
              <a:ext uri="{FF2B5EF4-FFF2-40B4-BE49-F238E27FC236}">
                <a16:creationId xmlns:a16="http://schemas.microsoft.com/office/drawing/2014/main" id="{64107B79-0A52-403B-8480-D192614EBE3C}"/>
              </a:ext>
            </a:extLst>
          </p:cNvPr>
          <p:cNvSpPr txBox="1"/>
          <p:nvPr/>
        </p:nvSpPr>
        <p:spPr>
          <a:xfrm>
            <a:off x="361949" y="1223778"/>
            <a:ext cx="10106025" cy="3036218"/>
          </a:xfrm>
          <a:prstGeom prst="rect">
            <a:avLst/>
          </a:prstGeom>
        </p:spPr>
        <p:txBody>
          <a:bodyPr vert="horz" wrap="square" lIns="0" tIns="0" rIns="0" bIns="0" rtlCol="0" anchor="b">
            <a:normAutofit/>
          </a:bodyPr>
          <a:lstStyle/>
          <a:p>
            <a:pPr algn="l"/>
            <a:endParaRPr lang="en-GB" sz="3200" dirty="0"/>
          </a:p>
        </p:txBody>
      </p:sp>
      <p:sp>
        <p:nvSpPr>
          <p:cNvPr id="10" name="TextBox 9">
            <a:extLst>
              <a:ext uri="{FF2B5EF4-FFF2-40B4-BE49-F238E27FC236}">
                <a16:creationId xmlns:a16="http://schemas.microsoft.com/office/drawing/2014/main" id="{0F8476BF-2C22-40F0-A7B7-E8073AB66FED}"/>
              </a:ext>
            </a:extLst>
          </p:cNvPr>
          <p:cNvSpPr txBox="1"/>
          <p:nvPr/>
        </p:nvSpPr>
        <p:spPr>
          <a:xfrm>
            <a:off x="441789" y="5029200"/>
            <a:ext cx="9524144" cy="1998324"/>
          </a:xfrm>
          <a:prstGeom prst="rect">
            <a:avLst/>
          </a:prstGeom>
        </p:spPr>
        <p:txBody>
          <a:bodyPr vert="horz" wrap="none" lIns="0" tIns="0" rIns="0" bIns="0" rtlCol="0" anchor="b">
            <a:normAutofit/>
          </a:bodyPr>
          <a:lstStyle/>
          <a:p>
            <a:pPr algn="l"/>
            <a:endParaRPr lang="en-GB" sz="3200" dirty="0"/>
          </a:p>
        </p:txBody>
      </p:sp>
    </p:spTree>
    <p:extLst>
      <p:ext uri="{BB962C8B-B14F-4D97-AF65-F5344CB8AC3E}">
        <p14:creationId xmlns:p14="http://schemas.microsoft.com/office/powerpoint/2010/main" val="69605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4A1C9EB-9D65-49AF-BBDC-3BEC7E35564D}"/>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defTabSz="914400"/>
            <a:r>
              <a:rPr lang="en-US" sz="4400" b="1" kern="1200">
                <a:solidFill>
                  <a:srgbClr val="FFFFFF"/>
                </a:solidFill>
                <a:latin typeface="+mj-lt"/>
                <a:ea typeface="+mj-ea"/>
                <a:cs typeface="+mj-cs"/>
              </a:rPr>
              <a:t>Conditions</a:t>
            </a:r>
          </a:p>
        </p:txBody>
      </p:sp>
      <p:sp>
        <p:nvSpPr>
          <p:cNvPr id="9" name="TextBox 8">
            <a:extLst>
              <a:ext uri="{FF2B5EF4-FFF2-40B4-BE49-F238E27FC236}">
                <a16:creationId xmlns:a16="http://schemas.microsoft.com/office/drawing/2014/main" id="{EC95BC20-06B0-4615-B599-53C043EE5778}"/>
              </a:ext>
            </a:extLst>
          </p:cNvPr>
          <p:cNvSpPr txBox="1"/>
          <p:nvPr/>
        </p:nvSpPr>
        <p:spPr>
          <a:xfrm>
            <a:off x="4699818" y="1148316"/>
            <a:ext cx="6848715" cy="1976650"/>
          </a:xfrm>
          <a:prstGeom prst="rect">
            <a:avLst/>
          </a:prstGeom>
        </p:spPr>
        <p:txBody>
          <a:bodyPr vert="horz" lIns="91440" tIns="45720" rIns="91440" bIns="45720" rtlCol="0" anchor="ctr">
            <a:normAutofit lnSpcReduction="10000"/>
          </a:bodyPr>
          <a:lstStyle/>
          <a:p>
            <a:pPr marL="380962" indent="-228600">
              <a:lnSpc>
                <a:spcPct val="90000"/>
              </a:lnSpc>
              <a:spcAft>
                <a:spcPts val="6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If the Licence Holder becomes aware that the occupiers of the house or their visitors are not using the waste disposal facilities provided and/or leaving waste outside the house or in its vicinity (for example old furniture, mattresses), they must ensure that a warning letter is sent to the occupiers within 7 days advising them to remove the items immediately. A copy must be kept and must be provided to the Authority within 21 days on demand.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80962" indent="-228600">
              <a:lnSpc>
                <a:spcPct val="90000"/>
              </a:lnSpc>
              <a:spcAft>
                <a:spcPts val="600"/>
              </a:spcAft>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2C3011AC-1C1B-4A08-BEBD-AF60E7CD7C5E}"/>
              </a:ext>
            </a:extLst>
          </p:cNvPr>
          <p:cNvSpPr>
            <a:spLocks noGrp="1"/>
          </p:cNvSpPr>
          <p:nvPr>
            <p:ph type="sldNum" sz="quarter" idx="11"/>
          </p:nvPr>
        </p:nvSpPr>
        <p:spPr>
          <a:xfrm>
            <a:off x="10534650" y="6356350"/>
            <a:ext cx="81915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Bef>
                <a:spcPts val="0"/>
              </a:spcBef>
              <a:spcAft>
                <a:spcPts val="600"/>
              </a:spcAft>
              <a:buClrTx/>
              <a:buSzTx/>
              <a:buFontTx/>
              <a:buNone/>
              <a:tabLst/>
              <a:defRPr/>
            </a:pPr>
            <a:fld id="{7ED3C3FB-97FF-4690-B61E-41E8A0916BBC}" type="slidenum">
              <a:rPr lang="en-US" sz="1200">
                <a:solidFill>
                  <a:prstClr val="black">
                    <a:tint val="75000"/>
                  </a:prstClr>
                </a:solidFill>
              </a:rPr>
              <a:pPr marR="0" lvl="0" indent="0" fontAlgn="auto">
                <a:spcBef>
                  <a:spcPts val="0"/>
                </a:spcBef>
                <a:spcAft>
                  <a:spcPts val="600"/>
                </a:spcAft>
                <a:buClrTx/>
                <a:buSzTx/>
                <a:buFontTx/>
                <a:buNone/>
                <a:tabLst/>
                <a:defRPr/>
              </a:pPr>
              <a:t>11</a:t>
            </a:fld>
            <a:endParaRPr kumimoji="0" lang="en-US" sz="1200" b="0" i="0" u="none" strike="noStrike" cap="none" spc="0" normalizeH="0" baseline="0" noProof="0">
              <a:ln>
                <a:noFill/>
              </a:ln>
              <a:solidFill>
                <a:prstClr val="black">
                  <a:tint val="75000"/>
                </a:prstClr>
              </a:solidFill>
              <a:effectLst/>
              <a:uLnTx/>
              <a:uFillTx/>
            </a:endParaRPr>
          </a:p>
        </p:txBody>
      </p:sp>
      <p:sp>
        <p:nvSpPr>
          <p:cNvPr id="2" name="TextBox 1">
            <a:extLst>
              <a:ext uri="{FF2B5EF4-FFF2-40B4-BE49-F238E27FC236}">
                <a16:creationId xmlns:a16="http://schemas.microsoft.com/office/drawing/2014/main" id="{28B50E88-8BBC-4AD9-850A-D97B9B8C7BC4}"/>
              </a:ext>
            </a:extLst>
          </p:cNvPr>
          <p:cNvSpPr txBox="1"/>
          <p:nvPr/>
        </p:nvSpPr>
        <p:spPr>
          <a:xfrm>
            <a:off x="361950" y="1638300"/>
            <a:ext cx="10340166" cy="3390900"/>
          </a:xfrm>
          <a:prstGeom prst="rect">
            <a:avLst/>
          </a:prstGeom>
        </p:spPr>
        <p:txBody>
          <a:bodyPr vert="horz" wrap="square" lIns="0" tIns="0" rIns="0" bIns="0" rtlCol="0" anchor="b">
            <a:normAutofit/>
          </a:bodyPr>
          <a:lstStyle/>
          <a:p>
            <a:pPr algn="l">
              <a:spcAft>
                <a:spcPts val="600"/>
              </a:spcAft>
            </a:pPr>
            <a:endParaRPr lang="en-GB" sz="3200"/>
          </a:p>
          <a:p>
            <a:pPr algn="l">
              <a:spcAft>
                <a:spcPts val="600"/>
              </a:spcAft>
            </a:pPr>
            <a:endParaRPr lang="en-GB" sz="3200"/>
          </a:p>
          <a:p>
            <a:pPr algn="l">
              <a:spcAft>
                <a:spcPts val="600"/>
              </a:spcAft>
            </a:pPr>
            <a:endParaRPr lang="en-GB" sz="3200"/>
          </a:p>
        </p:txBody>
      </p:sp>
      <p:sp>
        <p:nvSpPr>
          <p:cNvPr id="6" name="TextBox 5">
            <a:extLst>
              <a:ext uri="{FF2B5EF4-FFF2-40B4-BE49-F238E27FC236}">
                <a16:creationId xmlns:a16="http://schemas.microsoft.com/office/drawing/2014/main" id="{64107B79-0A52-403B-8480-D192614EBE3C}"/>
              </a:ext>
            </a:extLst>
          </p:cNvPr>
          <p:cNvSpPr txBox="1"/>
          <p:nvPr/>
        </p:nvSpPr>
        <p:spPr>
          <a:xfrm>
            <a:off x="361949" y="1223778"/>
            <a:ext cx="10106025" cy="3036218"/>
          </a:xfrm>
          <a:prstGeom prst="rect">
            <a:avLst/>
          </a:prstGeom>
        </p:spPr>
        <p:txBody>
          <a:bodyPr vert="horz" wrap="square" lIns="0" tIns="0" rIns="0" bIns="0" rtlCol="0" anchor="b">
            <a:normAutofit/>
          </a:bodyPr>
          <a:lstStyle/>
          <a:p>
            <a:pPr algn="l"/>
            <a:endParaRPr lang="en-GB" sz="3200" dirty="0"/>
          </a:p>
        </p:txBody>
      </p:sp>
      <p:sp>
        <p:nvSpPr>
          <p:cNvPr id="10" name="TextBox 9">
            <a:extLst>
              <a:ext uri="{FF2B5EF4-FFF2-40B4-BE49-F238E27FC236}">
                <a16:creationId xmlns:a16="http://schemas.microsoft.com/office/drawing/2014/main" id="{0F8476BF-2C22-40F0-A7B7-E8073AB66FED}"/>
              </a:ext>
            </a:extLst>
          </p:cNvPr>
          <p:cNvSpPr txBox="1"/>
          <p:nvPr/>
        </p:nvSpPr>
        <p:spPr>
          <a:xfrm>
            <a:off x="441789" y="5029200"/>
            <a:ext cx="9524144" cy="1998324"/>
          </a:xfrm>
          <a:prstGeom prst="rect">
            <a:avLst/>
          </a:prstGeom>
        </p:spPr>
        <p:txBody>
          <a:bodyPr vert="horz" wrap="none" lIns="0" tIns="0" rIns="0" bIns="0" rtlCol="0" anchor="b">
            <a:normAutofit/>
          </a:bodyPr>
          <a:lstStyle/>
          <a:p>
            <a:pPr algn="l"/>
            <a:endParaRPr lang="en-GB" sz="3200" dirty="0"/>
          </a:p>
        </p:txBody>
      </p:sp>
      <p:pic>
        <p:nvPicPr>
          <p:cNvPr id="7" name="Picture 6">
            <a:extLst>
              <a:ext uri="{FF2B5EF4-FFF2-40B4-BE49-F238E27FC236}">
                <a16:creationId xmlns:a16="http://schemas.microsoft.com/office/drawing/2014/main" id="{D8DB5119-A18E-40B5-B6FE-FC0E7E73E4F0}"/>
              </a:ext>
            </a:extLst>
          </p:cNvPr>
          <p:cNvPicPr>
            <a:picLocks noChangeAspect="1"/>
          </p:cNvPicPr>
          <p:nvPr/>
        </p:nvPicPr>
        <p:blipFill>
          <a:blip r:embed="rId2"/>
          <a:stretch>
            <a:fillRect/>
          </a:stretch>
        </p:blipFill>
        <p:spPr>
          <a:xfrm>
            <a:off x="5743254" y="3551862"/>
            <a:ext cx="4724719" cy="2476500"/>
          </a:xfrm>
          <a:prstGeom prst="rect">
            <a:avLst/>
          </a:prstGeom>
        </p:spPr>
      </p:pic>
    </p:spTree>
    <p:extLst>
      <p:ext uri="{BB962C8B-B14F-4D97-AF65-F5344CB8AC3E}">
        <p14:creationId xmlns:p14="http://schemas.microsoft.com/office/powerpoint/2010/main" val="134913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4A1C9EB-9D65-49AF-BBDC-3BEC7E35564D}"/>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defTabSz="914400"/>
            <a:r>
              <a:rPr lang="en-US" sz="4400" b="1" kern="1200">
                <a:solidFill>
                  <a:srgbClr val="FFFFFF"/>
                </a:solidFill>
                <a:latin typeface="+mj-lt"/>
                <a:ea typeface="+mj-ea"/>
                <a:cs typeface="+mj-cs"/>
              </a:rPr>
              <a:t>Conditions</a:t>
            </a:r>
          </a:p>
        </p:txBody>
      </p:sp>
      <p:sp>
        <p:nvSpPr>
          <p:cNvPr id="9" name="TextBox 8">
            <a:extLst>
              <a:ext uri="{FF2B5EF4-FFF2-40B4-BE49-F238E27FC236}">
                <a16:creationId xmlns:a16="http://schemas.microsoft.com/office/drawing/2014/main" id="{EC95BC20-06B0-4615-B599-53C043EE5778}"/>
              </a:ext>
            </a:extLst>
          </p:cNvPr>
          <p:cNvSpPr txBox="1"/>
          <p:nvPr/>
        </p:nvSpPr>
        <p:spPr>
          <a:xfrm>
            <a:off x="4699818" y="1027416"/>
            <a:ext cx="7130232" cy="5085708"/>
          </a:xfrm>
          <a:prstGeom prst="rect">
            <a:avLst/>
          </a:prstGeom>
        </p:spPr>
        <p:txBody>
          <a:bodyPr vert="horz" lIns="91440" tIns="45720" rIns="91440" bIns="45720" rtlCol="0" anchor="ctr">
            <a:normAutofit fontScale="32500" lnSpcReduction="20000"/>
          </a:bodyPr>
          <a:lstStyle/>
          <a:p>
            <a:pPr lvl="0" algn="just">
              <a:lnSpc>
                <a:spcPct val="115000"/>
              </a:lnSpc>
              <a:spcAft>
                <a:spcPts val="1000"/>
              </a:spcAft>
              <a:buSzPts val="1200"/>
            </a:pPr>
            <a:r>
              <a:rPr lang="en-GB" sz="3700" dirty="0">
                <a:effectLst/>
                <a:latin typeface="Arial" panose="020B0604020202020204" pitchFamily="34" charset="0"/>
                <a:ea typeface="Calibri" panose="020F0502020204030204" pitchFamily="34" charset="0"/>
                <a:cs typeface="Arial" panose="020B0604020202020204" pitchFamily="34" charset="0"/>
              </a:rPr>
              <a:t>The Licence Holder must inform the Authority within 21 working days of any material changes in their own circumstances and, within 21 days of becoming aware of them, of any known and material change in the circumstances of any person managing or involved in the management of the house, such as:</a:t>
            </a:r>
          </a:p>
          <a:p>
            <a:pPr lvl="0" algn="just">
              <a:lnSpc>
                <a:spcPct val="115000"/>
              </a:lnSpc>
              <a:spcAft>
                <a:spcPts val="1000"/>
              </a:spcAft>
              <a:buSzPts val="1200"/>
            </a:pPr>
            <a:r>
              <a:rPr lang="en-GB" sz="3700" dirty="0">
                <a:latin typeface="Arial" panose="020B0604020202020204" pitchFamily="34" charset="0"/>
                <a:ea typeface="Calibri" panose="020F0502020204030204" pitchFamily="34" charset="0"/>
                <a:cs typeface="Arial" panose="020B0604020202020204" pitchFamily="34" charset="0"/>
              </a:rPr>
              <a:t>Details of any unspent convictions – for either the licence holder or manager</a:t>
            </a:r>
          </a:p>
          <a:p>
            <a:pPr algn="just">
              <a:lnSpc>
                <a:spcPct val="115000"/>
              </a:lnSpc>
              <a:spcAft>
                <a:spcPts val="1000"/>
              </a:spcAft>
              <a:buSzPts val="1200"/>
            </a:pPr>
            <a:r>
              <a:rPr lang="en-GB" sz="3700" dirty="0">
                <a:effectLst/>
                <a:latin typeface="Arial" panose="020B0604020202020204" pitchFamily="34" charset="0"/>
                <a:ea typeface="Calibri" panose="020F0502020204030204" pitchFamily="34" charset="0"/>
                <a:cs typeface="Arial" panose="020B0604020202020204" pitchFamily="34" charset="0"/>
              </a:rPr>
              <a:t>Details of any finding by a court or tribunal against the Licence Holder and/or the property manager that he or she has practised unlawful discrimination.</a:t>
            </a:r>
          </a:p>
          <a:p>
            <a:pPr algn="just">
              <a:lnSpc>
                <a:spcPct val="115000"/>
              </a:lnSpc>
              <a:spcAft>
                <a:spcPts val="1000"/>
              </a:spcAft>
              <a:buSzPts val="1200"/>
            </a:pPr>
            <a:r>
              <a:rPr lang="en-GB" sz="3700" dirty="0">
                <a:effectLst/>
                <a:latin typeface="Arial" panose="020B0604020202020204" pitchFamily="34" charset="0"/>
                <a:ea typeface="Calibri" panose="020F0502020204030204" pitchFamily="34" charset="0"/>
                <a:cs typeface="Arial" panose="020B0604020202020204" pitchFamily="34" charset="0"/>
              </a:rPr>
              <a:t>Details of any contravention on the part of the Licence Holder or property manager relating to housing, public health, environmental health, or landlord and tenant law, which has led to civil or criminal proceedings and a judgment or finding being made against him or her.</a:t>
            </a:r>
          </a:p>
          <a:p>
            <a:pPr algn="just">
              <a:lnSpc>
                <a:spcPct val="115000"/>
              </a:lnSpc>
              <a:spcAft>
                <a:spcPts val="1000"/>
              </a:spcAft>
              <a:buSzPts val="1200"/>
            </a:pPr>
            <a:endParaRPr lang="en-GB" sz="37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buSzPts val="1200"/>
            </a:pPr>
            <a:r>
              <a:rPr lang="en-GB" sz="3700" dirty="0">
                <a:latin typeface="Arial" panose="020B0604020202020204" pitchFamily="34" charset="0"/>
                <a:ea typeface="Calibri" panose="020F0502020204030204" pitchFamily="34" charset="0"/>
                <a:cs typeface="Arial" panose="020B0604020202020204" pitchFamily="34" charset="0"/>
              </a:rPr>
              <a:t>Any change of the property manager.</a:t>
            </a:r>
          </a:p>
          <a:p>
            <a:pPr algn="just">
              <a:lnSpc>
                <a:spcPct val="115000"/>
              </a:lnSpc>
              <a:spcAft>
                <a:spcPts val="1000"/>
              </a:spcAft>
              <a:buSzPts val="1200"/>
            </a:pPr>
            <a:r>
              <a:rPr lang="en-GB" sz="3700" dirty="0">
                <a:effectLst/>
                <a:latin typeface="Arial" panose="020B0604020202020204" pitchFamily="34" charset="0"/>
                <a:ea typeface="Calibri" panose="020F0502020204030204" pitchFamily="34" charset="0"/>
                <a:cs typeface="Arial" panose="020B0604020202020204" pitchFamily="34" charset="0"/>
              </a:rPr>
              <a:t>Any change of address of the licence holder or property manager</a:t>
            </a:r>
          </a:p>
          <a:p>
            <a:pPr algn="just">
              <a:lnSpc>
                <a:spcPct val="115000"/>
              </a:lnSpc>
              <a:spcAft>
                <a:spcPts val="1000"/>
              </a:spcAft>
              <a:buSzPts val="1200"/>
            </a:pPr>
            <a:r>
              <a:rPr lang="en-GB" sz="3700" dirty="0">
                <a:effectLst/>
                <a:latin typeface="Arial" panose="020B0604020202020204" pitchFamily="34" charset="0"/>
                <a:ea typeface="Calibri" panose="020F0502020204030204" pitchFamily="34" charset="0"/>
                <a:cs typeface="Arial" panose="020B0604020202020204" pitchFamily="34" charset="0"/>
              </a:rPr>
              <a:t>The undertaking of any substantial works to the house including conversions and modernisations that would affect the licence or the licence conditions</a:t>
            </a:r>
          </a:p>
          <a:p>
            <a:pPr algn="just">
              <a:lnSpc>
                <a:spcPct val="115000"/>
              </a:lnSpc>
              <a:spcAft>
                <a:spcPts val="1000"/>
              </a:spcAft>
            </a:pPr>
            <a:r>
              <a:rPr lang="en-GB" sz="3200" dirty="0">
                <a:effectLst/>
                <a:latin typeface="Arial" panose="020B0604020202020204" pitchFamily="34" charset="0"/>
                <a:ea typeface="Calibri" panose="020F0502020204030204" pitchFamily="34" charset="0"/>
                <a:cs typeface="Times New Roman" panose="02020603050405020304" pitchFamily="18"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3200" dirty="0">
                <a:effectLst/>
                <a:latin typeface="Arial" panose="020B0604020202020204" pitchFamily="34" charset="0"/>
                <a:ea typeface="Calibri" panose="020F0502020204030204" pitchFamily="34" charset="0"/>
                <a:cs typeface="Times New Roman" panose="02020603050405020304" pitchFamily="18"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80962" indent="-228600">
              <a:lnSpc>
                <a:spcPct val="90000"/>
              </a:lnSpc>
              <a:spcAft>
                <a:spcPts val="600"/>
              </a:spcAft>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2C3011AC-1C1B-4A08-BEBD-AF60E7CD7C5E}"/>
              </a:ext>
            </a:extLst>
          </p:cNvPr>
          <p:cNvSpPr>
            <a:spLocks noGrp="1"/>
          </p:cNvSpPr>
          <p:nvPr>
            <p:ph type="sldNum" sz="quarter" idx="11"/>
          </p:nvPr>
        </p:nvSpPr>
        <p:spPr>
          <a:xfrm>
            <a:off x="10534650" y="6356350"/>
            <a:ext cx="81915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Bef>
                <a:spcPts val="0"/>
              </a:spcBef>
              <a:spcAft>
                <a:spcPts val="600"/>
              </a:spcAft>
              <a:buClrTx/>
              <a:buSzTx/>
              <a:buFontTx/>
              <a:buNone/>
              <a:tabLst/>
              <a:defRPr/>
            </a:pPr>
            <a:fld id="{7ED3C3FB-97FF-4690-B61E-41E8A0916BBC}" type="slidenum">
              <a:rPr lang="en-US" sz="1200">
                <a:solidFill>
                  <a:prstClr val="black">
                    <a:tint val="75000"/>
                  </a:prstClr>
                </a:solidFill>
              </a:rPr>
              <a:pPr marR="0" lvl="0" indent="0" fontAlgn="auto">
                <a:spcBef>
                  <a:spcPts val="0"/>
                </a:spcBef>
                <a:spcAft>
                  <a:spcPts val="600"/>
                </a:spcAft>
                <a:buClrTx/>
                <a:buSzTx/>
                <a:buFontTx/>
                <a:buNone/>
                <a:tabLst/>
                <a:defRPr/>
              </a:pPr>
              <a:t>12</a:t>
            </a:fld>
            <a:endParaRPr kumimoji="0" lang="en-US" sz="1200" b="0" i="0" u="none" strike="noStrike" cap="none" spc="0" normalizeH="0" baseline="0" noProof="0">
              <a:ln>
                <a:noFill/>
              </a:ln>
              <a:solidFill>
                <a:prstClr val="black">
                  <a:tint val="75000"/>
                </a:prstClr>
              </a:solidFill>
              <a:effectLst/>
              <a:uLnTx/>
              <a:uFillTx/>
            </a:endParaRPr>
          </a:p>
        </p:txBody>
      </p:sp>
      <p:sp>
        <p:nvSpPr>
          <p:cNvPr id="2" name="TextBox 1">
            <a:extLst>
              <a:ext uri="{FF2B5EF4-FFF2-40B4-BE49-F238E27FC236}">
                <a16:creationId xmlns:a16="http://schemas.microsoft.com/office/drawing/2014/main" id="{28B50E88-8BBC-4AD9-850A-D97B9B8C7BC4}"/>
              </a:ext>
            </a:extLst>
          </p:cNvPr>
          <p:cNvSpPr txBox="1"/>
          <p:nvPr/>
        </p:nvSpPr>
        <p:spPr>
          <a:xfrm>
            <a:off x="361950" y="1638300"/>
            <a:ext cx="10340166" cy="3390900"/>
          </a:xfrm>
          <a:prstGeom prst="rect">
            <a:avLst/>
          </a:prstGeom>
        </p:spPr>
        <p:txBody>
          <a:bodyPr vert="horz" wrap="square" lIns="0" tIns="0" rIns="0" bIns="0" rtlCol="0" anchor="b">
            <a:normAutofit/>
          </a:bodyPr>
          <a:lstStyle/>
          <a:p>
            <a:pPr algn="l">
              <a:spcAft>
                <a:spcPts val="600"/>
              </a:spcAft>
            </a:pPr>
            <a:endParaRPr lang="en-GB" sz="3200"/>
          </a:p>
          <a:p>
            <a:pPr algn="l">
              <a:spcAft>
                <a:spcPts val="600"/>
              </a:spcAft>
            </a:pPr>
            <a:endParaRPr lang="en-GB" sz="3200"/>
          </a:p>
          <a:p>
            <a:pPr algn="l">
              <a:spcAft>
                <a:spcPts val="600"/>
              </a:spcAft>
            </a:pPr>
            <a:endParaRPr lang="en-GB" sz="3200"/>
          </a:p>
        </p:txBody>
      </p:sp>
      <p:sp>
        <p:nvSpPr>
          <p:cNvPr id="6" name="TextBox 5">
            <a:extLst>
              <a:ext uri="{FF2B5EF4-FFF2-40B4-BE49-F238E27FC236}">
                <a16:creationId xmlns:a16="http://schemas.microsoft.com/office/drawing/2014/main" id="{64107B79-0A52-403B-8480-D192614EBE3C}"/>
              </a:ext>
            </a:extLst>
          </p:cNvPr>
          <p:cNvSpPr txBox="1"/>
          <p:nvPr/>
        </p:nvSpPr>
        <p:spPr>
          <a:xfrm>
            <a:off x="361949" y="1223778"/>
            <a:ext cx="10106025" cy="3036218"/>
          </a:xfrm>
          <a:prstGeom prst="rect">
            <a:avLst/>
          </a:prstGeom>
        </p:spPr>
        <p:txBody>
          <a:bodyPr vert="horz" wrap="square" lIns="0" tIns="0" rIns="0" bIns="0" rtlCol="0" anchor="b">
            <a:normAutofit/>
          </a:bodyPr>
          <a:lstStyle/>
          <a:p>
            <a:pPr algn="l"/>
            <a:endParaRPr lang="en-GB" sz="3200" dirty="0"/>
          </a:p>
        </p:txBody>
      </p:sp>
      <p:sp>
        <p:nvSpPr>
          <p:cNvPr id="10" name="TextBox 9">
            <a:extLst>
              <a:ext uri="{FF2B5EF4-FFF2-40B4-BE49-F238E27FC236}">
                <a16:creationId xmlns:a16="http://schemas.microsoft.com/office/drawing/2014/main" id="{0F8476BF-2C22-40F0-A7B7-E8073AB66FED}"/>
              </a:ext>
            </a:extLst>
          </p:cNvPr>
          <p:cNvSpPr txBox="1"/>
          <p:nvPr/>
        </p:nvSpPr>
        <p:spPr>
          <a:xfrm>
            <a:off x="441789" y="5029200"/>
            <a:ext cx="9524144" cy="1998324"/>
          </a:xfrm>
          <a:prstGeom prst="rect">
            <a:avLst/>
          </a:prstGeom>
        </p:spPr>
        <p:txBody>
          <a:bodyPr vert="horz" wrap="none" lIns="0" tIns="0" rIns="0" bIns="0" rtlCol="0" anchor="b">
            <a:normAutofit/>
          </a:bodyPr>
          <a:lstStyle/>
          <a:p>
            <a:pPr algn="l"/>
            <a:endParaRPr lang="en-GB" sz="3200" dirty="0"/>
          </a:p>
        </p:txBody>
      </p:sp>
    </p:spTree>
    <p:extLst>
      <p:ext uri="{BB962C8B-B14F-4D97-AF65-F5344CB8AC3E}">
        <p14:creationId xmlns:p14="http://schemas.microsoft.com/office/powerpoint/2010/main" val="3407500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4A1C9EB-9D65-49AF-BBDC-3BEC7E35564D}"/>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defTabSz="914400"/>
            <a:r>
              <a:rPr lang="en-US" sz="4400" b="1" kern="1200">
                <a:solidFill>
                  <a:srgbClr val="FFFFFF"/>
                </a:solidFill>
                <a:latin typeface="+mj-lt"/>
                <a:ea typeface="+mj-ea"/>
                <a:cs typeface="+mj-cs"/>
              </a:rPr>
              <a:t>Conditions</a:t>
            </a:r>
          </a:p>
        </p:txBody>
      </p:sp>
      <p:sp>
        <p:nvSpPr>
          <p:cNvPr id="9" name="TextBox 8">
            <a:extLst>
              <a:ext uri="{FF2B5EF4-FFF2-40B4-BE49-F238E27FC236}">
                <a16:creationId xmlns:a16="http://schemas.microsoft.com/office/drawing/2014/main" id="{EC95BC20-06B0-4615-B599-53C043EE5778}"/>
              </a:ext>
            </a:extLst>
          </p:cNvPr>
          <p:cNvSpPr txBox="1"/>
          <p:nvPr/>
        </p:nvSpPr>
        <p:spPr>
          <a:xfrm>
            <a:off x="4699818" y="2013734"/>
            <a:ext cx="7130232" cy="4099389"/>
          </a:xfrm>
          <a:prstGeom prst="rect">
            <a:avLst/>
          </a:prstGeom>
        </p:spPr>
        <p:txBody>
          <a:bodyPr vert="horz" lIns="91440" tIns="45720" rIns="91440" bIns="45720" rtlCol="0" anchor="ctr">
            <a:normAutofit fontScale="77500" lnSpcReduction="20000"/>
          </a:bodyPr>
          <a:lstStyle/>
          <a:p>
            <a:pPr algn="just">
              <a:lnSpc>
                <a:spcPct val="115000"/>
              </a:lnSpc>
              <a:spcAft>
                <a:spcPts val="1000"/>
              </a:spcAft>
            </a:pPr>
            <a:r>
              <a:rPr lang="en-GB" dirty="0">
                <a:effectLst/>
                <a:latin typeface="Arial" panose="020B0604020202020204" pitchFamily="34" charset="0"/>
                <a:ea typeface="Calibri" panose="020F0502020204030204" pitchFamily="34" charset="0"/>
                <a:cs typeface="Times New Roman" panose="02020603050405020304" pitchFamily="18" charset="0"/>
              </a:rPr>
              <a:t>The Licence Holder shall ensure that inspections of the house are carried out at least every six (6) months to identify any problems relating to the condition and management of the house. The Authority may increase the frequency of such inspections if it has good reason to be concerned about the condition or management of the house. The records of such inspections shall be kept for the duration of this licence. As a minimum requirement the records must contain a log of who carried out the inspection, date and time of inspection and issues found, and action(s) taken. Copies of these must be provided to the Authority within 21 days on demand.</a:t>
            </a:r>
          </a:p>
          <a:p>
            <a:pPr algn="just">
              <a:lnSpc>
                <a:spcPct val="115000"/>
              </a:lnSpc>
              <a:spcAft>
                <a:spcPts val="10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3200" dirty="0">
                <a:effectLst/>
                <a:latin typeface="Arial" panose="020B0604020202020204" pitchFamily="34" charset="0"/>
                <a:ea typeface="Calibri" panose="020F0502020204030204" pitchFamily="34" charset="0"/>
                <a:cs typeface="Times New Roman" panose="02020603050405020304" pitchFamily="18" charset="0"/>
              </a:rPr>
              <a:t>The above is for Selective – the same condition is in place for HMOs but the requirement is every 3 months.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3200" dirty="0">
                <a:effectLst/>
                <a:latin typeface="Arial" panose="020B0604020202020204" pitchFamily="34" charset="0"/>
                <a:ea typeface="Calibri" panose="020F0502020204030204" pitchFamily="34" charset="0"/>
                <a:cs typeface="Times New Roman" panose="02020603050405020304" pitchFamily="18"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80962" indent="-228600">
              <a:lnSpc>
                <a:spcPct val="90000"/>
              </a:lnSpc>
              <a:spcAft>
                <a:spcPts val="600"/>
              </a:spcAft>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2C3011AC-1C1B-4A08-BEBD-AF60E7CD7C5E}"/>
              </a:ext>
            </a:extLst>
          </p:cNvPr>
          <p:cNvSpPr>
            <a:spLocks noGrp="1"/>
          </p:cNvSpPr>
          <p:nvPr>
            <p:ph type="sldNum" sz="quarter" idx="11"/>
          </p:nvPr>
        </p:nvSpPr>
        <p:spPr>
          <a:xfrm>
            <a:off x="10534650" y="6356350"/>
            <a:ext cx="81915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Bef>
                <a:spcPts val="0"/>
              </a:spcBef>
              <a:spcAft>
                <a:spcPts val="600"/>
              </a:spcAft>
              <a:buClrTx/>
              <a:buSzTx/>
              <a:buFontTx/>
              <a:buNone/>
              <a:tabLst/>
              <a:defRPr/>
            </a:pPr>
            <a:fld id="{7ED3C3FB-97FF-4690-B61E-41E8A0916BBC}" type="slidenum">
              <a:rPr lang="en-US" sz="1200">
                <a:solidFill>
                  <a:prstClr val="black">
                    <a:tint val="75000"/>
                  </a:prstClr>
                </a:solidFill>
              </a:rPr>
              <a:pPr marR="0" lvl="0" indent="0" fontAlgn="auto">
                <a:spcBef>
                  <a:spcPts val="0"/>
                </a:spcBef>
                <a:spcAft>
                  <a:spcPts val="600"/>
                </a:spcAft>
                <a:buClrTx/>
                <a:buSzTx/>
                <a:buFontTx/>
                <a:buNone/>
                <a:tabLst/>
                <a:defRPr/>
              </a:pPr>
              <a:t>13</a:t>
            </a:fld>
            <a:endParaRPr kumimoji="0" lang="en-US" sz="1200" b="0" i="0" u="none" strike="noStrike" cap="none" spc="0" normalizeH="0" baseline="0" noProof="0">
              <a:ln>
                <a:noFill/>
              </a:ln>
              <a:solidFill>
                <a:prstClr val="black">
                  <a:tint val="75000"/>
                </a:prstClr>
              </a:solidFill>
              <a:effectLst/>
              <a:uLnTx/>
              <a:uFillTx/>
            </a:endParaRPr>
          </a:p>
        </p:txBody>
      </p:sp>
      <p:sp>
        <p:nvSpPr>
          <p:cNvPr id="2" name="TextBox 1">
            <a:extLst>
              <a:ext uri="{FF2B5EF4-FFF2-40B4-BE49-F238E27FC236}">
                <a16:creationId xmlns:a16="http://schemas.microsoft.com/office/drawing/2014/main" id="{28B50E88-8BBC-4AD9-850A-D97B9B8C7BC4}"/>
              </a:ext>
            </a:extLst>
          </p:cNvPr>
          <p:cNvSpPr txBox="1"/>
          <p:nvPr/>
        </p:nvSpPr>
        <p:spPr>
          <a:xfrm>
            <a:off x="361950" y="1638300"/>
            <a:ext cx="10340166" cy="3390900"/>
          </a:xfrm>
          <a:prstGeom prst="rect">
            <a:avLst/>
          </a:prstGeom>
        </p:spPr>
        <p:txBody>
          <a:bodyPr vert="horz" wrap="square" lIns="0" tIns="0" rIns="0" bIns="0" rtlCol="0" anchor="b">
            <a:normAutofit/>
          </a:bodyPr>
          <a:lstStyle/>
          <a:p>
            <a:pPr algn="l">
              <a:spcAft>
                <a:spcPts val="600"/>
              </a:spcAft>
            </a:pPr>
            <a:endParaRPr lang="en-GB" sz="3200"/>
          </a:p>
          <a:p>
            <a:pPr algn="l">
              <a:spcAft>
                <a:spcPts val="600"/>
              </a:spcAft>
            </a:pPr>
            <a:endParaRPr lang="en-GB" sz="3200"/>
          </a:p>
          <a:p>
            <a:pPr algn="l">
              <a:spcAft>
                <a:spcPts val="600"/>
              </a:spcAft>
            </a:pPr>
            <a:endParaRPr lang="en-GB" sz="3200"/>
          </a:p>
        </p:txBody>
      </p:sp>
      <p:sp>
        <p:nvSpPr>
          <p:cNvPr id="6" name="TextBox 5">
            <a:extLst>
              <a:ext uri="{FF2B5EF4-FFF2-40B4-BE49-F238E27FC236}">
                <a16:creationId xmlns:a16="http://schemas.microsoft.com/office/drawing/2014/main" id="{64107B79-0A52-403B-8480-D192614EBE3C}"/>
              </a:ext>
            </a:extLst>
          </p:cNvPr>
          <p:cNvSpPr txBox="1"/>
          <p:nvPr/>
        </p:nvSpPr>
        <p:spPr>
          <a:xfrm>
            <a:off x="361949" y="1223778"/>
            <a:ext cx="10106025" cy="3036218"/>
          </a:xfrm>
          <a:prstGeom prst="rect">
            <a:avLst/>
          </a:prstGeom>
        </p:spPr>
        <p:txBody>
          <a:bodyPr vert="horz" wrap="square" lIns="0" tIns="0" rIns="0" bIns="0" rtlCol="0" anchor="b">
            <a:normAutofit/>
          </a:bodyPr>
          <a:lstStyle/>
          <a:p>
            <a:pPr algn="l"/>
            <a:endParaRPr lang="en-GB" sz="3200" dirty="0"/>
          </a:p>
        </p:txBody>
      </p:sp>
      <p:sp>
        <p:nvSpPr>
          <p:cNvPr id="10" name="TextBox 9">
            <a:extLst>
              <a:ext uri="{FF2B5EF4-FFF2-40B4-BE49-F238E27FC236}">
                <a16:creationId xmlns:a16="http://schemas.microsoft.com/office/drawing/2014/main" id="{0F8476BF-2C22-40F0-A7B7-E8073AB66FED}"/>
              </a:ext>
            </a:extLst>
          </p:cNvPr>
          <p:cNvSpPr txBox="1"/>
          <p:nvPr/>
        </p:nvSpPr>
        <p:spPr>
          <a:xfrm>
            <a:off x="441789" y="5029200"/>
            <a:ext cx="9524144" cy="1998324"/>
          </a:xfrm>
          <a:prstGeom prst="rect">
            <a:avLst/>
          </a:prstGeom>
        </p:spPr>
        <p:txBody>
          <a:bodyPr vert="horz" wrap="none" lIns="0" tIns="0" rIns="0" bIns="0" rtlCol="0" anchor="b">
            <a:normAutofit/>
          </a:bodyPr>
          <a:lstStyle/>
          <a:p>
            <a:pPr algn="l"/>
            <a:endParaRPr lang="en-GB" sz="3200" dirty="0"/>
          </a:p>
        </p:txBody>
      </p:sp>
    </p:spTree>
    <p:extLst>
      <p:ext uri="{BB962C8B-B14F-4D97-AF65-F5344CB8AC3E}">
        <p14:creationId xmlns:p14="http://schemas.microsoft.com/office/powerpoint/2010/main" val="1107218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5A753-4A27-7CFD-80D7-460EB2845B34}"/>
              </a:ext>
            </a:extLst>
          </p:cNvPr>
          <p:cNvSpPr/>
          <p:nvPr/>
        </p:nvSpPr>
        <p:spPr>
          <a:xfrm>
            <a:off x="941" y="1058"/>
            <a:ext cx="12190119" cy="6856942"/>
          </a:xfrm>
          <a:prstGeom prst="rect">
            <a:avLst/>
          </a:prstGeom>
          <a:solidFill>
            <a:srgbClr val="4E22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a:extLst>
              <a:ext uri="{FF2B5EF4-FFF2-40B4-BE49-F238E27FC236}">
                <a16:creationId xmlns:a16="http://schemas.microsoft.com/office/drawing/2014/main" id="{29D6FC09-CB0F-B374-33F9-08630AB42285}"/>
              </a:ext>
            </a:extLst>
          </p:cNvPr>
          <p:cNvSpPr/>
          <p:nvPr/>
        </p:nvSpPr>
        <p:spPr>
          <a:xfrm>
            <a:off x="6285846" y="876107"/>
            <a:ext cx="6806168" cy="738664"/>
          </a:xfrm>
          <a:prstGeom prst="rect">
            <a:avLst/>
          </a:prstGeom>
        </p:spPr>
        <p:txBody>
          <a:bodyPr wrap="square" lIns="0" tIns="0" rIns="0" bIns="0" anchor="ctr">
            <a:spAutoFit/>
          </a:bodyPr>
          <a:lstStyle/>
          <a:p>
            <a:pPr defTabSz="1219078"/>
            <a:r>
              <a:rPr lang="en-US" sz="4800" b="1">
                <a:solidFill>
                  <a:srgbClr val="4E226B"/>
                </a:solidFill>
                <a:latin typeface="Arial" panose="020B0604020202020204"/>
              </a:rPr>
              <a:t>Section Break</a:t>
            </a:r>
            <a:endParaRPr lang="en-US" sz="2400" b="1" spc="800">
              <a:solidFill>
                <a:srgbClr val="4E226B"/>
              </a:solidFill>
              <a:latin typeface="Roboto Light" panose="02000000000000000000" pitchFamily="2" charset="0"/>
              <a:ea typeface="Roboto Light" panose="02000000000000000000" pitchFamily="2" charset="0"/>
            </a:endParaRPr>
          </a:p>
        </p:txBody>
      </p:sp>
      <p:pic>
        <p:nvPicPr>
          <p:cNvPr id="6" name="Picture 5">
            <a:extLst>
              <a:ext uri="{FF2B5EF4-FFF2-40B4-BE49-F238E27FC236}">
                <a16:creationId xmlns:a16="http://schemas.microsoft.com/office/drawing/2014/main" id="{D78CBBF1-6D29-3EA0-E76D-B7D7BE4C7B93}"/>
              </a:ext>
            </a:extLst>
          </p:cNvPr>
          <p:cNvPicPr>
            <a:picLocks noChangeAspect="1"/>
          </p:cNvPicPr>
          <p:nvPr/>
        </p:nvPicPr>
        <p:blipFill>
          <a:blip r:embed="rId2"/>
          <a:stretch>
            <a:fillRect/>
          </a:stretch>
        </p:blipFill>
        <p:spPr>
          <a:xfrm>
            <a:off x="10391337" y="5687122"/>
            <a:ext cx="1276388" cy="725789"/>
          </a:xfrm>
          <a:prstGeom prst="rect">
            <a:avLst/>
          </a:prstGeom>
        </p:spPr>
      </p:pic>
      <p:sp>
        <p:nvSpPr>
          <p:cNvPr id="16" name="Title 1">
            <a:extLst>
              <a:ext uri="{FF2B5EF4-FFF2-40B4-BE49-F238E27FC236}">
                <a16:creationId xmlns:a16="http://schemas.microsoft.com/office/drawing/2014/main" id="{331A1E3A-30BD-CBDD-4BED-AB43849EF4C4}"/>
              </a:ext>
            </a:extLst>
          </p:cNvPr>
          <p:cNvSpPr txBox="1">
            <a:spLocks/>
          </p:cNvSpPr>
          <p:nvPr/>
        </p:nvSpPr>
        <p:spPr>
          <a:xfrm>
            <a:off x="1543930" y="3429000"/>
            <a:ext cx="8706329" cy="1565452"/>
          </a:xfrm>
          <a:prstGeom prst="rect">
            <a:avLst/>
          </a:prstGeom>
        </p:spPr>
        <p:txBody>
          <a:bodyPr vert="horz" lIns="0" tIns="0" rIns="0" bIns="0" rtlCol="0" anchor="ctr" anchorCtr="0">
            <a:noAutofit/>
          </a:bodyPr>
          <a:lstStyle>
            <a:lvl1pPr algn="ctr" defTabSz="1371600" rtl="0" eaLnBrk="1" latinLnBrk="0" hangingPunct="1">
              <a:lnSpc>
                <a:spcPct val="90000"/>
              </a:lnSpc>
              <a:spcBef>
                <a:spcPct val="0"/>
              </a:spcBef>
              <a:buNone/>
              <a:defRPr sz="9000" kern="1200">
                <a:solidFill>
                  <a:srgbClr val="4A4E4B"/>
                </a:solidFill>
                <a:latin typeface="Arial" panose="020B0604020202020204" pitchFamily="34" charset="0"/>
                <a:ea typeface="+mj-ea"/>
                <a:cs typeface="Arial" panose="020B0604020202020204" pitchFamily="34" charset="0"/>
              </a:defRPr>
            </a:lvl1pPr>
          </a:lstStyle>
          <a:p>
            <a:pPr algn="l">
              <a:lnSpc>
                <a:spcPct val="100000"/>
              </a:lnSpc>
            </a:pPr>
            <a:r>
              <a:rPr lang="en-US" sz="4800" spc="-100" dirty="0">
                <a:solidFill>
                  <a:schemeClr val="bg1"/>
                </a:solidFill>
              </a:rPr>
              <a:t>Damp &amp; </a:t>
            </a:r>
            <a:r>
              <a:rPr lang="en-US" sz="4800" spc="-100" dirty="0" err="1">
                <a:solidFill>
                  <a:schemeClr val="bg1"/>
                </a:solidFill>
              </a:rPr>
              <a:t>Mould</a:t>
            </a:r>
            <a:endParaRPr lang="en-US" sz="4800" spc="-100" dirty="0">
              <a:solidFill>
                <a:schemeClr val="bg1"/>
              </a:solidFill>
            </a:endParaRPr>
          </a:p>
        </p:txBody>
      </p:sp>
      <p:pic>
        <p:nvPicPr>
          <p:cNvPr id="3" name="Picture 2">
            <a:extLst>
              <a:ext uri="{FF2B5EF4-FFF2-40B4-BE49-F238E27FC236}">
                <a16:creationId xmlns:a16="http://schemas.microsoft.com/office/drawing/2014/main" id="{B780FAFD-F612-C9BC-F48B-AA07F613EC2C}"/>
              </a:ext>
            </a:extLst>
          </p:cNvPr>
          <p:cNvPicPr>
            <a:picLocks noChangeAspect="1"/>
          </p:cNvPicPr>
          <p:nvPr/>
        </p:nvPicPr>
        <p:blipFill>
          <a:blip r:embed="rId3"/>
          <a:stretch>
            <a:fillRect/>
          </a:stretch>
        </p:blipFill>
        <p:spPr>
          <a:xfrm>
            <a:off x="1543929" y="876164"/>
            <a:ext cx="5563221" cy="2113539"/>
          </a:xfrm>
          <a:prstGeom prst="rect">
            <a:avLst/>
          </a:prstGeom>
        </p:spPr>
      </p:pic>
    </p:spTree>
    <p:extLst>
      <p:ext uri="{BB962C8B-B14F-4D97-AF65-F5344CB8AC3E}">
        <p14:creationId xmlns:p14="http://schemas.microsoft.com/office/powerpoint/2010/main" val="3914451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05BF8C-BE38-8A4D-823E-9A7C55C537B8}"/>
              </a:ext>
            </a:extLst>
          </p:cNvPr>
          <p:cNvSpPr>
            <a:spLocks noGrp="1"/>
          </p:cNvSpPr>
          <p:nvPr>
            <p:ph type="subTitle" idx="1"/>
          </p:nvPr>
        </p:nvSpPr>
        <p:spPr>
          <a:xfrm>
            <a:off x="6096000" y="3818109"/>
            <a:ext cx="5586502" cy="1687622"/>
          </a:xfrm>
        </p:spPr>
        <p:txBody>
          <a:bodyPr vert="horz" lIns="0" tIns="0" rIns="0" bIns="0" rtlCol="0">
            <a:noAutofit/>
          </a:bodyPr>
          <a:lstStyle/>
          <a:p>
            <a:pPr algn="l"/>
            <a:r>
              <a:rPr lang="en-US" sz="2800" spc="-53">
                <a:solidFill>
                  <a:schemeClr val="bg1"/>
                </a:solidFill>
              </a:rPr>
              <a:t>Your Sub head goes here</a:t>
            </a:r>
            <a:br>
              <a:rPr lang="en-US" sz="2800" spc="-53">
                <a:solidFill>
                  <a:schemeClr val="bg1"/>
                </a:solidFill>
              </a:rPr>
            </a:br>
            <a:r>
              <a:rPr lang="en-US" sz="2800" spc="-53">
                <a:solidFill>
                  <a:schemeClr val="bg1"/>
                </a:solidFill>
              </a:rPr>
              <a:t>in 42pt text. Keep to a maximum</a:t>
            </a:r>
            <a:br>
              <a:rPr lang="en-US" sz="2800" spc="-53">
                <a:solidFill>
                  <a:schemeClr val="bg1"/>
                </a:solidFill>
              </a:rPr>
            </a:br>
            <a:r>
              <a:rPr lang="en-US" sz="2800" spc="-53">
                <a:solidFill>
                  <a:schemeClr val="bg1"/>
                </a:solidFill>
              </a:rPr>
              <a:t>of three lines where possible</a:t>
            </a:r>
          </a:p>
        </p:txBody>
      </p:sp>
      <p:sp>
        <p:nvSpPr>
          <p:cNvPr id="11" name="Rectangle 10">
            <a:extLst>
              <a:ext uri="{FF2B5EF4-FFF2-40B4-BE49-F238E27FC236}">
                <a16:creationId xmlns:a16="http://schemas.microsoft.com/office/drawing/2014/main" id="{29D6FC09-CB0F-B374-33F9-08630AB42285}"/>
              </a:ext>
            </a:extLst>
          </p:cNvPr>
          <p:cNvSpPr/>
          <p:nvPr/>
        </p:nvSpPr>
        <p:spPr>
          <a:xfrm>
            <a:off x="760638" y="424352"/>
            <a:ext cx="8514952" cy="738664"/>
          </a:xfrm>
          <a:prstGeom prst="rect">
            <a:avLst/>
          </a:prstGeom>
        </p:spPr>
        <p:txBody>
          <a:bodyPr wrap="square" lIns="0" tIns="0" rIns="0" bIns="0" anchor="ctr">
            <a:spAutoFit/>
          </a:bodyPr>
          <a:lstStyle/>
          <a:p>
            <a:pPr defTabSz="1219078"/>
            <a:r>
              <a:rPr lang="en-US" sz="4800" b="1">
                <a:solidFill>
                  <a:srgbClr val="4E226B"/>
                </a:solidFill>
                <a:latin typeface="Arial" panose="020B0604020202020204"/>
              </a:rPr>
              <a:t>1. Damp &amp; </a:t>
            </a:r>
            <a:r>
              <a:rPr lang="en-US" sz="4800" b="1" err="1">
                <a:solidFill>
                  <a:srgbClr val="4E226B"/>
                </a:solidFill>
                <a:latin typeface="Arial" panose="020B0604020202020204"/>
              </a:rPr>
              <a:t>Mould</a:t>
            </a:r>
            <a:r>
              <a:rPr lang="en-US" sz="4800" b="1">
                <a:solidFill>
                  <a:srgbClr val="4E226B"/>
                </a:solidFill>
                <a:latin typeface="Arial" panose="020B0604020202020204"/>
              </a:rPr>
              <a:t> Explainer</a:t>
            </a:r>
            <a:endParaRPr lang="en-US" sz="2400" b="1" spc="800">
              <a:solidFill>
                <a:srgbClr val="4E226B"/>
              </a:solidFill>
              <a:latin typeface="Roboto Light" panose="02000000000000000000" pitchFamily="2" charset="0"/>
              <a:ea typeface="Roboto Light" panose="02000000000000000000" pitchFamily="2" charset="0"/>
              <a:cs typeface="Roboto Light"/>
            </a:endParaRPr>
          </a:p>
        </p:txBody>
      </p:sp>
      <p:sp>
        <p:nvSpPr>
          <p:cNvPr id="19" name="Inhaltsplatzhalter 4">
            <a:extLst>
              <a:ext uri="{FF2B5EF4-FFF2-40B4-BE49-F238E27FC236}">
                <a16:creationId xmlns:a16="http://schemas.microsoft.com/office/drawing/2014/main" id="{A20B477D-9444-14DB-138F-2541086D1A06}"/>
              </a:ext>
            </a:extLst>
          </p:cNvPr>
          <p:cNvSpPr txBox="1">
            <a:spLocks/>
          </p:cNvSpPr>
          <p:nvPr/>
        </p:nvSpPr>
        <p:spPr>
          <a:xfrm>
            <a:off x="760637" y="1302407"/>
            <a:ext cx="7001346" cy="2154957"/>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04770" indent="-304770" defTabSz="1218714">
              <a:lnSpc>
                <a:spcPct val="120000"/>
              </a:lnSpc>
              <a:spcAft>
                <a:spcPts val="400"/>
              </a:spcAft>
            </a:pPr>
            <a:r>
              <a:rPr lang="en-GB" sz="1600" b="1">
                <a:solidFill>
                  <a:srgbClr val="4E226B"/>
                </a:solidFill>
                <a:latin typeface="Arial" panose="020B0604020202020204"/>
                <a:cs typeface="Arial"/>
              </a:rPr>
              <a:t>Damp &amp; Mould </a:t>
            </a:r>
            <a:r>
              <a:rPr lang="en-GB" sz="1600">
                <a:solidFill>
                  <a:srgbClr val="4E226B"/>
                </a:solidFill>
                <a:latin typeface="Arial" panose="020B0604020202020204"/>
                <a:cs typeface="Arial"/>
              </a:rPr>
              <a:t>is caused by excess moisture, which may be the result of many and varied factors, such as:</a:t>
            </a:r>
          </a:p>
          <a:p>
            <a:pPr lvl="1" defTabSz="1218714">
              <a:lnSpc>
                <a:spcPct val="120000"/>
              </a:lnSpc>
              <a:spcAft>
                <a:spcPts val="400"/>
              </a:spcAft>
              <a:buFont typeface="Courier New" panose="02070309020205020404" pitchFamily="49" charset="0"/>
              <a:buChar char="o"/>
            </a:pPr>
            <a:r>
              <a:rPr lang="en-GB" sz="1600">
                <a:solidFill>
                  <a:srgbClr val="4E226B"/>
                </a:solidFill>
                <a:latin typeface="Arial" panose="020B0604020202020204"/>
                <a:cs typeface="Arial"/>
              </a:rPr>
              <a:t>Leaks, condensation, rising damp and other sources of moisture</a:t>
            </a:r>
          </a:p>
          <a:p>
            <a:pPr lvl="1" defTabSz="1218714">
              <a:lnSpc>
                <a:spcPct val="120000"/>
              </a:lnSpc>
              <a:spcAft>
                <a:spcPts val="400"/>
              </a:spcAft>
              <a:buFont typeface="Courier New" panose="02070309020205020404" pitchFamily="49" charset="0"/>
              <a:buChar char="o"/>
            </a:pPr>
            <a:r>
              <a:rPr lang="en-GB" sz="1600">
                <a:solidFill>
                  <a:srgbClr val="4E226B"/>
                </a:solidFill>
                <a:latin typeface="Arial" panose="020B0604020202020204"/>
                <a:cs typeface="Arial"/>
              </a:rPr>
              <a:t>A lack of (or ineffective) insulation, ventilation and heating</a:t>
            </a:r>
          </a:p>
          <a:p>
            <a:pPr lvl="1" defTabSz="1218714">
              <a:lnSpc>
                <a:spcPct val="120000"/>
              </a:lnSpc>
              <a:spcAft>
                <a:spcPts val="1333"/>
              </a:spcAft>
              <a:buFont typeface="Courier New" panose="02070309020205020404" pitchFamily="49" charset="0"/>
              <a:buChar char="o"/>
            </a:pPr>
            <a:r>
              <a:rPr lang="en-GB" sz="1600">
                <a:solidFill>
                  <a:srgbClr val="4E226B"/>
                </a:solidFill>
                <a:latin typeface="Arial" panose="020B0604020202020204"/>
                <a:cs typeface="Arial"/>
              </a:rPr>
              <a:t>Structural issues or defects relating to the age, design or maintenance of a home</a:t>
            </a:r>
          </a:p>
          <a:p>
            <a:pPr defTabSz="1218714">
              <a:lnSpc>
                <a:spcPct val="120000"/>
              </a:lnSpc>
              <a:spcAft>
                <a:spcPts val="1333"/>
              </a:spcAft>
            </a:pPr>
            <a:r>
              <a:rPr lang="en-GB" sz="1600">
                <a:solidFill>
                  <a:srgbClr val="4E226B"/>
                </a:solidFill>
                <a:latin typeface="Arial" panose="020B0604020202020204"/>
                <a:cs typeface="Arial"/>
              </a:rPr>
              <a:t>Tracing the exact cause of damp and mould can be complicated and typically relies upon the expertise of a qualified Building Surveyor</a:t>
            </a:r>
          </a:p>
          <a:p>
            <a:pPr defTabSz="1218714">
              <a:lnSpc>
                <a:spcPct val="120000"/>
              </a:lnSpc>
              <a:spcAft>
                <a:spcPts val="400"/>
              </a:spcAft>
            </a:pPr>
            <a:r>
              <a:rPr lang="en-GB" sz="1600">
                <a:solidFill>
                  <a:srgbClr val="4E226B"/>
                </a:solidFill>
                <a:latin typeface="Arial" panose="020B0604020202020204"/>
                <a:cs typeface="Arial"/>
              </a:rPr>
              <a:t>It can be exacerbated by other factors relating to occupancy, including:</a:t>
            </a:r>
          </a:p>
          <a:p>
            <a:pPr lvl="1" defTabSz="1218714">
              <a:lnSpc>
                <a:spcPct val="120000"/>
              </a:lnSpc>
              <a:spcAft>
                <a:spcPts val="400"/>
              </a:spcAft>
              <a:buFont typeface="Courier New" panose="02070309020205020404" pitchFamily="49" charset="0"/>
              <a:buChar char="o"/>
            </a:pPr>
            <a:r>
              <a:rPr lang="en-GB" sz="1600">
                <a:solidFill>
                  <a:srgbClr val="4E226B"/>
                </a:solidFill>
                <a:latin typeface="Arial" panose="020B0604020202020204"/>
                <a:cs typeface="Arial"/>
              </a:rPr>
              <a:t>Overcrowding </a:t>
            </a:r>
          </a:p>
          <a:p>
            <a:pPr lvl="1" defTabSz="1218714">
              <a:lnSpc>
                <a:spcPct val="120000"/>
              </a:lnSpc>
              <a:spcAft>
                <a:spcPts val="400"/>
              </a:spcAft>
              <a:buFont typeface="Courier New" panose="02070309020205020404" pitchFamily="49" charset="0"/>
              <a:buChar char="o"/>
            </a:pPr>
            <a:r>
              <a:rPr lang="en-GB" sz="1600">
                <a:solidFill>
                  <a:srgbClr val="4E226B"/>
                </a:solidFill>
                <a:latin typeface="Arial" panose="020B0604020202020204"/>
                <a:cs typeface="Arial"/>
              </a:rPr>
              <a:t>Moisture created by bathing, cooking, drying clothes </a:t>
            </a:r>
          </a:p>
          <a:p>
            <a:pPr lvl="1" defTabSz="1218714">
              <a:lnSpc>
                <a:spcPct val="120000"/>
              </a:lnSpc>
              <a:spcAft>
                <a:spcPts val="1333"/>
              </a:spcAft>
              <a:buFont typeface="Courier New" panose="02070309020205020404" pitchFamily="49" charset="0"/>
              <a:buChar char="o"/>
            </a:pPr>
            <a:r>
              <a:rPr lang="en-GB" sz="1600">
                <a:solidFill>
                  <a:srgbClr val="4E226B"/>
                </a:solidFill>
                <a:latin typeface="Arial" panose="020B0604020202020204"/>
                <a:cs typeface="Arial"/>
              </a:rPr>
              <a:t>Other regular day-to-day household activities </a:t>
            </a:r>
          </a:p>
          <a:p>
            <a:pPr defTabSz="1218714">
              <a:lnSpc>
                <a:spcPct val="120000"/>
              </a:lnSpc>
              <a:spcAft>
                <a:spcPts val="1333"/>
              </a:spcAft>
            </a:pPr>
            <a:r>
              <a:rPr lang="en-GB" sz="1600">
                <a:solidFill>
                  <a:srgbClr val="4E226B"/>
                </a:solidFill>
                <a:latin typeface="Arial" panose="020B0604020202020204"/>
                <a:cs typeface="Arial"/>
              </a:rPr>
              <a:t>Mould produces allergens, irritants and, sometimes, toxic substances,</a:t>
            </a:r>
          </a:p>
          <a:p>
            <a:pPr defTabSz="1218714">
              <a:lnSpc>
                <a:spcPct val="120000"/>
              </a:lnSpc>
              <a:spcAft>
                <a:spcPts val="1333"/>
              </a:spcAft>
            </a:pPr>
            <a:r>
              <a:rPr lang="en-GB" sz="1600">
                <a:solidFill>
                  <a:srgbClr val="4E226B"/>
                </a:solidFill>
                <a:latin typeface="Arial" panose="020B0604020202020204"/>
                <a:cs typeface="Arial"/>
              </a:rPr>
              <a:t>It is proven to be a </a:t>
            </a:r>
            <a:r>
              <a:rPr lang="en-GB" sz="1600" b="1">
                <a:solidFill>
                  <a:srgbClr val="4E226B"/>
                </a:solidFill>
                <a:latin typeface="Arial" panose="020B0604020202020204"/>
                <a:cs typeface="Arial"/>
              </a:rPr>
              <a:t>causal and/or aggravating factor of health conditions</a:t>
            </a:r>
            <a:r>
              <a:rPr lang="en-GB" sz="1600">
                <a:solidFill>
                  <a:srgbClr val="4E226B"/>
                </a:solidFill>
                <a:latin typeface="Arial" panose="020B0604020202020204"/>
                <a:cs typeface="Arial"/>
              </a:rPr>
              <a:t>,</a:t>
            </a:r>
            <a:r>
              <a:rPr lang="en-GB" sz="1600" b="1">
                <a:solidFill>
                  <a:srgbClr val="4E226B"/>
                </a:solidFill>
                <a:latin typeface="Arial" panose="020B0604020202020204"/>
                <a:cs typeface="Arial"/>
              </a:rPr>
              <a:t> </a:t>
            </a:r>
            <a:r>
              <a:rPr lang="en-GB" sz="1600">
                <a:solidFill>
                  <a:srgbClr val="4E226B"/>
                </a:solidFill>
                <a:latin typeface="Arial" panose="020B0604020202020204"/>
                <a:cs typeface="Arial"/>
              </a:rPr>
              <a:t>such as respiratory infections, allergies and asthma</a:t>
            </a:r>
          </a:p>
          <a:p>
            <a:pPr lvl="1" defTabSz="1218714">
              <a:lnSpc>
                <a:spcPct val="120000"/>
              </a:lnSpc>
              <a:spcAft>
                <a:spcPts val="1333"/>
              </a:spcAft>
            </a:pPr>
            <a:endParaRPr lang="en-GB" sz="1667">
              <a:solidFill>
                <a:srgbClr val="4E226B"/>
              </a:solidFill>
              <a:latin typeface="Arial" panose="020B0604020202020204"/>
              <a:cs typeface="Arial"/>
            </a:endParaRPr>
          </a:p>
        </p:txBody>
      </p:sp>
      <p:pic>
        <p:nvPicPr>
          <p:cNvPr id="5" name="Picture 4" descr="A picture containing text, tableware, dishware, plate&#10;&#10;Description automatically generated">
            <a:extLst>
              <a:ext uri="{FF2B5EF4-FFF2-40B4-BE49-F238E27FC236}">
                <a16:creationId xmlns:a16="http://schemas.microsoft.com/office/drawing/2014/main" id="{593160A4-44F9-9B9F-A36A-48AD75086BEA}"/>
              </a:ext>
            </a:extLst>
          </p:cNvPr>
          <p:cNvPicPr>
            <a:picLocks noChangeAspect="1"/>
          </p:cNvPicPr>
          <p:nvPr/>
        </p:nvPicPr>
        <p:blipFill>
          <a:blip r:embed="rId3"/>
          <a:stretch>
            <a:fillRect/>
          </a:stretch>
        </p:blipFill>
        <p:spPr>
          <a:xfrm>
            <a:off x="10039787" y="298576"/>
            <a:ext cx="1883623" cy="715830"/>
          </a:xfrm>
          <a:prstGeom prst="rect">
            <a:avLst/>
          </a:prstGeom>
        </p:spPr>
      </p:pic>
      <p:pic>
        <p:nvPicPr>
          <p:cNvPr id="1026" name="Picture 2" descr="Illustration of the basic sources of dampness. ">
            <a:extLst>
              <a:ext uri="{FF2B5EF4-FFF2-40B4-BE49-F238E27FC236}">
                <a16:creationId xmlns:a16="http://schemas.microsoft.com/office/drawing/2014/main" id="{5BEA9901-FC43-4BDD-816A-019147B977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698" y="1881483"/>
            <a:ext cx="4503778" cy="387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619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05BF8C-BE38-8A4D-823E-9A7C55C537B8}"/>
              </a:ext>
            </a:extLst>
          </p:cNvPr>
          <p:cNvSpPr>
            <a:spLocks noGrp="1"/>
          </p:cNvSpPr>
          <p:nvPr>
            <p:ph type="subTitle" idx="1"/>
          </p:nvPr>
        </p:nvSpPr>
        <p:spPr>
          <a:xfrm>
            <a:off x="6096000" y="3818109"/>
            <a:ext cx="5586502" cy="1687622"/>
          </a:xfrm>
        </p:spPr>
        <p:txBody>
          <a:bodyPr vert="horz" lIns="0" tIns="0" rIns="0" bIns="0" rtlCol="0">
            <a:noAutofit/>
          </a:bodyPr>
          <a:lstStyle/>
          <a:p>
            <a:pPr algn="l"/>
            <a:r>
              <a:rPr lang="en-US" sz="2800" spc="-53">
                <a:solidFill>
                  <a:schemeClr val="bg1"/>
                </a:solidFill>
              </a:rPr>
              <a:t>Your Sub head goes here</a:t>
            </a:r>
            <a:br>
              <a:rPr lang="en-US" sz="2800" spc="-53">
                <a:solidFill>
                  <a:schemeClr val="bg1"/>
                </a:solidFill>
              </a:rPr>
            </a:br>
            <a:r>
              <a:rPr lang="en-US" sz="2800" spc="-53">
                <a:solidFill>
                  <a:schemeClr val="bg1"/>
                </a:solidFill>
              </a:rPr>
              <a:t>in 42pt text. Keep to a maximum</a:t>
            </a:r>
            <a:br>
              <a:rPr lang="en-US" sz="2800" spc="-53">
                <a:solidFill>
                  <a:schemeClr val="bg1"/>
                </a:solidFill>
              </a:rPr>
            </a:br>
            <a:r>
              <a:rPr lang="en-US" sz="2800" spc="-53">
                <a:solidFill>
                  <a:schemeClr val="bg1"/>
                </a:solidFill>
              </a:rPr>
              <a:t>of three lines where possible</a:t>
            </a:r>
          </a:p>
        </p:txBody>
      </p:sp>
      <p:sp>
        <p:nvSpPr>
          <p:cNvPr id="11" name="Rectangle 10">
            <a:extLst>
              <a:ext uri="{FF2B5EF4-FFF2-40B4-BE49-F238E27FC236}">
                <a16:creationId xmlns:a16="http://schemas.microsoft.com/office/drawing/2014/main" id="{29D6FC09-CB0F-B374-33F9-08630AB42285}"/>
              </a:ext>
            </a:extLst>
          </p:cNvPr>
          <p:cNvSpPr/>
          <p:nvPr/>
        </p:nvSpPr>
        <p:spPr>
          <a:xfrm>
            <a:off x="760637" y="485907"/>
            <a:ext cx="8718121" cy="615553"/>
          </a:xfrm>
          <a:prstGeom prst="rect">
            <a:avLst/>
          </a:prstGeom>
        </p:spPr>
        <p:txBody>
          <a:bodyPr wrap="square" lIns="0" tIns="0" rIns="0" bIns="0" anchor="ctr">
            <a:spAutoFit/>
          </a:bodyPr>
          <a:lstStyle/>
          <a:p>
            <a:pPr defTabSz="1219078"/>
            <a:r>
              <a:rPr lang="en-US" sz="4000" b="1">
                <a:solidFill>
                  <a:srgbClr val="4E226B"/>
                </a:solidFill>
                <a:latin typeface="Arial" panose="020B0604020202020204"/>
              </a:rPr>
              <a:t>2. How This Emerged as an Issue</a:t>
            </a:r>
            <a:endParaRPr lang="en-US" sz="1866" b="1" spc="800">
              <a:solidFill>
                <a:srgbClr val="4E226B"/>
              </a:solidFill>
              <a:latin typeface="Roboto Light" panose="02000000000000000000" pitchFamily="2" charset="0"/>
              <a:ea typeface="Roboto Light" panose="02000000000000000000" pitchFamily="2" charset="0"/>
              <a:cs typeface="Roboto Light"/>
            </a:endParaRPr>
          </a:p>
        </p:txBody>
      </p:sp>
      <p:pic>
        <p:nvPicPr>
          <p:cNvPr id="5" name="Picture 4" descr="A picture containing text, tableware, dishware, plate&#10;&#10;Description automatically generated">
            <a:extLst>
              <a:ext uri="{FF2B5EF4-FFF2-40B4-BE49-F238E27FC236}">
                <a16:creationId xmlns:a16="http://schemas.microsoft.com/office/drawing/2014/main" id="{593160A4-44F9-9B9F-A36A-48AD75086BEA}"/>
              </a:ext>
            </a:extLst>
          </p:cNvPr>
          <p:cNvPicPr>
            <a:picLocks noChangeAspect="1"/>
          </p:cNvPicPr>
          <p:nvPr/>
        </p:nvPicPr>
        <p:blipFill>
          <a:blip r:embed="rId3"/>
          <a:stretch>
            <a:fillRect/>
          </a:stretch>
        </p:blipFill>
        <p:spPr>
          <a:xfrm>
            <a:off x="10039787" y="298576"/>
            <a:ext cx="1883623" cy="715830"/>
          </a:xfrm>
          <a:prstGeom prst="rect">
            <a:avLst/>
          </a:prstGeom>
        </p:spPr>
      </p:pic>
      <p:graphicFrame>
        <p:nvGraphicFramePr>
          <p:cNvPr id="21" name="Inhaltsplatzhalter 4">
            <a:extLst>
              <a:ext uri="{FF2B5EF4-FFF2-40B4-BE49-F238E27FC236}">
                <a16:creationId xmlns:a16="http://schemas.microsoft.com/office/drawing/2014/main" id="{563E732C-5FE3-92C2-6146-D895DAAFAD5A}"/>
              </a:ext>
            </a:extLst>
          </p:cNvPr>
          <p:cNvGraphicFramePr/>
          <p:nvPr>
            <p:extLst>
              <p:ext uri="{D42A27DB-BD31-4B8C-83A1-F6EECF244321}">
                <p14:modId xmlns:p14="http://schemas.microsoft.com/office/powerpoint/2010/main" val="2623874658"/>
              </p:ext>
            </p:extLst>
          </p:nvPr>
        </p:nvGraphicFramePr>
        <p:xfrm>
          <a:off x="324456" y="1101460"/>
          <a:ext cx="11704069" cy="5457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10238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D6FC09-CB0F-B374-33F9-08630AB42285}"/>
              </a:ext>
            </a:extLst>
          </p:cNvPr>
          <p:cNvSpPr/>
          <p:nvPr/>
        </p:nvSpPr>
        <p:spPr>
          <a:xfrm>
            <a:off x="6513788" y="365125"/>
            <a:ext cx="4840010"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a:solidFill>
                  <a:srgbClr val="290A56"/>
                </a:solidFill>
                <a:latin typeface="Arial" panose="020B0604020202020204" pitchFamily="34" charset="0"/>
                <a:ea typeface="+mj-ea"/>
                <a:cs typeface="Arial" panose="020B0604020202020204" pitchFamily="34" charset="0"/>
              </a:rPr>
              <a:t>Private Rented Sector – DLUHC asks</a:t>
            </a:r>
            <a:endParaRPr lang="en-US" sz="3600" b="1" spc="800">
              <a:solidFill>
                <a:srgbClr val="290A56"/>
              </a:solidFill>
              <a:latin typeface="Arial" panose="020B0604020202020204" pitchFamily="34" charset="0"/>
              <a:ea typeface="+mj-ea"/>
              <a:cs typeface="Arial" panose="020B0604020202020204" pitchFamily="34" charset="0"/>
            </a:endParaRPr>
          </a:p>
        </p:txBody>
      </p:sp>
      <p:pic>
        <p:nvPicPr>
          <p:cNvPr id="4" name="Picture 3">
            <a:extLst>
              <a:ext uri="{FF2B5EF4-FFF2-40B4-BE49-F238E27FC236}">
                <a16:creationId xmlns:a16="http://schemas.microsoft.com/office/drawing/2014/main" id="{FF47C1E9-5264-4FCA-BC5F-485613BD18D8}"/>
              </a:ext>
            </a:extLst>
          </p:cNvPr>
          <p:cNvPicPr>
            <a:picLocks noChangeAspect="1"/>
          </p:cNvPicPr>
          <p:nvPr/>
        </p:nvPicPr>
        <p:blipFill rotWithShape="1">
          <a:blip r:embed="rId2"/>
          <a:srcRect l="28" r="7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9" name="Inhaltsplatzhalter 4">
            <a:extLst>
              <a:ext uri="{FF2B5EF4-FFF2-40B4-BE49-F238E27FC236}">
                <a16:creationId xmlns:a16="http://schemas.microsoft.com/office/drawing/2014/main" id="{A20B477D-9444-14DB-138F-2541086D1A06}"/>
              </a:ext>
            </a:extLst>
          </p:cNvPr>
          <p:cNvSpPr txBox="1">
            <a:spLocks/>
          </p:cNvSpPr>
          <p:nvPr/>
        </p:nvSpPr>
        <p:spPr>
          <a:xfrm>
            <a:off x="6513788" y="2333297"/>
            <a:ext cx="4840010" cy="3843666"/>
          </a:xfrm>
          <a:prstGeom prst="rect">
            <a:avLst/>
          </a:prstGeom>
        </p:spPr>
        <p:txBody>
          <a:bodyPr vert="horz" lIns="91440" tIns="45720" rIns="91440" bIns="45720" rtlCol="0">
            <a:norm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defTabSz="914400">
              <a:spcAft>
                <a:spcPts val="1333"/>
              </a:spcAft>
              <a:buFont typeface="Arial" panose="020B0604020202020204" pitchFamily="34" charset="0"/>
              <a:buChar char="•"/>
            </a:pPr>
            <a:r>
              <a:rPr lang="en-US" sz="2000">
                <a:solidFill>
                  <a:srgbClr val="290A56"/>
                </a:solidFill>
                <a:latin typeface="+mn-lt"/>
              </a:rPr>
              <a:t>Comprehensive response provided 30 November 2022 regarding D &amp; M in the PRS.</a:t>
            </a:r>
          </a:p>
          <a:p>
            <a:pPr indent="-228600" defTabSz="914400">
              <a:spcAft>
                <a:spcPts val="1333"/>
              </a:spcAft>
              <a:buFont typeface="Arial" panose="020B0604020202020204" pitchFamily="34" charset="0"/>
              <a:buChar char="•"/>
            </a:pPr>
            <a:r>
              <a:rPr lang="en-US" sz="2000">
                <a:solidFill>
                  <a:srgbClr val="290A56"/>
                </a:solidFill>
                <a:latin typeface="+mn-lt"/>
              </a:rPr>
              <a:t>Further extensive information provided on the 25 January, additional asks around</a:t>
            </a:r>
          </a:p>
          <a:p>
            <a:pPr lvl="1" indent="-228600" defTabSz="914400">
              <a:spcAft>
                <a:spcPts val="1333"/>
              </a:spcAft>
              <a:buFont typeface="Arial" panose="020B0604020202020204" pitchFamily="34" charset="0"/>
              <a:buChar char="•"/>
            </a:pPr>
            <a:r>
              <a:rPr lang="en-US">
                <a:solidFill>
                  <a:srgbClr val="290A56"/>
                </a:solidFill>
                <a:latin typeface="+mn-lt"/>
              </a:rPr>
              <a:t>Property Licensing/resources</a:t>
            </a:r>
          </a:p>
          <a:p>
            <a:pPr lvl="1" indent="-228600" defTabSz="914400">
              <a:spcAft>
                <a:spcPts val="1333"/>
              </a:spcAft>
              <a:buFont typeface="Arial" panose="020B0604020202020204" pitchFamily="34" charset="0"/>
              <a:buChar char="•"/>
            </a:pPr>
            <a:r>
              <a:rPr lang="en-US">
                <a:solidFill>
                  <a:srgbClr val="290A56"/>
                </a:solidFill>
                <a:latin typeface="+mn-lt"/>
              </a:rPr>
              <a:t>Views on HHSRS</a:t>
            </a:r>
          </a:p>
        </p:txBody>
      </p:sp>
      <p:pic>
        <p:nvPicPr>
          <p:cNvPr id="5" name="Picture 4" descr="A picture containing text, tableware, dishware, plate&#10;&#10;Description automatically generated">
            <a:extLst>
              <a:ext uri="{FF2B5EF4-FFF2-40B4-BE49-F238E27FC236}">
                <a16:creationId xmlns:a16="http://schemas.microsoft.com/office/drawing/2014/main" id="{6D49262A-3AE2-C03E-34D0-1C747C8D6211}"/>
              </a:ext>
            </a:extLst>
          </p:cNvPr>
          <p:cNvPicPr>
            <a:picLocks noChangeAspect="1"/>
          </p:cNvPicPr>
          <p:nvPr/>
        </p:nvPicPr>
        <p:blipFill>
          <a:blip r:embed="rId3"/>
          <a:stretch>
            <a:fillRect/>
          </a:stretch>
        </p:blipFill>
        <p:spPr>
          <a:xfrm>
            <a:off x="10039787" y="298576"/>
            <a:ext cx="1883623" cy="715830"/>
          </a:xfrm>
          <a:prstGeom prst="rect">
            <a:avLst/>
          </a:prstGeom>
        </p:spPr>
      </p:pic>
    </p:spTree>
    <p:extLst>
      <p:ext uri="{BB962C8B-B14F-4D97-AF65-F5344CB8AC3E}">
        <p14:creationId xmlns:p14="http://schemas.microsoft.com/office/powerpoint/2010/main" val="3143649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4A1C9EB-9D65-49AF-BBDC-3BEC7E35564D}"/>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defTabSz="914400"/>
            <a:r>
              <a:rPr lang="en-US" sz="4400" b="1" dirty="0">
                <a:solidFill>
                  <a:srgbClr val="FFFFFF"/>
                </a:solidFill>
                <a:latin typeface="+mj-lt"/>
                <a:cs typeface="+mj-cs"/>
              </a:rPr>
              <a:t>Health Concerns</a:t>
            </a:r>
            <a:endParaRPr lang="en-US" sz="4400" b="1" kern="1200" dirty="0">
              <a:solidFill>
                <a:srgbClr val="FFFFFF"/>
              </a:solidFill>
              <a:latin typeface="+mj-lt"/>
              <a:ea typeface="+mj-ea"/>
              <a:cs typeface="+mj-cs"/>
            </a:endParaRPr>
          </a:p>
        </p:txBody>
      </p:sp>
      <p:sp>
        <p:nvSpPr>
          <p:cNvPr id="9" name="TextBox 8">
            <a:extLst>
              <a:ext uri="{FF2B5EF4-FFF2-40B4-BE49-F238E27FC236}">
                <a16:creationId xmlns:a16="http://schemas.microsoft.com/office/drawing/2014/main" id="{EC95BC20-06B0-4615-B599-53C043EE5778}"/>
              </a:ext>
            </a:extLst>
          </p:cNvPr>
          <p:cNvSpPr txBox="1"/>
          <p:nvPr/>
        </p:nvSpPr>
        <p:spPr>
          <a:xfrm>
            <a:off x="4699818" y="640081"/>
            <a:ext cx="7130232" cy="6081394"/>
          </a:xfrm>
          <a:prstGeom prst="rect">
            <a:avLst/>
          </a:prstGeom>
        </p:spPr>
        <p:txBody>
          <a:bodyPr vert="horz" lIns="91440" tIns="45720" rIns="91440" bIns="45720" rtlCol="0" anchor="ctr">
            <a:normAutofit/>
          </a:bodyPr>
          <a:lstStyle/>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There is strong research evidence to suggest the following health conditions can be exacerbated by damp and mould in housing:</a:t>
            </a:r>
          </a:p>
          <a:p>
            <a:pPr marL="457200" indent="-457200">
              <a:lnSpc>
                <a:spcPct val="8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Asthma symptoms.</a:t>
            </a:r>
          </a:p>
          <a:p>
            <a:pPr marL="457200" indent="-457200">
              <a:lnSpc>
                <a:spcPct val="80000"/>
              </a:lnSpc>
              <a:buFont typeface="Arial" panose="020B0604020202020204" pitchFamily="34" charset="0"/>
              <a:buChar char="•"/>
            </a:pPr>
            <a:r>
              <a:rPr lang="en-GB" sz="2400" dirty="0">
                <a:latin typeface="Arial" panose="020B0604020202020204" pitchFamily="34" charset="0"/>
                <a:cs typeface="Arial" panose="020B0604020202020204" pitchFamily="34" charset="0"/>
              </a:rPr>
              <a:t>Hypersensitivity pneumonitis (reaction to allergens).</a:t>
            </a:r>
          </a:p>
          <a:p>
            <a:pPr marL="457200" indent="-457200">
              <a:lnSpc>
                <a:spcPct val="80000"/>
              </a:lnSpc>
              <a:buFont typeface="Arial" panose="020B0604020202020204" pitchFamily="34" charset="0"/>
              <a:buChar char="•"/>
            </a:pPr>
            <a:r>
              <a:rPr lang="en-GB" sz="2400" dirty="0">
                <a:latin typeface="Arial" panose="020B0604020202020204" pitchFamily="34" charset="0"/>
                <a:cs typeface="Arial" panose="020B0604020202020204" pitchFamily="34" charset="0"/>
              </a:rPr>
              <a:t>Upper respiratory tract symptoms.</a:t>
            </a:r>
          </a:p>
          <a:p>
            <a:pPr marL="457200" indent="-457200">
              <a:lnSpc>
                <a:spcPct val="80000"/>
              </a:lnSpc>
              <a:buFont typeface="Arial" panose="020B0604020202020204" pitchFamily="34" charset="0"/>
              <a:buChar char="•"/>
            </a:pPr>
            <a:r>
              <a:rPr lang="en-GB" sz="2400" dirty="0">
                <a:latin typeface="Arial" panose="020B0604020202020204" pitchFamily="34" charset="0"/>
                <a:cs typeface="Arial" panose="020B0604020202020204" pitchFamily="34" charset="0"/>
              </a:rPr>
              <a:t>Wheeze.</a:t>
            </a:r>
          </a:p>
          <a:p>
            <a:pPr marL="457200" indent="-457200">
              <a:lnSpc>
                <a:spcPct val="8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Coughs. </a:t>
            </a:r>
            <a:r>
              <a:rPr lang="en-GB" sz="2400" dirty="0">
                <a:effectLst/>
                <a:latin typeface="Arial" panose="020B0604020202020204" pitchFamily="34" charset="0"/>
                <a:ea typeface="Calibri" panose="020F0502020204030204" pitchFamily="34" charset="0"/>
                <a:cs typeface="Arial" panose="020B0604020202020204" pitchFamily="34" charset="0"/>
              </a:rPr>
              <a:t> </a:t>
            </a:r>
          </a:p>
          <a:p>
            <a:pPr marL="0" indent="0">
              <a:buFont typeface="Verdana" pitchFamily="34" charset="0"/>
              <a:buNone/>
            </a:pPr>
            <a:r>
              <a:rPr lang="en-GB" sz="2400" dirty="0">
                <a:effectLst/>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There is more limited evidence for an association with:</a:t>
            </a:r>
          </a:p>
          <a:p>
            <a:pPr marL="457200" indent="-457200">
              <a:lnSpc>
                <a:spcPct val="80000"/>
              </a:lnSpc>
              <a:buFont typeface="Arial" panose="020B0604020202020204" pitchFamily="34" charset="0"/>
              <a:buChar char="•"/>
            </a:pPr>
            <a:r>
              <a:rPr lang="en-GB" sz="2400" dirty="0">
                <a:latin typeface="Arial" panose="020B0604020202020204" pitchFamily="34" charset="0"/>
                <a:cs typeface="Arial" panose="020B0604020202020204" pitchFamily="34" charset="0"/>
              </a:rPr>
              <a:t>Lower respiratory illness in otherwise healthy children.</a:t>
            </a:r>
          </a:p>
          <a:p>
            <a:pPr marL="457200" indent="-457200">
              <a:lnSpc>
                <a:spcPct val="80000"/>
              </a:lnSpc>
              <a:buFont typeface="Arial" panose="020B0604020202020204" pitchFamily="34" charset="0"/>
              <a:buChar char="•"/>
            </a:pPr>
            <a:r>
              <a:rPr lang="en-GB" sz="2400" dirty="0">
                <a:latin typeface="Arial" panose="020B0604020202020204" pitchFamily="34" charset="0"/>
                <a:cs typeface="Arial" panose="020B0604020202020204" pitchFamily="34" charset="0"/>
              </a:rPr>
              <a:t>Dyspnoea (shortness of breath).</a:t>
            </a:r>
          </a:p>
          <a:p>
            <a:pPr marL="457200" indent="-457200">
              <a:lnSpc>
                <a:spcPct val="80000"/>
              </a:lnSpc>
              <a:buFont typeface="Arial" panose="020B0604020202020204" pitchFamily="34" charset="0"/>
              <a:buChar char="•"/>
            </a:pPr>
            <a:r>
              <a:rPr lang="en-GB" sz="2400" dirty="0">
                <a:latin typeface="Arial" panose="020B0604020202020204" pitchFamily="34" charset="0"/>
                <a:cs typeface="Arial" panose="020B0604020202020204" pitchFamily="34" charset="0"/>
              </a:rPr>
              <a:t>Development of asthma.</a:t>
            </a:r>
          </a:p>
          <a:p>
            <a:pPr algn="just">
              <a:lnSpc>
                <a:spcPct val="115000"/>
              </a:lnSpc>
              <a:spcAft>
                <a:spcPts val="100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80962" indent="-228600">
              <a:lnSpc>
                <a:spcPct val="90000"/>
              </a:lnSpc>
              <a:spcAft>
                <a:spcPts val="600"/>
              </a:spcAft>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2C3011AC-1C1B-4A08-BEBD-AF60E7CD7C5E}"/>
              </a:ext>
            </a:extLst>
          </p:cNvPr>
          <p:cNvSpPr>
            <a:spLocks noGrp="1"/>
          </p:cNvSpPr>
          <p:nvPr>
            <p:ph type="sldNum" sz="quarter" idx="11"/>
          </p:nvPr>
        </p:nvSpPr>
        <p:spPr>
          <a:xfrm>
            <a:off x="10534650" y="6356350"/>
            <a:ext cx="81915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Bef>
                <a:spcPts val="0"/>
              </a:spcBef>
              <a:spcAft>
                <a:spcPts val="600"/>
              </a:spcAft>
              <a:buClrTx/>
              <a:buSzTx/>
              <a:buFontTx/>
              <a:buNone/>
              <a:tabLst/>
              <a:defRPr/>
            </a:pPr>
            <a:fld id="{7ED3C3FB-97FF-4690-B61E-41E8A0916BBC}" type="slidenum">
              <a:rPr lang="en-US" sz="1200">
                <a:solidFill>
                  <a:prstClr val="black">
                    <a:tint val="75000"/>
                  </a:prstClr>
                </a:solidFill>
              </a:rPr>
              <a:pPr marR="0" lvl="0" indent="0" fontAlgn="auto">
                <a:spcBef>
                  <a:spcPts val="0"/>
                </a:spcBef>
                <a:spcAft>
                  <a:spcPts val="600"/>
                </a:spcAft>
                <a:buClrTx/>
                <a:buSzTx/>
                <a:buFontTx/>
                <a:buNone/>
                <a:tabLst/>
                <a:defRPr/>
              </a:pPr>
              <a:t>18</a:t>
            </a:fld>
            <a:endParaRPr kumimoji="0" lang="en-US" sz="1200" b="0" i="0" u="none" strike="noStrike" cap="none" spc="0" normalizeH="0" baseline="0" noProof="0">
              <a:ln>
                <a:noFill/>
              </a:ln>
              <a:solidFill>
                <a:prstClr val="black">
                  <a:tint val="75000"/>
                </a:prstClr>
              </a:solidFill>
              <a:effectLst/>
              <a:uLnTx/>
              <a:uFillTx/>
            </a:endParaRPr>
          </a:p>
        </p:txBody>
      </p:sp>
      <p:sp>
        <p:nvSpPr>
          <p:cNvPr id="2" name="TextBox 1">
            <a:extLst>
              <a:ext uri="{FF2B5EF4-FFF2-40B4-BE49-F238E27FC236}">
                <a16:creationId xmlns:a16="http://schemas.microsoft.com/office/drawing/2014/main" id="{28B50E88-8BBC-4AD9-850A-D97B9B8C7BC4}"/>
              </a:ext>
            </a:extLst>
          </p:cNvPr>
          <p:cNvSpPr txBox="1"/>
          <p:nvPr/>
        </p:nvSpPr>
        <p:spPr>
          <a:xfrm>
            <a:off x="361950" y="1638300"/>
            <a:ext cx="10340166" cy="3390900"/>
          </a:xfrm>
          <a:prstGeom prst="rect">
            <a:avLst/>
          </a:prstGeom>
        </p:spPr>
        <p:txBody>
          <a:bodyPr vert="horz" wrap="square" lIns="0" tIns="0" rIns="0" bIns="0" rtlCol="0" anchor="b">
            <a:normAutofit/>
          </a:bodyPr>
          <a:lstStyle/>
          <a:p>
            <a:pPr algn="l">
              <a:spcAft>
                <a:spcPts val="600"/>
              </a:spcAft>
            </a:pPr>
            <a:endParaRPr lang="en-GB" sz="3200"/>
          </a:p>
          <a:p>
            <a:pPr algn="l">
              <a:spcAft>
                <a:spcPts val="600"/>
              </a:spcAft>
            </a:pPr>
            <a:endParaRPr lang="en-GB" sz="3200"/>
          </a:p>
          <a:p>
            <a:pPr algn="l">
              <a:spcAft>
                <a:spcPts val="600"/>
              </a:spcAft>
            </a:pPr>
            <a:endParaRPr lang="en-GB" sz="3200"/>
          </a:p>
        </p:txBody>
      </p:sp>
      <p:sp>
        <p:nvSpPr>
          <p:cNvPr id="6" name="TextBox 5">
            <a:extLst>
              <a:ext uri="{FF2B5EF4-FFF2-40B4-BE49-F238E27FC236}">
                <a16:creationId xmlns:a16="http://schemas.microsoft.com/office/drawing/2014/main" id="{64107B79-0A52-403B-8480-D192614EBE3C}"/>
              </a:ext>
            </a:extLst>
          </p:cNvPr>
          <p:cNvSpPr txBox="1"/>
          <p:nvPr/>
        </p:nvSpPr>
        <p:spPr>
          <a:xfrm>
            <a:off x="1247775" y="1061389"/>
            <a:ext cx="10106025" cy="3036218"/>
          </a:xfrm>
          <a:prstGeom prst="rect">
            <a:avLst/>
          </a:prstGeom>
        </p:spPr>
        <p:txBody>
          <a:bodyPr vert="horz" wrap="square" lIns="0" tIns="0" rIns="0" bIns="0" rtlCol="0" anchor="b">
            <a:normAutofit/>
          </a:bodyPr>
          <a:lstStyle/>
          <a:p>
            <a:pPr algn="l"/>
            <a:endParaRPr lang="en-GB" sz="3200" dirty="0"/>
          </a:p>
        </p:txBody>
      </p:sp>
      <p:sp>
        <p:nvSpPr>
          <p:cNvPr id="10" name="TextBox 9">
            <a:extLst>
              <a:ext uri="{FF2B5EF4-FFF2-40B4-BE49-F238E27FC236}">
                <a16:creationId xmlns:a16="http://schemas.microsoft.com/office/drawing/2014/main" id="{0F8476BF-2C22-40F0-A7B7-E8073AB66FED}"/>
              </a:ext>
            </a:extLst>
          </p:cNvPr>
          <p:cNvSpPr txBox="1"/>
          <p:nvPr/>
        </p:nvSpPr>
        <p:spPr>
          <a:xfrm>
            <a:off x="441789" y="5029200"/>
            <a:ext cx="9524144" cy="1998324"/>
          </a:xfrm>
          <a:prstGeom prst="rect">
            <a:avLst/>
          </a:prstGeom>
        </p:spPr>
        <p:txBody>
          <a:bodyPr vert="horz" wrap="none" lIns="0" tIns="0" rIns="0" bIns="0" rtlCol="0" anchor="b">
            <a:normAutofit/>
          </a:bodyPr>
          <a:lstStyle/>
          <a:p>
            <a:pPr algn="l"/>
            <a:endParaRPr lang="en-GB" sz="3200" dirty="0"/>
          </a:p>
        </p:txBody>
      </p:sp>
    </p:spTree>
    <p:extLst>
      <p:ext uri="{BB962C8B-B14F-4D97-AF65-F5344CB8AC3E}">
        <p14:creationId xmlns:p14="http://schemas.microsoft.com/office/powerpoint/2010/main" val="1558373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4A1C9EB-9D65-49AF-BBDC-3BEC7E35564D}"/>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defTabSz="914400"/>
            <a:r>
              <a:rPr lang="en-US" sz="4400" b="1" dirty="0">
                <a:solidFill>
                  <a:srgbClr val="FFFFFF"/>
                </a:solidFill>
                <a:latin typeface="+mj-lt"/>
                <a:cs typeface="+mj-cs"/>
              </a:rPr>
              <a:t>Health Concerns</a:t>
            </a:r>
            <a:endParaRPr lang="en-US" sz="4400" b="1" kern="1200" dirty="0">
              <a:solidFill>
                <a:srgbClr val="FFFFFF"/>
              </a:solidFill>
              <a:latin typeface="+mj-lt"/>
              <a:ea typeface="+mj-ea"/>
              <a:cs typeface="+mj-cs"/>
            </a:endParaRPr>
          </a:p>
        </p:txBody>
      </p:sp>
      <p:sp>
        <p:nvSpPr>
          <p:cNvPr id="9" name="TextBox 8">
            <a:extLst>
              <a:ext uri="{FF2B5EF4-FFF2-40B4-BE49-F238E27FC236}">
                <a16:creationId xmlns:a16="http://schemas.microsoft.com/office/drawing/2014/main" id="{EC95BC20-06B0-4615-B599-53C043EE5778}"/>
              </a:ext>
            </a:extLst>
          </p:cNvPr>
          <p:cNvSpPr txBox="1"/>
          <p:nvPr/>
        </p:nvSpPr>
        <p:spPr>
          <a:xfrm>
            <a:off x="4699818" y="640081"/>
            <a:ext cx="7130232" cy="6081394"/>
          </a:xfrm>
          <a:prstGeom prst="rect">
            <a:avLst/>
          </a:prstGeom>
        </p:spPr>
        <p:txBody>
          <a:bodyPr vert="horz" lIns="91440" tIns="45720" rIns="91440" bIns="45720" rtlCol="0" anchor="ctr">
            <a:normAutofit/>
          </a:bodyPr>
          <a:lstStyle/>
          <a:p>
            <a:pPr marL="0" indent="0">
              <a:buNone/>
            </a:pPr>
            <a:endParaRPr lang="en-GB" sz="2800" dirty="0">
              <a:latin typeface="Arial" panose="020B0604020202020204" pitchFamily="34" charset="0"/>
              <a:cs typeface="Arial" panose="020B0604020202020204" pitchFamily="34" charset="0"/>
            </a:endParaRPr>
          </a:p>
          <a:p>
            <a:pPr marL="0" indent="0">
              <a:buFont typeface="Verdana" pitchFamily="34" charset="0"/>
              <a:buNone/>
            </a:pPr>
            <a:r>
              <a:rPr lang="en-GB" sz="2600" dirty="0">
                <a:latin typeface="Arial" panose="020B0604020202020204" pitchFamily="34" charset="0"/>
                <a:cs typeface="Arial" panose="020B0604020202020204" pitchFamily="34" charset="0"/>
              </a:rPr>
              <a:t>Individuals who may be most vulnerable are:</a:t>
            </a:r>
          </a:p>
          <a:p>
            <a:pPr marL="457200" indent="-457200">
              <a:lnSpc>
                <a:spcPct val="80000"/>
              </a:lnSpc>
              <a:buFont typeface="Arial" panose="020B0604020202020204" pitchFamily="34" charset="0"/>
              <a:buChar char="•"/>
            </a:pPr>
            <a:r>
              <a:rPr lang="en-GB" sz="2600" dirty="0">
                <a:latin typeface="Arial" panose="020B0604020202020204" pitchFamily="34" charset="0"/>
                <a:cs typeface="Arial" panose="020B0604020202020204" pitchFamily="34" charset="0"/>
              </a:rPr>
              <a:t>People with pre-existing respiratory conditions (including asthma and COPD). </a:t>
            </a:r>
          </a:p>
          <a:p>
            <a:pPr marL="457200" indent="-457200">
              <a:lnSpc>
                <a:spcPct val="80000"/>
              </a:lnSpc>
              <a:buFont typeface="Arial" panose="020B0604020202020204" pitchFamily="34" charset="0"/>
              <a:buChar char="•"/>
            </a:pPr>
            <a:r>
              <a:rPr lang="en-GB" sz="2600" dirty="0">
                <a:latin typeface="Arial" panose="020B0604020202020204" pitchFamily="34" charset="0"/>
                <a:cs typeface="Arial" panose="020B0604020202020204" pitchFamily="34" charset="0"/>
              </a:rPr>
              <a:t>People with cardiovascular disease.</a:t>
            </a:r>
          </a:p>
          <a:p>
            <a:pPr marL="457200" indent="-457200">
              <a:lnSpc>
                <a:spcPct val="80000"/>
              </a:lnSpc>
              <a:buFont typeface="Arial" panose="020B0604020202020204" pitchFamily="34" charset="0"/>
              <a:buChar char="•"/>
            </a:pPr>
            <a:r>
              <a:rPr lang="en-GB" sz="2600" dirty="0">
                <a:latin typeface="Arial" panose="020B0604020202020204" pitchFamily="34" charset="0"/>
                <a:cs typeface="Arial" panose="020B0604020202020204" pitchFamily="34" charset="0"/>
              </a:rPr>
              <a:t>People with allergies.</a:t>
            </a:r>
          </a:p>
          <a:p>
            <a:pPr marL="457200" indent="-457200">
              <a:lnSpc>
                <a:spcPct val="80000"/>
              </a:lnSpc>
              <a:buFont typeface="Arial" panose="020B0604020202020204" pitchFamily="34" charset="0"/>
              <a:buChar char="•"/>
            </a:pPr>
            <a:r>
              <a:rPr lang="en-GB" sz="2600" dirty="0">
                <a:latin typeface="Arial" panose="020B0604020202020204" pitchFamily="34" charset="0"/>
                <a:cs typeface="Arial" panose="020B0604020202020204" pitchFamily="34" charset="0"/>
              </a:rPr>
              <a:t>Pregnant women and their unborn babies.</a:t>
            </a:r>
          </a:p>
          <a:p>
            <a:pPr marL="457200" indent="-457200">
              <a:lnSpc>
                <a:spcPct val="80000"/>
              </a:lnSpc>
              <a:buFont typeface="Arial" panose="020B0604020202020204" pitchFamily="34" charset="0"/>
              <a:buChar char="•"/>
            </a:pPr>
            <a:r>
              <a:rPr lang="en-GB" sz="2600" dirty="0">
                <a:latin typeface="Arial" panose="020B0604020202020204" pitchFamily="34" charset="0"/>
                <a:cs typeface="Arial" panose="020B0604020202020204" pitchFamily="34" charset="0"/>
              </a:rPr>
              <a:t>Children under 5 years of age.</a:t>
            </a:r>
          </a:p>
          <a:p>
            <a:pPr marL="457200" indent="-457200">
              <a:lnSpc>
                <a:spcPct val="80000"/>
              </a:lnSpc>
              <a:buFont typeface="Arial" panose="020B0604020202020204" pitchFamily="34" charset="0"/>
              <a:buChar char="•"/>
            </a:pPr>
            <a:r>
              <a:rPr lang="en-GB" sz="2600" dirty="0">
                <a:latin typeface="Arial" panose="020B0604020202020204" pitchFamily="34" charset="0"/>
                <a:cs typeface="Arial" panose="020B0604020202020204" pitchFamily="34" charset="0"/>
              </a:rPr>
              <a:t>People over 65 years of age.</a:t>
            </a:r>
          </a:p>
          <a:p>
            <a:pPr marL="457200" indent="-457200">
              <a:lnSpc>
                <a:spcPct val="80000"/>
              </a:lnSpc>
              <a:buFont typeface="Arial" panose="020B0604020202020204" pitchFamily="34" charset="0"/>
              <a:buChar char="•"/>
            </a:pPr>
            <a:r>
              <a:rPr lang="en-GB" sz="2600" dirty="0">
                <a:latin typeface="Arial" panose="020B0604020202020204" pitchFamily="34" charset="0"/>
                <a:cs typeface="Arial" panose="020B0604020202020204" pitchFamily="34" charset="0"/>
              </a:rPr>
              <a:t>People with skin conditions (e.g. eczema).</a:t>
            </a:r>
          </a:p>
          <a:p>
            <a:pPr marL="457200" indent="-457200">
              <a:lnSpc>
                <a:spcPct val="80000"/>
              </a:lnSpc>
              <a:buFont typeface="Arial" panose="020B0604020202020204" pitchFamily="34" charset="0"/>
              <a:buChar char="•"/>
            </a:pPr>
            <a:r>
              <a:rPr lang="en-GB" sz="2600" dirty="0">
                <a:latin typeface="Arial" panose="020B0604020202020204" pitchFamily="34" charset="0"/>
                <a:cs typeface="Arial" panose="020B0604020202020204" pitchFamily="34" charset="0"/>
              </a:rPr>
              <a:t>People living in poor quality housing and/or poverty.</a:t>
            </a:r>
          </a:p>
          <a:p>
            <a:pPr marL="457200" indent="-457200">
              <a:lnSpc>
                <a:spcPct val="80000"/>
              </a:lnSpc>
              <a:buFont typeface="Arial" panose="020B0604020202020204" pitchFamily="34" charset="0"/>
              <a:buChar char="•"/>
            </a:pPr>
            <a:r>
              <a:rPr lang="en-GB" sz="2600" dirty="0">
                <a:latin typeface="Arial" panose="020B0604020202020204" pitchFamily="34" charset="0"/>
                <a:cs typeface="Arial" panose="020B0604020202020204" pitchFamily="34" charset="0"/>
              </a:rPr>
              <a:t>People exposed to tobacco smoke in their homes.</a:t>
            </a:r>
          </a:p>
          <a:p>
            <a:pPr algn="just">
              <a:lnSpc>
                <a:spcPct val="115000"/>
              </a:lnSpc>
              <a:spcAft>
                <a:spcPts val="100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80962" indent="-228600">
              <a:lnSpc>
                <a:spcPct val="90000"/>
              </a:lnSpc>
              <a:spcAft>
                <a:spcPts val="600"/>
              </a:spcAft>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2C3011AC-1C1B-4A08-BEBD-AF60E7CD7C5E}"/>
              </a:ext>
            </a:extLst>
          </p:cNvPr>
          <p:cNvSpPr>
            <a:spLocks noGrp="1"/>
          </p:cNvSpPr>
          <p:nvPr>
            <p:ph type="sldNum" sz="quarter" idx="11"/>
          </p:nvPr>
        </p:nvSpPr>
        <p:spPr>
          <a:xfrm>
            <a:off x="10534650" y="6356350"/>
            <a:ext cx="81915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Bef>
                <a:spcPts val="0"/>
              </a:spcBef>
              <a:spcAft>
                <a:spcPts val="600"/>
              </a:spcAft>
              <a:buClrTx/>
              <a:buSzTx/>
              <a:buFontTx/>
              <a:buNone/>
              <a:tabLst/>
              <a:defRPr/>
            </a:pPr>
            <a:fld id="{7ED3C3FB-97FF-4690-B61E-41E8A0916BBC}" type="slidenum">
              <a:rPr lang="en-US" sz="1200">
                <a:solidFill>
                  <a:prstClr val="black">
                    <a:tint val="75000"/>
                  </a:prstClr>
                </a:solidFill>
              </a:rPr>
              <a:pPr marR="0" lvl="0" indent="0" fontAlgn="auto">
                <a:spcBef>
                  <a:spcPts val="0"/>
                </a:spcBef>
                <a:spcAft>
                  <a:spcPts val="600"/>
                </a:spcAft>
                <a:buClrTx/>
                <a:buSzTx/>
                <a:buFontTx/>
                <a:buNone/>
                <a:tabLst/>
                <a:defRPr/>
              </a:pPr>
              <a:t>19</a:t>
            </a:fld>
            <a:endParaRPr kumimoji="0" lang="en-US" sz="1200" b="0" i="0" u="none" strike="noStrike" cap="none" spc="0" normalizeH="0" baseline="0" noProof="0">
              <a:ln>
                <a:noFill/>
              </a:ln>
              <a:solidFill>
                <a:prstClr val="black">
                  <a:tint val="75000"/>
                </a:prstClr>
              </a:solidFill>
              <a:effectLst/>
              <a:uLnTx/>
              <a:uFillTx/>
            </a:endParaRPr>
          </a:p>
        </p:txBody>
      </p:sp>
      <p:sp>
        <p:nvSpPr>
          <p:cNvPr id="2" name="TextBox 1">
            <a:extLst>
              <a:ext uri="{FF2B5EF4-FFF2-40B4-BE49-F238E27FC236}">
                <a16:creationId xmlns:a16="http://schemas.microsoft.com/office/drawing/2014/main" id="{28B50E88-8BBC-4AD9-850A-D97B9B8C7BC4}"/>
              </a:ext>
            </a:extLst>
          </p:cNvPr>
          <p:cNvSpPr txBox="1"/>
          <p:nvPr/>
        </p:nvSpPr>
        <p:spPr>
          <a:xfrm>
            <a:off x="361950" y="1638300"/>
            <a:ext cx="10340166" cy="3390900"/>
          </a:xfrm>
          <a:prstGeom prst="rect">
            <a:avLst/>
          </a:prstGeom>
        </p:spPr>
        <p:txBody>
          <a:bodyPr vert="horz" wrap="square" lIns="0" tIns="0" rIns="0" bIns="0" rtlCol="0" anchor="b">
            <a:normAutofit/>
          </a:bodyPr>
          <a:lstStyle/>
          <a:p>
            <a:pPr algn="l">
              <a:spcAft>
                <a:spcPts val="600"/>
              </a:spcAft>
            </a:pPr>
            <a:endParaRPr lang="en-GB" sz="3200"/>
          </a:p>
          <a:p>
            <a:pPr algn="l">
              <a:spcAft>
                <a:spcPts val="600"/>
              </a:spcAft>
            </a:pPr>
            <a:endParaRPr lang="en-GB" sz="3200"/>
          </a:p>
          <a:p>
            <a:pPr algn="l">
              <a:spcAft>
                <a:spcPts val="600"/>
              </a:spcAft>
            </a:pPr>
            <a:endParaRPr lang="en-GB" sz="3200"/>
          </a:p>
        </p:txBody>
      </p:sp>
      <p:sp>
        <p:nvSpPr>
          <p:cNvPr id="6" name="TextBox 5">
            <a:extLst>
              <a:ext uri="{FF2B5EF4-FFF2-40B4-BE49-F238E27FC236}">
                <a16:creationId xmlns:a16="http://schemas.microsoft.com/office/drawing/2014/main" id="{64107B79-0A52-403B-8480-D192614EBE3C}"/>
              </a:ext>
            </a:extLst>
          </p:cNvPr>
          <p:cNvSpPr txBox="1"/>
          <p:nvPr/>
        </p:nvSpPr>
        <p:spPr>
          <a:xfrm>
            <a:off x="1247775" y="1061389"/>
            <a:ext cx="10106025" cy="3036218"/>
          </a:xfrm>
          <a:prstGeom prst="rect">
            <a:avLst/>
          </a:prstGeom>
        </p:spPr>
        <p:txBody>
          <a:bodyPr vert="horz" wrap="square" lIns="0" tIns="0" rIns="0" bIns="0" rtlCol="0" anchor="b">
            <a:normAutofit/>
          </a:bodyPr>
          <a:lstStyle/>
          <a:p>
            <a:pPr algn="l"/>
            <a:endParaRPr lang="en-GB" sz="3200" dirty="0"/>
          </a:p>
        </p:txBody>
      </p:sp>
      <p:sp>
        <p:nvSpPr>
          <p:cNvPr id="10" name="TextBox 9">
            <a:extLst>
              <a:ext uri="{FF2B5EF4-FFF2-40B4-BE49-F238E27FC236}">
                <a16:creationId xmlns:a16="http://schemas.microsoft.com/office/drawing/2014/main" id="{0F8476BF-2C22-40F0-A7B7-E8073AB66FED}"/>
              </a:ext>
            </a:extLst>
          </p:cNvPr>
          <p:cNvSpPr txBox="1"/>
          <p:nvPr/>
        </p:nvSpPr>
        <p:spPr>
          <a:xfrm>
            <a:off x="441789" y="5029200"/>
            <a:ext cx="9524144" cy="1998324"/>
          </a:xfrm>
          <a:prstGeom prst="rect">
            <a:avLst/>
          </a:prstGeom>
        </p:spPr>
        <p:txBody>
          <a:bodyPr vert="horz" wrap="none" lIns="0" tIns="0" rIns="0" bIns="0" rtlCol="0" anchor="b">
            <a:normAutofit/>
          </a:bodyPr>
          <a:lstStyle/>
          <a:p>
            <a:pPr algn="l"/>
            <a:endParaRPr lang="en-GB" sz="3200" dirty="0"/>
          </a:p>
        </p:txBody>
      </p:sp>
    </p:spTree>
    <p:extLst>
      <p:ext uri="{BB962C8B-B14F-4D97-AF65-F5344CB8AC3E}">
        <p14:creationId xmlns:p14="http://schemas.microsoft.com/office/powerpoint/2010/main" val="232592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A1C9EB-9D65-49AF-BBDC-3BEC7E35564D}"/>
              </a:ext>
            </a:extLst>
          </p:cNvPr>
          <p:cNvSpPr>
            <a:spLocks noGrp="1"/>
          </p:cNvSpPr>
          <p:nvPr>
            <p:ph type="title"/>
          </p:nvPr>
        </p:nvSpPr>
        <p:spPr>
          <a:xfrm>
            <a:off x="186517" y="291090"/>
            <a:ext cx="10515599" cy="932688"/>
          </a:xfrm>
        </p:spPr>
        <p:txBody>
          <a:bodyPr vert="horz" lIns="91440" tIns="45720" rIns="91440" bIns="45720" rtlCol="0" anchor="b">
            <a:normAutofit/>
          </a:bodyPr>
          <a:lstStyle/>
          <a:p>
            <a:pPr defTabSz="1219078"/>
            <a:r>
              <a:rPr lang="en-US" sz="4800" b="1" dirty="0">
                <a:latin typeface="Arial" panose="020B0604020202020204"/>
                <a:ea typeface="+mn-ea"/>
                <a:cs typeface="+mn-cs"/>
              </a:rPr>
              <a:t>Agenda</a:t>
            </a:r>
          </a:p>
        </p:txBody>
      </p:sp>
      <p:sp>
        <p:nvSpPr>
          <p:cNvPr id="4" name="Slide Number Placeholder 3">
            <a:extLst>
              <a:ext uri="{FF2B5EF4-FFF2-40B4-BE49-F238E27FC236}">
                <a16:creationId xmlns:a16="http://schemas.microsoft.com/office/drawing/2014/main" id="{2C3011AC-1C1B-4A08-BEBD-AF60E7CD7C5E}"/>
              </a:ext>
            </a:extLst>
          </p:cNvPr>
          <p:cNvSpPr>
            <a:spLocks noGrp="1"/>
          </p:cNvSpPr>
          <p:nvPr>
            <p:ph type="sldNum" sz="quarter" idx="11"/>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Bef>
                <a:spcPts val="0"/>
              </a:spcBef>
              <a:spcAft>
                <a:spcPts val="600"/>
              </a:spcAft>
              <a:buClrTx/>
              <a:buSzTx/>
              <a:buFontTx/>
              <a:buNone/>
              <a:tabLst/>
              <a:defRPr/>
            </a:pPr>
            <a:fld id="{7ED3C3FB-97FF-4690-B61E-41E8A0916BBC}" type="slidenum">
              <a:rPr lang="en-US" sz="1200" smtClean="0"/>
              <a:pPr marR="0" lvl="0" indent="0" fontAlgn="auto">
                <a:spcBef>
                  <a:spcPts val="0"/>
                </a:spcBef>
                <a:spcAft>
                  <a:spcPts val="600"/>
                </a:spcAft>
                <a:buClrTx/>
                <a:buSzTx/>
                <a:buFontTx/>
                <a:buNone/>
                <a:tabLst/>
                <a:defRPr/>
              </a:pPr>
              <a:t>2</a:t>
            </a:fld>
            <a:endParaRPr kumimoji="0" lang="en-US" sz="1200" b="0" i="0" u="none" strike="noStrike" cap="none" spc="0" normalizeH="0" baseline="0" noProof="0">
              <a:ln>
                <a:noFill/>
              </a:ln>
              <a:effectLst/>
              <a:uLnTx/>
              <a:uFillTx/>
            </a:endParaRPr>
          </a:p>
        </p:txBody>
      </p:sp>
      <p:sp>
        <p:nvSpPr>
          <p:cNvPr id="2" name="TextBox 1">
            <a:extLst>
              <a:ext uri="{FF2B5EF4-FFF2-40B4-BE49-F238E27FC236}">
                <a16:creationId xmlns:a16="http://schemas.microsoft.com/office/drawing/2014/main" id="{28B50E88-8BBC-4AD9-850A-D97B9B8C7BC4}"/>
              </a:ext>
            </a:extLst>
          </p:cNvPr>
          <p:cNvSpPr txBox="1"/>
          <p:nvPr/>
        </p:nvSpPr>
        <p:spPr>
          <a:xfrm>
            <a:off x="361950" y="1638300"/>
            <a:ext cx="10340166" cy="3390900"/>
          </a:xfrm>
          <a:prstGeom prst="rect">
            <a:avLst/>
          </a:prstGeom>
        </p:spPr>
        <p:txBody>
          <a:bodyPr vert="horz" wrap="square" lIns="0" tIns="0" rIns="0" bIns="0" rtlCol="0" anchor="b">
            <a:normAutofit/>
          </a:bodyPr>
          <a:lstStyle/>
          <a:p>
            <a:pPr algn="l"/>
            <a:endParaRPr lang="en-GB" sz="3200" dirty="0"/>
          </a:p>
          <a:p>
            <a:pPr algn="l"/>
            <a:endParaRPr lang="en-GB" sz="3200" dirty="0"/>
          </a:p>
          <a:p>
            <a:pPr algn="l"/>
            <a:endParaRPr lang="en-GB" sz="3200" dirty="0"/>
          </a:p>
        </p:txBody>
      </p:sp>
      <p:sp>
        <p:nvSpPr>
          <p:cNvPr id="6" name="TextBox 5">
            <a:extLst>
              <a:ext uri="{FF2B5EF4-FFF2-40B4-BE49-F238E27FC236}">
                <a16:creationId xmlns:a16="http://schemas.microsoft.com/office/drawing/2014/main" id="{64107B79-0A52-403B-8480-D192614EBE3C}"/>
              </a:ext>
            </a:extLst>
          </p:cNvPr>
          <p:cNvSpPr txBox="1"/>
          <p:nvPr/>
        </p:nvSpPr>
        <p:spPr>
          <a:xfrm>
            <a:off x="361949" y="1223778"/>
            <a:ext cx="10106025" cy="3036218"/>
          </a:xfrm>
          <a:prstGeom prst="rect">
            <a:avLst/>
          </a:prstGeom>
        </p:spPr>
        <p:txBody>
          <a:bodyPr vert="horz" wrap="square" lIns="0" tIns="0" rIns="0" bIns="0" rtlCol="0" anchor="b">
            <a:normAutofit/>
          </a:bodyPr>
          <a:lstStyle/>
          <a:p>
            <a:pPr algn="l"/>
            <a:endParaRPr lang="en-GB" sz="3200" dirty="0"/>
          </a:p>
        </p:txBody>
      </p:sp>
      <p:sp>
        <p:nvSpPr>
          <p:cNvPr id="7" name="TextBox 6">
            <a:extLst>
              <a:ext uri="{FF2B5EF4-FFF2-40B4-BE49-F238E27FC236}">
                <a16:creationId xmlns:a16="http://schemas.microsoft.com/office/drawing/2014/main" id="{FF934A44-5610-432B-B8A9-73CBFA340F17}"/>
              </a:ext>
            </a:extLst>
          </p:cNvPr>
          <p:cNvSpPr txBox="1"/>
          <p:nvPr/>
        </p:nvSpPr>
        <p:spPr>
          <a:xfrm>
            <a:off x="361947" y="2690336"/>
            <a:ext cx="10515599" cy="3170099"/>
          </a:xfrm>
          <a:prstGeom prst="rect">
            <a:avLst/>
          </a:prstGeom>
          <a:noFill/>
        </p:spPr>
        <p:txBody>
          <a:bodyPr wrap="square">
            <a:spAutoFit/>
          </a:bodyPr>
          <a:lstStyle/>
          <a:p>
            <a:pPr marL="571500" indent="-571500">
              <a:buFont typeface="Arial" panose="020B0604020202020204" pitchFamily="34" charset="0"/>
              <a:buChar char="•"/>
            </a:pPr>
            <a:r>
              <a:rPr lang="en-GB" sz="3200" dirty="0">
                <a:solidFill>
                  <a:srgbClr val="4E226B"/>
                </a:solidFill>
              </a:rPr>
              <a:t>Licensing update – Licence conditions/Damp &amp; Mould.</a:t>
            </a:r>
          </a:p>
          <a:p>
            <a:pPr marL="571500" indent="-571500">
              <a:buFont typeface="Arial" panose="020B0604020202020204" pitchFamily="34" charset="0"/>
              <a:buChar char="•"/>
            </a:pPr>
            <a:r>
              <a:rPr lang="en-GB" sz="3200" dirty="0">
                <a:solidFill>
                  <a:srgbClr val="4E226B"/>
                </a:solidFill>
              </a:rPr>
              <a:t>Riccardo Solesin – Lettings Waltham Forest Offer</a:t>
            </a:r>
          </a:p>
          <a:p>
            <a:pPr marL="571500" indent="-571500">
              <a:buFont typeface="Arial" panose="020B0604020202020204" pitchFamily="34" charset="0"/>
              <a:buChar char="•"/>
            </a:pPr>
            <a:r>
              <a:rPr lang="en-GB" sz="3200" dirty="0">
                <a:solidFill>
                  <a:srgbClr val="4E226B"/>
                </a:solidFill>
              </a:rPr>
              <a:t>Alice Bradley (GLA) – Improving the PRS for the fuel poor</a:t>
            </a:r>
          </a:p>
          <a:p>
            <a:pPr marL="571500" indent="-571500">
              <a:buFont typeface="Arial" panose="020B0604020202020204" pitchFamily="34" charset="0"/>
              <a:buChar char="•"/>
            </a:pPr>
            <a:endParaRPr lang="en-GB" sz="3200" dirty="0">
              <a:solidFill>
                <a:srgbClr val="4E226B"/>
              </a:solidFill>
            </a:endParaRPr>
          </a:p>
          <a:p>
            <a:r>
              <a:rPr lang="en-GB" sz="2400" dirty="0">
                <a:solidFill>
                  <a:srgbClr val="4E226B"/>
                </a:solidFill>
              </a:rPr>
              <a:t>There will be time for a Q &amp; A after each presentation. Please wait until the end of the presentation before raising your hand.  Any questions should be general and not specific to your individual application/property</a:t>
            </a:r>
          </a:p>
        </p:txBody>
      </p:sp>
      <p:sp>
        <p:nvSpPr>
          <p:cNvPr id="10" name="TextBox 9">
            <a:extLst>
              <a:ext uri="{FF2B5EF4-FFF2-40B4-BE49-F238E27FC236}">
                <a16:creationId xmlns:a16="http://schemas.microsoft.com/office/drawing/2014/main" id="{0F8476BF-2C22-40F0-A7B7-E8073AB66FED}"/>
              </a:ext>
            </a:extLst>
          </p:cNvPr>
          <p:cNvSpPr txBox="1"/>
          <p:nvPr/>
        </p:nvSpPr>
        <p:spPr>
          <a:xfrm>
            <a:off x="441789" y="5029200"/>
            <a:ext cx="9524144" cy="1998324"/>
          </a:xfrm>
          <a:prstGeom prst="rect">
            <a:avLst/>
          </a:prstGeom>
        </p:spPr>
        <p:txBody>
          <a:bodyPr vert="horz" wrap="none" lIns="0" tIns="0" rIns="0" bIns="0" rtlCol="0" anchor="b">
            <a:normAutofit/>
          </a:bodyPr>
          <a:lstStyle/>
          <a:p>
            <a:pPr algn="l"/>
            <a:endParaRPr lang="en-GB" sz="3200" dirty="0"/>
          </a:p>
        </p:txBody>
      </p:sp>
    </p:spTree>
    <p:extLst>
      <p:ext uri="{BB962C8B-B14F-4D97-AF65-F5344CB8AC3E}">
        <p14:creationId xmlns:p14="http://schemas.microsoft.com/office/powerpoint/2010/main" val="4152277172"/>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D6FC09-CB0F-B374-33F9-08630AB42285}"/>
              </a:ext>
            </a:extLst>
          </p:cNvPr>
          <p:cNvSpPr/>
          <p:nvPr/>
        </p:nvSpPr>
        <p:spPr>
          <a:xfrm>
            <a:off x="124535" y="497274"/>
            <a:ext cx="10105960" cy="553998"/>
          </a:xfrm>
          <a:prstGeom prst="rect">
            <a:avLst/>
          </a:prstGeom>
        </p:spPr>
        <p:txBody>
          <a:bodyPr wrap="square" lIns="0" tIns="0" rIns="0" bIns="0" anchor="ctr">
            <a:spAutoFit/>
          </a:bodyPr>
          <a:lstStyle/>
          <a:p>
            <a:pPr defTabSz="1219078"/>
            <a:r>
              <a:rPr lang="en-US" sz="3600" b="1">
                <a:solidFill>
                  <a:srgbClr val="4E226B"/>
                </a:solidFill>
                <a:latin typeface="Arial" panose="020B0604020202020204"/>
              </a:rPr>
              <a:t>3. Inspection &amp; Enforcement of Rented Homes</a:t>
            </a:r>
            <a:endParaRPr lang="en-US" sz="3600" b="1" spc="800">
              <a:solidFill>
                <a:srgbClr val="4E226B"/>
              </a:solidFill>
              <a:latin typeface="Roboto Light" panose="02000000000000000000" pitchFamily="2" charset="0"/>
              <a:ea typeface="Roboto Light" panose="02000000000000000000" pitchFamily="2" charset="0"/>
              <a:cs typeface="Roboto Light"/>
            </a:endParaRPr>
          </a:p>
        </p:txBody>
      </p:sp>
      <p:sp>
        <p:nvSpPr>
          <p:cNvPr id="19" name="Inhaltsplatzhalter 4">
            <a:extLst>
              <a:ext uri="{FF2B5EF4-FFF2-40B4-BE49-F238E27FC236}">
                <a16:creationId xmlns:a16="http://schemas.microsoft.com/office/drawing/2014/main" id="{A20B477D-9444-14DB-138F-2541086D1A06}"/>
              </a:ext>
            </a:extLst>
          </p:cNvPr>
          <p:cNvSpPr txBox="1">
            <a:spLocks/>
          </p:cNvSpPr>
          <p:nvPr/>
        </p:nvSpPr>
        <p:spPr>
          <a:xfrm>
            <a:off x="525179" y="1244729"/>
            <a:ext cx="10404542" cy="4838998"/>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defTabSz="1218714">
              <a:lnSpc>
                <a:spcPct val="120000"/>
              </a:lnSpc>
              <a:spcAft>
                <a:spcPts val="0"/>
              </a:spcAft>
              <a:buFont typeface="Arial" panose="020B0604020202020204" pitchFamily="34" charset="0"/>
              <a:buChar char="•"/>
            </a:pPr>
            <a:r>
              <a:rPr lang="en-GB" sz="1267" b="1" dirty="0">
                <a:solidFill>
                  <a:srgbClr val="4E226B"/>
                </a:solidFill>
                <a:latin typeface="Arial" panose="020B0604020202020204"/>
                <a:cs typeface="Arial"/>
              </a:rPr>
              <a:t>Private Sector Housing Enforcement Policy agreed by Cabinet:</a:t>
            </a:r>
          </a:p>
          <a:p>
            <a:pPr lvl="2" defTabSz="1218714">
              <a:lnSpc>
                <a:spcPct val="120000"/>
              </a:lnSpc>
              <a:spcAft>
                <a:spcPts val="0"/>
              </a:spcAft>
              <a:buFont typeface="Courier New" panose="02070309020205020404" pitchFamily="49" charset="0"/>
              <a:buChar char="o"/>
            </a:pPr>
            <a:r>
              <a:rPr lang="en-GB" sz="1267" dirty="0">
                <a:solidFill>
                  <a:srgbClr val="4E226B"/>
                </a:solidFill>
                <a:latin typeface="Arial" panose="020B0604020202020204"/>
                <a:cs typeface="Arial"/>
              </a:rPr>
              <a:t>Council will not normally take formal action if identified defects equate only to minor or moderate HHSRS Category 2 hazards</a:t>
            </a:r>
          </a:p>
          <a:p>
            <a:pPr lvl="2" defTabSz="1218714">
              <a:lnSpc>
                <a:spcPct val="120000"/>
              </a:lnSpc>
              <a:spcAft>
                <a:spcPts val="0"/>
              </a:spcAft>
              <a:buFont typeface="Courier New" panose="02070309020205020404" pitchFamily="49" charset="0"/>
              <a:buChar char="o"/>
            </a:pPr>
            <a:r>
              <a:rPr lang="en-GB" sz="1267" dirty="0">
                <a:solidFill>
                  <a:srgbClr val="4E226B"/>
                </a:solidFill>
                <a:latin typeface="Arial" panose="020B0604020202020204"/>
                <a:cs typeface="Arial"/>
              </a:rPr>
              <a:t>Where formal action to is required to address a Category 1 hazard, there are several potential options </a:t>
            </a:r>
          </a:p>
          <a:p>
            <a:pPr lvl="2" defTabSz="1218714">
              <a:lnSpc>
                <a:spcPct val="120000"/>
              </a:lnSpc>
              <a:spcAft>
                <a:spcPts val="0"/>
              </a:spcAft>
              <a:buFont typeface="Courier New" panose="02070309020205020404" pitchFamily="49" charset="0"/>
              <a:buChar char="o"/>
            </a:pPr>
            <a:r>
              <a:rPr lang="en-GB" sz="1267" dirty="0">
                <a:solidFill>
                  <a:srgbClr val="4E226B"/>
                </a:solidFill>
                <a:latin typeface="Arial" panose="020B0604020202020204"/>
                <a:cs typeface="Arial"/>
              </a:rPr>
              <a:t>These include serving an </a:t>
            </a:r>
            <a:r>
              <a:rPr lang="en-GB" sz="1267" b="1" dirty="0">
                <a:solidFill>
                  <a:srgbClr val="4E226B"/>
                </a:solidFill>
                <a:latin typeface="Arial" panose="020B0604020202020204"/>
                <a:cs typeface="Arial"/>
              </a:rPr>
              <a:t>Improvement Notice </a:t>
            </a:r>
            <a:r>
              <a:rPr lang="en-GB" sz="1267" dirty="0">
                <a:solidFill>
                  <a:srgbClr val="4E226B"/>
                </a:solidFill>
                <a:latin typeface="Arial" panose="020B0604020202020204"/>
                <a:cs typeface="Arial"/>
              </a:rPr>
              <a:t>requiring works to be carried out and making a </a:t>
            </a:r>
            <a:r>
              <a:rPr lang="en-GB" sz="1267" b="1" dirty="0">
                <a:solidFill>
                  <a:srgbClr val="4E226B"/>
                </a:solidFill>
                <a:latin typeface="Arial" panose="020B0604020202020204"/>
                <a:cs typeface="Arial"/>
              </a:rPr>
              <a:t>Prohibition Order </a:t>
            </a:r>
            <a:r>
              <a:rPr lang="en-GB" sz="1267" dirty="0">
                <a:solidFill>
                  <a:srgbClr val="4E226B"/>
                </a:solidFill>
                <a:latin typeface="Arial" panose="020B0604020202020204"/>
                <a:cs typeface="Arial"/>
              </a:rPr>
              <a:t>to prohibit the use of a property until the hazards have been removed. </a:t>
            </a:r>
          </a:p>
          <a:p>
            <a:pPr lvl="2" defTabSz="1218714">
              <a:lnSpc>
                <a:spcPct val="120000"/>
              </a:lnSpc>
              <a:spcAft>
                <a:spcPts val="1333"/>
              </a:spcAft>
              <a:buFont typeface="Courier New" panose="02070309020205020404" pitchFamily="49" charset="0"/>
              <a:buChar char="o"/>
            </a:pPr>
            <a:r>
              <a:rPr lang="en-GB" sz="1267" dirty="0">
                <a:solidFill>
                  <a:srgbClr val="4E226B"/>
                </a:solidFill>
                <a:latin typeface="Arial" panose="020B0604020202020204"/>
                <a:cs typeface="Arial"/>
              </a:rPr>
              <a:t>Failure to comply with either is a criminal offence and the Council has the power to prosecute in the Magistrates Court or issue a fine as an alternative.</a:t>
            </a:r>
          </a:p>
          <a:p>
            <a:pPr lvl="1" defTabSz="1218714">
              <a:lnSpc>
                <a:spcPct val="120000"/>
              </a:lnSpc>
              <a:spcAft>
                <a:spcPts val="0"/>
              </a:spcAft>
              <a:buFont typeface="Arial" panose="020B0604020202020204" pitchFamily="34" charset="0"/>
              <a:buChar char="•"/>
            </a:pPr>
            <a:r>
              <a:rPr lang="en-GB" sz="1267" b="1" dirty="0">
                <a:solidFill>
                  <a:srgbClr val="4E226B"/>
                </a:solidFill>
                <a:latin typeface="Arial" panose="020B0604020202020204"/>
                <a:cs typeface="Arial"/>
              </a:rPr>
              <a:t>Selective Property Licensing Scheme:</a:t>
            </a:r>
          </a:p>
          <a:p>
            <a:pPr lvl="2" defTabSz="1218714">
              <a:lnSpc>
                <a:spcPct val="120000"/>
              </a:lnSpc>
              <a:spcAft>
                <a:spcPts val="0"/>
              </a:spcAft>
              <a:buFont typeface="Courier New" panose="02070309020205020404" pitchFamily="49" charset="0"/>
              <a:buChar char="o"/>
            </a:pPr>
            <a:r>
              <a:rPr lang="en-GB" sz="1267" dirty="0">
                <a:solidFill>
                  <a:srgbClr val="4E226B"/>
                </a:solidFill>
                <a:latin typeface="Arial" panose="020B0604020202020204"/>
                <a:cs typeface="Arial"/>
              </a:rPr>
              <a:t>Using powers under the </a:t>
            </a:r>
            <a:r>
              <a:rPr lang="en-GB" sz="1267" b="1" dirty="0">
                <a:solidFill>
                  <a:srgbClr val="4E226B"/>
                </a:solidFill>
                <a:latin typeface="Arial" panose="020B0604020202020204"/>
                <a:cs typeface="Arial"/>
              </a:rPr>
              <a:t>Housing Act 2004</a:t>
            </a:r>
            <a:r>
              <a:rPr lang="en-GB" sz="1267" dirty="0">
                <a:solidFill>
                  <a:srgbClr val="4E226B"/>
                </a:solidFill>
                <a:latin typeface="Arial" panose="020B0604020202020204"/>
                <a:cs typeface="Arial"/>
              </a:rPr>
              <a:t>, most areas within Waltham Forest have been designated part of </a:t>
            </a:r>
            <a:r>
              <a:rPr lang="en-GB" sz="1267" b="1" dirty="0">
                <a:solidFill>
                  <a:srgbClr val="4E226B"/>
                </a:solidFill>
                <a:latin typeface="Arial" panose="020B0604020202020204"/>
                <a:cs typeface="Arial"/>
              </a:rPr>
              <a:t>large-scale selective licensing schemes</a:t>
            </a:r>
            <a:endParaRPr lang="en-GB" sz="1267" dirty="0">
              <a:solidFill>
                <a:srgbClr val="4E226B"/>
              </a:solidFill>
              <a:latin typeface="Arial" panose="020B0604020202020204"/>
              <a:cs typeface="Arial"/>
            </a:endParaRPr>
          </a:p>
          <a:p>
            <a:pPr lvl="2" defTabSz="1218714">
              <a:lnSpc>
                <a:spcPct val="120000"/>
              </a:lnSpc>
              <a:spcAft>
                <a:spcPts val="0"/>
              </a:spcAft>
              <a:buFont typeface="Courier New" panose="02070309020205020404" pitchFamily="49" charset="0"/>
              <a:buChar char="o"/>
            </a:pPr>
            <a:r>
              <a:rPr lang="en-GB" sz="1267" dirty="0">
                <a:solidFill>
                  <a:srgbClr val="4E226B"/>
                </a:solidFill>
                <a:latin typeface="Arial" panose="020B0604020202020204"/>
                <a:cs typeface="Arial"/>
              </a:rPr>
              <a:t>Schemes to improve property conditions and management standards in single family dwellings and HMOs</a:t>
            </a:r>
          </a:p>
          <a:p>
            <a:pPr lvl="2" defTabSz="1218714">
              <a:lnSpc>
                <a:spcPct val="120000"/>
              </a:lnSpc>
              <a:spcAft>
                <a:spcPts val="0"/>
              </a:spcAft>
              <a:buFont typeface="Courier New" panose="02070309020205020404" pitchFamily="49" charset="0"/>
              <a:buChar char="o"/>
            </a:pPr>
            <a:r>
              <a:rPr lang="en-GB" sz="1267" dirty="0">
                <a:solidFill>
                  <a:srgbClr val="4E226B"/>
                </a:solidFill>
                <a:latin typeface="Arial" panose="020B0604020202020204"/>
                <a:cs typeface="Arial"/>
              </a:rPr>
              <a:t>Includes measurable KPIs, e.g. reducing housing hazards by 25% in single family dwellings and by 50% in HMOs over the 5-year life of the scheme.</a:t>
            </a:r>
          </a:p>
          <a:p>
            <a:pPr lvl="2" defTabSz="1218714">
              <a:lnSpc>
                <a:spcPct val="120000"/>
              </a:lnSpc>
              <a:spcAft>
                <a:spcPts val="1333"/>
              </a:spcAft>
              <a:buFont typeface="Courier New" panose="02070309020205020404" pitchFamily="49" charset="0"/>
              <a:buChar char="o"/>
            </a:pPr>
            <a:r>
              <a:rPr lang="en-GB" sz="1267" dirty="0">
                <a:solidFill>
                  <a:srgbClr val="4E226B"/>
                </a:solidFill>
                <a:latin typeface="Arial" panose="020B0604020202020204"/>
                <a:cs typeface="Arial"/>
              </a:rPr>
              <a:t>Licenses granted subject to ongoing compliance with limited conditions relating to the proper letting/management of rented homes</a:t>
            </a:r>
          </a:p>
          <a:p>
            <a:pPr lvl="1" defTabSz="1218714">
              <a:lnSpc>
                <a:spcPct val="120000"/>
              </a:lnSpc>
              <a:spcAft>
                <a:spcPts val="0"/>
              </a:spcAft>
              <a:buFont typeface="Arial" panose="020B0604020202020204" pitchFamily="34" charset="0"/>
              <a:buChar char="•"/>
            </a:pPr>
            <a:r>
              <a:rPr lang="en-GB" sz="1267" b="1" dirty="0">
                <a:solidFill>
                  <a:srgbClr val="4E226B"/>
                </a:solidFill>
                <a:latin typeface="Arial" panose="020B0604020202020204"/>
              </a:rPr>
              <a:t>Inspection &amp; Enforcement</a:t>
            </a:r>
          </a:p>
          <a:p>
            <a:pPr lvl="2" defTabSz="1218714">
              <a:lnSpc>
                <a:spcPct val="120000"/>
              </a:lnSpc>
              <a:spcAft>
                <a:spcPts val="0"/>
              </a:spcAft>
              <a:buFont typeface="Courier New" panose="02070309020205020404" pitchFamily="49" charset="0"/>
              <a:buChar char="o"/>
            </a:pPr>
            <a:r>
              <a:rPr lang="en-GB" sz="1267" dirty="0">
                <a:solidFill>
                  <a:srgbClr val="4E226B"/>
                </a:solidFill>
                <a:latin typeface="Arial" panose="020B0604020202020204"/>
              </a:rPr>
              <a:t>The </a:t>
            </a:r>
            <a:r>
              <a:rPr lang="en-GB" sz="1267" b="1" dirty="0">
                <a:solidFill>
                  <a:srgbClr val="4E226B"/>
                </a:solidFill>
                <a:latin typeface="Arial" panose="020B0604020202020204"/>
                <a:cs typeface="Arial"/>
              </a:rPr>
              <a:t>Private Sector Housing &amp; Licensing Service </a:t>
            </a:r>
            <a:r>
              <a:rPr lang="en-GB" sz="1267" dirty="0">
                <a:solidFill>
                  <a:srgbClr val="4E226B"/>
                </a:solidFill>
                <a:latin typeface="Arial" panose="020B0604020202020204"/>
              </a:rPr>
              <a:t>carries out 100s of inspections as part of the administration and enforcement of its licensing schemes</a:t>
            </a:r>
          </a:p>
          <a:p>
            <a:pPr lvl="2" defTabSz="1218714">
              <a:lnSpc>
                <a:spcPct val="120000"/>
              </a:lnSpc>
              <a:spcAft>
                <a:spcPts val="0"/>
              </a:spcAft>
              <a:buFont typeface="Courier New" panose="02070309020205020404" pitchFamily="49" charset="0"/>
              <a:buChar char="o"/>
            </a:pPr>
            <a:r>
              <a:rPr lang="en-GB" sz="1267" dirty="0">
                <a:solidFill>
                  <a:srgbClr val="4E226B"/>
                </a:solidFill>
                <a:latin typeface="Arial" panose="020B0604020202020204"/>
              </a:rPr>
              <a:t>Triage system to resolve some issues without the need for an officer visit </a:t>
            </a:r>
          </a:p>
          <a:p>
            <a:pPr lvl="2" defTabSz="1218714">
              <a:lnSpc>
                <a:spcPct val="120000"/>
              </a:lnSpc>
              <a:spcAft>
                <a:spcPts val="0"/>
              </a:spcAft>
              <a:buFont typeface="Courier New" panose="02070309020205020404" pitchFamily="49" charset="0"/>
              <a:buChar char="o"/>
            </a:pPr>
            <a:r>
              <a:rPr lang="en-GB" sz="1267" dirty="0">
                <a:solidFill>
                  <a:srgbClr val="4E226B"/>
                </a:solidFill>
                <a:latin typeface="Arial" panose="020B0604020202020204"/>
              </a:rPr>
              <a:t>Inspections triggered by a complaint, proactive visits based on data, multi-agency operations, referrals from other services/agencies (e.g. HEET, health visitors), Neighbourhood Action Days, and referrals from the GLA’s Rogue Landlord and Agent checker</a:t>
            </a:r>
          </a:p>
          <a:p>
            <a:pPr lvl="2" defTabSz="1218714">
              <a:lnSpc>
                <a:spcPct val="120000"/>
              </a:lnSpc>
              <a:spcAft>
                <a:spcPts val="0"/>
              </a:spcAft>
              <a:buFont typeface="Courier New" panose="02070309020205020404" pitchFamily="49" charset="0"/>
              <a:buChar char="o"/>
            </a:pPr>
            <a:r>
              <a:rPr lang="en-GB" sz="1267" dirty="0">
                <a:solidFill>
                  <a:srgbClr val="4E226B"/>
                </a:solidFill>
                <a:latin typeface="Arial" panose="020B0604020202020204"/>
              </a:rPr>
              <a:t>The service provides information to landlords and tenants, including landlord forums, electronic newsletters to &gt;17k landlord/agent subscribers, Council webpages, a weekly drop-in session for tenants, and publication of successful enforcement actions</a:t>
            </a:r>
          </a:p>
          <a:p>
            <a:pPr marL="356518" lvl="1" indent="0" defTabSz="1218714">
              <a:lnSpc>
                <a:spcPct val="120000"/>
              </a:lnSpc>
              <a:spcAft>
                <a:spcPts val="1333"/>
              </a:spcAft>
              <a:buNone/>
            </a:pPr>
            <a:endParaRPr lang="en-GB" sz="1600" dirty="0">
              <a:solidFill>
                <a:srgbClr val="4E226B"/>
              </a:solidFill>
              <a:latin typeface="Arial" panose="020B0604020202020204"/>
            </a:endParaRPr>
          </a:p>
          <a:p>
            <a:pPr marL="356518" lvl="1" indent="0" defTabSz="1218714">
              <a:lnSpc>
                <a:spcPct val="120000"/>
              </a:lnSpc>
              <a:spcAft>
                <a:spcPts val="1333"/>
              </a:spcAft>
              <a:buNone/>
            </a:pPr>
            <a:endParaRPr lang="en-GB" sz="1600" dirty="0">
              <a:solidFill>
                <a:srgbClr val="4E226B"/>
              </a:solidFill>
              <a:latin typeface="Arial" panose="020B0604020202020204"/>
            </a:endParaRPr>
          </a:p>
          <a:p>
            <a:pPr marL="356518" lvl="1" indent="0" defTabSz="1218714">
              <a:lnSpc>
                <a:spcPct val="120000"/>
              </a:lnSpc>
              <a:spcAft>
                <a:spcPts val="1333"/>
              </a:spcAft>
              <a:buNone/>
            </a:pPr>
            <a:endParaRPr lang="en-GB" sz="1600" dirty="0">
              <a:solidFill>
                <a:srgbClr val="4E226B"/>
              </a:solidFill>
              <a:latin typeface="Arial" panose="020B0604020202020204"/>
            </a:endParaRPr>
          </a:p>
          <a:p>
            <a:pPr marL="356518" lvl="1" indent="0" defTabSz="1218714">
              <a:lnSpc>
                <a:spcPct val="120000"/>
              </a:lnSpc>
              <a:spcAft>
                <a:spcPts val="1333"/>
              </a:spcAft>
              <a:buNone/>
            </a:pPr>
            <a:r>
              <a:rPr lang="en-GB" sz="1600" dirty="0">
                <a:solidFill>
                  <a:srgbClr val="4E226B"/>
                </a:solidFill>
                <a:latin typeface="Arial" panose="020B0604020202020204"/>
              </a:rPr>
              <a:t>  </a:t>
            </a:r>
          </a:p>
          <a:p>
            <a:pPr marL="356518" lvl="1" indent="0" defTabSz="1218714">
              <a:lnSpc>
                <a:spcPct val="120000"/>
              </a:lnSpc>
              <a:spcAft>
                <a:spcPts val="1333"/>
              </a:spcAft>
              <a:buNone/>
            </a:pPr>
            <a:endParaRPr lang="en-GB" sz="1600" dirty="0">
              <a:solidFill>
                <a:srgbClr val="4E226B"/>
              </a:solidFill>
              <a:latin typeface="Arial" panose="020B0604020202020204"/>
            </a:endParaRPr>
          </a:p>
          <a:p>
            <a:pPr marL="356518" lvl="1" indent="0" defTabSz="1218714">
              <a:lnSpc>
                <a:spcPct val="120000"/>
              </a:lnSpc>
              <a:spcAft>
                <a:spcPts val="1333"/>
              </a:spcAft>
              <a:buNone/>
            </a:pPr>
            <a:endParaRPr lang="en-GB" sz="1600" dirty="0">
              <a:solidFill>
                <a:srgbClr val="4E226B"/>
              </a:solidFill>
              <a:latin typeface="Arial" panose="020B0604020202020204"/>
            </a:endParaRPr>
          </a:p>
          <a:p>
            <a:pPr lvl="1" defTabSz="1218714">
              <a:lnSpc>
                <a:spcPct val="120000"/>
              </a:lnSpc>
              <a:spcAft>
                <a:spcPts val="1333"/>
              </a:spcAft>
              <a:buFont typeface="Arial" panose="020B0604020202020204" pitchFamily="34" charset="0"/>
              <a:buChar char="•"/>
            </a:pPr>
            <a:endParaRPr lang="en-GB" sz="1400" dirty="0">
              <a:solidFill>
                <a:srgbClr val="4E226B"/>
              </a:solidFill>
              <a:highlight>
                <a:srgbClr val="FFFF00"/>
              </a:highlight>
              <a:latin typeface="Arial" panose="020B0604020202020204"/>
              <a:cs typeface="Arial"/>
            </a:endParaRPr>
          </a:p>
          <a:p>
            <a:pPr marL="0" indent="0" defTabSz="1218714">
              <a:lnSpc>
                <a:spcPct val="120000"/>
              </a:lnSpc>
              <a:spcAft>
                <a:spcPts val="1333"/>
              </a:spcAft>
              <a:buNone/>
            </a:pPr>
            <a:endParaRPr lang="en-US" sz="1866" dirty="0">
              <a:solidFill>
                <a:srgbClr val="4E226B"/>
              </a:solidFill>
              <a:latin typeface="Arial" panose="020B0604020202020204"/>
            </a:endParaRPr>
          </a:p>
        </p:txBody>
      </p:sp>
      <p:pic>
        <p:nvPicPr>
          <p:cNvPr id="5" name="Picture 4" descr="A picture containing text, tableware, dishware, plate&#10;&#10;Description automatically generated">
            <a:extLst>
              <a:ext uri="{FF2B5EF4-FFF2-40B4-BE49-F238E27FC236}">
                <a16:creationId xmlns:a16="http://schemas.microsoft.com/office/drawing/2014/main" id="{593160A4-44F9-9B9F-A36A-48AD75086BEA}"/>
              </a:ext>
            </a:extLst>
          </p:cNvPr>
          <p:cNvPicPr>
            <a:picLocks noChangeAspect="1"/>
          </p:cNvPicPr>
          <p:nvPr/>
        </p:nvPicPr>
        <p:blipFill>
          <a:blip r:embed="rId3"/>
          <a:stretch>
            <a:fillRect/>
          </a:stretch>
        </p:blipFill>
        <p:spPr>
          <a:xfrm>
            <a:off x="10465855" y="460492"/>
            <a:ext cx="1457556" cy="553913"/>
          </a:xfrm>
          <a:prstGeom prst="rect">
            <a:avLst/>
          </a:prstGeom>
        </p:spPr>
      </p:pic>
      <p:pic>
        <p:nvPicPr>
          <p:cNvPr id="4" name="Graphic 3" descr="List with solid fill">
            <a:extLst>
              <a:ext uri="{FF2B5EF4-FFF2-40B4-BE49-F238E27FC236}">
                <a16:creationId xmlns:a16="http://schemas.microsoft.com/office/drawing/2014/main" id="{00FF6B4A-6352-4196-BA84-767E950C4F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535" y="1761181"/>
            <a:ext cx="609506" cy="609506"/>
          </a:xfrm>
          <a:prstGeom prst="rect">
            <a:avLst/>
          </a:prstGeom>
        </p:spPr>
      </p:pic>
      <p:pic>
        <p:nvPicPr>
          <p:cNvPr id="7" name="Graphic 6" descr="Gavel with solid fill">
            <a:extLst>
              <a:ext uri="{FF2B5EF4-FFF2-40B4-BE49-F238E27FC236}">
                <a16:creationId xmlns:a16="http://schemas.microsoft.com/office/drawing/2014/main" id="{2E4DEBE4-663B-4D0C-A228-1BC1A651E6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299" y="5875632"/>
            <a:ext cx="609506" cy="609506"/>
          </a:xfrm>
          <a:prstGeom prst="rect">
            <a:avLst/>
          </a:prstGeom>
        </p:spPr>
      </p:pic>
      <p:pic>
        <p:nvPicPr>
          <p:cNvPr id="9" name="Graphic 8" descr="Map with pin with solid fill">
            <a:extLst>
              <a:ext uri="{FF2B5EF4-FFF2-40B4-BE49-F238E27FC236}">
                <a16:creationId xmlns:a16="http://schemas.microsoft.com/office/drawing/2014/main" id="{9EC2FE1A-1845-4355-AA53-68617A65BA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535" y="3337526"/>
            <a:ext cx="609506" cy="609506"/>
          </a:xfrm>
          <a:prstGeom prst="rect">
            <a:avLst/>
          </a:prstGeom>
        </p:spPr>
      </p:pic>
      <p:pic>
        <p:nvPicPr>
          <p:cNvPr id="12" name="Graphic 11" descr="Employee badge with solid fill">
            <a:extLst>
              <a:ext uri="{FF2B5EF4-FFF2-40B4-BE49-F238E27FC236}">
                <a16:creationId xmlns:a16="http://schemas.microsoft.com/office/drawing/2014/main" id="{809C23D1-3D9B-4F8A-9389-612FEB7B512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4535" y="5020488"/>
            <a:ext cx="609506" cy="609506"/>
          </a:xfrm>
          <a:prstGeom prst="rect">
            <a:avLst/>
          </a:prstGeom>
        </p:spPr>
      </p:pic>
    </p:spTree>
    <p:extLst>
      <p:ext uri="{BB962C8B-B14F-4D97-AF65-F5344CB8AC3E}">
        <p14:creationId xmlns:p14="http://schemas.microsoft.com/office/powerpoint/2010/main" val="215630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05BF8C-BE38-8A4D-823E-9A7C55C537B8}"/>
              </a:ext>
            </a:extLst>
          </p:cNvPr>
          <p:cNvSpPr>
            <a:spLocks noGrp="1"/>
          </p:cNvSpPr>
          <p:nvPr>
            <p:ph type="subTitle" idx="1"/>
          </p:nvPr>
        </p:nvSpPr>
        <p:spPr>
          <a:xfrm>
            <a:off x="6096000" y="3818109"/>
            <a:ext cx="5586502" cy="1687622"/>
          </a:xfrm>
        </p:spPr>
        <p:txBody>
          <a:bodyPr vert="horz" lIns="0" tIns="0" rIns="0" bIns="0" rtlCol="0">
            <a:noAutofit/>
          </a:bodyPr>
          <a:lstStyle/>
          <a:p>
            <a:pPr algn="l"/>
            <a:r>
              <a:rPr lang="en-US" sz="2800" spc="-53">
                <a:solidFill>
                  <a:schemeClr val="bg1"/>
                </a:solidFill>
              </a:rPr>
              <a:t>Your Sub head goes here</a:t>
            </a:r>
            <a:br>
              <a:rPr lang="en-US" sz="2800" spc="-53">
                <a:solidFill>
                  <a:schemeClr val="bg1"/>
                </a:solidFill>
              </a:rPr>
            </a:br>
            <a:r>
              <a:rPr lang="en-US" sz="2800" spc="-53">
                <a:solidFill>
                  <a:schemeClr val="bg1"/>
                </a:solidFill>
              </a:rPr>
              <a:t>in 42pt text. Keep to a maximum</a:t>
            </a:r>
            <a:br>
              <a:rPr lang="en-US" sz="2800" spc="-53">
                <a:solidFill>
                  <a:schemeClr val="bg1"/>
                </a:solidFill>
              </a:rPr>
            </a:br>
            <a:r>
              <a:rPr lang="en-US" sz="2800" spc="-53">
                <a:solidFill>
                  <a:schemeClr val="bg1"/>
                </a:solidFill>
              </a:rPr>
              <a:t>of three lines where possible</a:t>
            </a:r>
          </a:p>
        </p:txBody>
      </p:sp>
      <p:sp>
        <p:nvSpPr>
          <p:cNvPr id="11" name="Rectangle 10">
            <a:extLst>
              <a:ext uri="{FF2B5EF4-FFF2-40B4-BE49-F238E27FC236}">
                <a16:creationId xmlns:a16="http://schemas.microsoft.com/office/drawing/2014/main" id="{29D6FC09-CB0F-B374-33F9-08630AB42285}"/>
              </a:ext>
            </a:extLst>
          </p:cNvPr>
          <p:cNvSpPr/>
          <p:nvPr/>
        </p:nvSpPr>
        <p:spPr>
          <a:xfrm>
            <a:off x="760637" y="516685"/>
            <a:ext cx="8938933" cy="553998"/>
          </a:xfrm>
          <a:prstGeom prst="rect">
            <a:avLst/>
          </a:prstGeom>
        </p:spPr>
        <p:txBody>
          <a:bodyPr wrap="square" lIns="0" tIns="0" rIns="0" bIns="0" anchor="ctr">
            <a:spAutoFit/>
          </a:bodyPr>
          <a:lstStyle/>
          <a:p>
            <a:pPr defTabSz="1219078"/>
            <a:r>
              <a:rPr lang="en-US" sz="3600" b="1">
                <a:solidFill>
                  <a:srgbClr val="4E226B"/>
                </a:solidFill>
                <a:latin typeface="Arial" panose="020B0604020202020204"/>
              </a:rPr>
              <a:t>4. Summary of Issues in Rented Homes</a:t>
            </a:r>
            <a:endParaRPr lang="en-US" sz="1600" b="1" spc="800">
              <a:solidFill>
                <a:srgbClr val="4E226B"/>
              </a:solidFill>
              <a:latin typeface="Roboto Light" panose="02000000000000000000" pitchFamily="2" charset="0"/>
              <a:ea typeface="Roboto Light" panose="02000000000000000000" pitchFamily="2" charset="0"/>
              <a:cs typeface="Roboto Light"/>
            </a:endParaRPr>
          </a:p>
        </p:txBody>
      </p:sp>
      <p:sp>
        <p:nvSpPr>
          <p:cNvPr id="19" name="Inhaltsplatzhalter 4">
            <a:extLst>
              <a:ext uri="{FF2B5EF4-FFF2-40B4-BE49-F238E27FC236}">
                <a16:creationId xmlns:a16="http://schemas.microsoft.com/office/drawing/2014/main" id="{A20B477D-9444-14DB-138F-2541086D1A06}"/>
              </a:ext>
            </a:extLst>
          </p:cNvPr>
          <p:cNvSpPr txBox="1">
            <a:spLocks/>
          </p:cNvSpPr>
          <p:nvPr/>
        </p:nvSpPr>
        <p:spPr>
          <a:xfrm>
            <a:off x="760638" y="1481760"/>
            <a:ext cx="6698286" cy="2154957"/>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8714">
              <a:lnSpc>
                <a:spcPct val="120000"/>
              </a:lnSpc>
              <a:spcAft>
                <a:spcPts val="0"/>
              </a:spcAft>
              <a:buFont typeface="Arial" panose="020B0604020202020204" pitchFamily="34" charset="0"/>
              <a:buChar char="•"/>
            </a:pPr>
            <a:r>
              <a:rPr lang="en-GB" sz="1600" b="1">
                <a:solidFill>
                  <a:srgbClr val="4E226B"/>
                </a:solidFill>
                <a:latin typeface="Arial" panose="020B0604020202020204"/>
              </a:rPr>
              <a:t>Private Rented Sector: Housing Stock Condition and Stressors Report, December 2018</a:t>
            </a:r>
          </a:p>
          <a:p>
            <a:pPr lvl="1" defTabSz="1218714">
              <a:lnSpc>
                <a:spcPct val="120000"/>
              </a:lnSpc>
              <a:spcAft>
                <a:spcPts val="400"/>
              </a:spcAft>
              <a:buFont typeface="Courier New" panose="02070309020205020404" pitchFamily="49" charset="0"/>
              <a:buChar char="o"/>
            </a:pPr>
            <a:r>
              <a:rPr lang="en-GB" sz="1600">
                <a:solidFill>
                  <a:srgbClr val="4E226B"/>
                </a:solidFill>
                <a:latin typeface="Arial" panose="020B0604020202020204"/>
              </a:rPr>
              <a:t>Stock-modelling approach provided insights about the prevalence and distribution of a range of housing issues </a:t>
            </a:r>
          </a:p>
          <a:p>
            <a:pPr lvl="1" defTabSz="1218714">
              <a:lnSpc>
                <a:spcPct val="120000"/>
              </a:lnSpc>
              <a:spcAft>
                <a:spcPts val="400"/>
              </a:spcAft>
              <a:buFont typeface="Courier New" panose="02070309020205020404" pitchFamily="49" charset="0"/>
              <a:buChar char="o"/>
            </a:pPr>
            <a:r>
              <a:rPr lang="en-GB" sz="1600">
                <a:solidFill>
                  <a:srgbClr val="4E226B"/>
                </a:solidFill>
                <a:latin typeface="Arial" panose="020B0604020202020204"/>
              </a:rPr>
              <a:t>Estimated that </a:t>
            </a:r>
            <a:r>
              <a:rPr lang="en-GB" sz="1600" b="1">
                <a:solidFill>
                  <a:srgbClr val="4E226B"/>
                </a:solidFill>
                <a:latin typeface="Arial" panose="020B0604020202020204"/>
              </a:rPr>
              <a:t>8,622 PRS properties had at least one serious HHSRS hazard (Category 1)</a:t>
            </a:r>
            <a:r>
              <a:rPr lang="en-GB" sz="1600" i="1">
                <a:solidFill>
                  <a:srgbClr val="4E226B"/>
                </a:solidFill>
                <a:latin typeface="Arial" panose="020B0604020202020204"/>
              </a:rPr>
              <a:t>, </a:t>
            </a:r>
            <a:r>
              <a:rPr lang="en-GB" sz="1600">
                <a:solidFill>
                  <a:srgbClr val="4E226B"/>
                </a:solidFill>
                <a:latin typeface="Arial" panose="020B0604020202020204"/>
              </a:rPr>
              <a:t>representing </a:t>
            </a:r>
            <a:r>
              <a:rPr lang="en-GB" sz="1600" b="1">
                <a:solidFill>
                  <a:srgbClr val="4E226B"/>
                </a:solidFill>
                <a:latin typeface="Arial" panose="020B0604020202020204"/>
              </a:rPr>
              <a:t>22% of the PRS stock</a:t>
            </a:r>
            <a:endParaRPr lang="en-GB" sz="1600">
              <a:solidFill>
                <a:srgbClr val="4E226B"/>
              </a:solidFill>
              <a:latin typeface="Arial" panose="020B0604020202020204"/>
            </a:endParaRPr>
          </a:p>
          <a:p>
            <a:pPr lvl="1" defTabSz="1218714">
              <a:lnSpc>
                <a:spcPct val="120000"/>
              </a:lnSpc>
              <a:spcAft>
                <a:spcPts val="400"/>
              </a:spcAft>
              <a:buFont typeface="Arial" panose="020B0604020202020204" pitchFamily="34" charset="0"/>
              <a:buChar char="•"/>
            </a:pPr>
            <a:r>
              <a:rPr lang="en-GB" sz="1600">
                <a:solidFill>
                  <a:srgbClr val="4E226B"/>
                </a:solidFill>
                <a:latin typeface="Arial" panose="020B0604020202020204"/>
              </a:rPr>
              <a:t>Additional information indicated that </a:t>
            </a:r>
            <a:r>
              <a:rPr lang="en-GB" sz="1600" b="1">
                <a:solidFill>
                  <a:srgbClr val="4E226B"/>
                </a:solidFill>
                <a:latin typeface="Arial" panose="020B0604020202020204"/>
              </a:rPr>
              <a:t>1,336 properties contained a Category 1 HHSRS Damp &amp; Mould hazard</a:t>
            </a:r>
            <a:r>
              <a:rPr lang="en-GB" sz="1600">
                <a:solidFill>
                  <a:srgbClr val="4E226B"/>
                </a:solidFill>
                <a:latin typeface="Arial" panose="020B0604020202020204"/>
              </a:rPr>
              <a:t>.</a:t>
            </a:r>
          </a:p>
          <a:p>
            <a:pPr lvl="1" defTabSz="1218714">
              <a:lnSpc>
                <a:spcPct val="120000"/>
              </a:lnSpc>
              <a:spcAft>
                <a:spcPts val="1333"/>
              </a:spcAft>
              <a:buFont typeface="Arial" panose="020B0604020202020204" pitchFamily="34" charset="0"/>
              <a:buChar char="•"/>
            </a:pPr>
            <a:r>
              <a:rPr lang="en-GB" sz="1600">
                <a:solidFill>
                  <a:srgbClr val="4E226B"/>
                </a:solidFill>
                <a:latin typeface="Arial" panose="020B0604020202020204"/>
              </a:rPr>
              <a:t>Reasonable to assume that all homes estimated to have a significant Category 1 HHSRS Excess Cold hazard, would at least have a moderate Category 2 Damp &amp; Mould hazard</a:t>
            </a:r>
          </a:p>
          <a:p>
            <a:pPr defTabSz="1218714">
              <a:lnSpc>
                <a:spcPct val="120000"/>
              </a:lnSpc>
              <a:spcAft>
                <a:spcPts val="1333"/>
              </a:spcAft>
              <a:buFont typeface="Arial" panose="020B0604020202020204" pitchFamily="34" charset="0"/>
              <a:buChar char="•"/>
            </a:pPr>
            <a:r>
              <a:rPr lang="en-GB" sz="1600">
                <a:solidFill>
                  <a:srgbClr val="4E226B"/>
                </a:solidFill>
                <a:latin typeface="Arial" panose="020B0604020202020204"/>
              </a:rPr>
              <a:t>Report supported the evidence base for the consultation on the proposed Large-Scale Licensing Schemes in early 2021</a:t>
            </a:r>
          </a:p>
          <a:p>
            <a:pPr marL="0" indent="0" defTabSz="1218714">
              <a:lnSpc>
                <a:spcPct val="120000"/>
              </a:lnSpc>
              <a:spcAft>
                <a:spcPts val="1333"/>
              </a:spcAft>
              <a:buNone/>
            </a:pPr>
            <a:endParaRPr lang="en-US" sz="1200">
              <a:solidFill>
                <a:srgbClr val="4E226B"/>
              </a:solidFill>
              <a:latin typeface="Arial" panose="020B0604020202020204"/>
            </a:endParaRPr>
          </a:p>
        </p:txBody>
      </p:sp>
      <p:pic>
        <p:nvPicPr>
          <p:cNvPr id="5" name="Picture 4" descr="A picture containing text, tableware, dishware, plate&#10;&#10;Description automatically generated">
            <a:extLst>
              <a:ext uri="{FF2B5EF4-FFF2-40B4-BE49-F238E27FC236}">
                <a16:creationId xmlns:a16="http://schemas.microsoft.com/office/drawing/2014/main" id="{593160A4-44F9-9B9F-A36A-48AD75086BEA}"/>
              </a:ext>
            </a:extLst>
          </p:cNvPr>
          <p:cNvPicPr>
            <a:picLocks noChangeAspect="1"/>
          </p:cNvPicPr>
          <p:nvPr/>
        </p:nvPicPr>
        <p:blipFill>
          <a:blip r:embed="rId3"/>
          <a:stretch>
            <a:fillRect/>
          </a:stretch>
        </p:blipFill>
        <p:spPr>
          <a:xfrm>
            <a:off x="10039787" y="298576"/>
            <a:ext cx="1883623" cy="715830"/>
          </a:xfrm>
          <a:prstGeom prst="rect">
            <a:avLst/>
          </a:prstGeom>
        </p:spPr>
      </p:pic>
      <p:pic>
        <p:nvPicPr>
          <p:cNvPr id="2" name="Picture 1">
            <a:extLst>
              <a:ext uri="{FF2B5EF4-FFF2-40B4-BE49-F238E27FC236}">
                <a16:creationId xmlns:a16="http://schemas.microsoft.com/office/drawing/2014/main" id="{CA1B3120-474C-4333-994D-F81609A62DD7}"/>
              </a:ext>
            </a:extLst>
          </p:cNvPr>
          <p:cNvPicPr>
            <a:picLocks noChangeAspect="1"/>
          </p:cNvPicPr>
          <p:nvPr/>
        </p:nvPicPr>
        <p:blipFill>
          <a:blip r:embed="rId4"/>
          <a:stretch>
            <a:fillRect/>
          </a:stretch>
        </p:blipFill>
        <p:spPr>
          <a:xfrm>
            <a:off x="7655444" y="1481759"/>
            <a:ext cx="3372687" cy="4118757"/>
          </a:xfrm>
          <a:prstGeom prst="rect">
            <a:avLst/>
          </a:prstGeom>
        </p:spPr>
      </p:pic>
      <p:sp>
        <p:nvSpPr>
          <p:cNvPr id="4" name="TextBox 3">
            <a:extLst>
              <a:ext uri="{FF2B5EF4-FFF2-40B4-BE49-F238E27FC236}">
                <a16:creationId xmlns:a16="http://schemas.microsoft.com/office/drawing/2014/main" id="{D1CF85E5-41E1-47CC-B2BB-C26E38E9A08B}"/>
              </a:ext>
            </a:extLst>
          </p:cNvPr>
          <p:cNvSpPr txBox="1"/>
          <p:nvPr/>
        </p:nvSpPr>
        <p:spPr>
          <a:xfrm>
            <a:off x="7655444" y="5687123"/>
            <a:ext cx="3123718" cy="461665"/>
          </a:xfrm>
          <a:prstGeom prst="rect">
            <a:avLst/>
          </a:prstGeom>
          <a:noFill/>
        </p:spPr>
        <p:txBody>
          <a:bodyPr wrap="square" rtlCol="0">
            <a:spAutoFit/>
          </a:bodyPr>
          <a:lstStyle/>
          <a:p>
            <a:r>
              <a:rPr lang="en-GB" sz="1200" i="1">
                <a:solidFill>
                  <a:srgbClr val="E93081"/>
                </a:solidFill>
                <a:latin typeface="Arial" panose="020B0604020202020204" pitchFamily="34" charset="0"/>
                <a:cs typeface="Arial" panose="020B0604020202020204" pitchFamily="34" charset="0"/>
              </a:rPr>
              <a:t>PRS property in Hoe Street suffering from significant damp &amp; mould, now improved</a:t>
            </a:r>
          </a:p>
        </p:txBody>
      </p:sp>
    </p:spTree>
    <p:extLst>
      <p:ext uri="{BB962C8B-B14F-4D97-AF65-F5344CB8AC3E}">
        <p14:creationId xmlns:p14="http://schemas.microsoft.com/office/powerpoint/2010/main" val="420625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05BF8C-BE38-8A4D-823E-9A7C55C537B8}"/>
              </a:ext>
            </a:extLst>
          </p:cNvPr>
          <p:cNvSpPr>
            <a:spLocks noGrp="1"/>
          </p:cNvSpPr>
          <p:nvPr>
            <p:ph type="subTitle" idx="1"/>
          </p:nvPr>
        </p:nvSpPr>
        <p:spPr>
          <a:xfrm>
            <a:off x="6096000" y="3818109"/>
            <a:ext cx="5586502" cy="1687622"/>
          </a:xfrm>
        </p:spPr>
        <p:txBody>
          <a:bodyPr vert="horz" lIns="0" tIns="0" rIns="0" bIns="0" rtlCol="0">
            <a:noAutofit/>
          </a:bodyPr>
          <a:lstStyle/>
          <a:p>
            <a:pPr algn="l"/>
            <a:r>
              <a:rPr lang="en-US" sz="2800" spc="-53">
                <a:solidFill>
                  <a:schemeClr val="bg1"/>
                </a:solidFill>
              </a:rPr>
              <a:t>Your Sub head goes here</a:t>
            </a:r>
            <a:br>
              <a:rPr lang="en-US" sz="2800" spc="-53">
                <a:solidFill>
                  <a:schemeClr val="bg1"/>
                </a:solidFill>
              </a:rPr>
            </a:br>
            <a:r>
              <a:rPr lang="en-US" sz="2800" spc="-53">
                <a:solidFill>
                  <a:schemeClr val="bg1"/>
                </a:solidFill>
              </a:rPr>
              <a:t>in 42pt text. Keep to a maximum</a:t>
            </a:r>
            <a:br>
              <a:rPr lang="en-US" sz="2800" spc="-53">
                <a:solidFill>
                  <a:schemeClr val="bg1"/>
                </a:solidFill>
              </a:rPr>
            </a:br>
            <a:r>
              <a:rPr lang="en-US" sz="2800" spc="-53">
                <a:solidFill>
                  <a:schemeClr val="bg1"/>
                </a:solidFill>
              </a:rPr>
              <a:t>of three lines where possible</a:t>
            </a:r>
          </a:p>
        </p:txBody>
      </p:sp>
      <p:sp>
        <p:nvSpPr>
          <p:cNvPr id="11" name="Rectangle 10">
            <a:extLst>
              <a:ext uri="{FF2B5EF4-FFF2-40B4-BE49-F238E27FC236}">
                <a16:creationId xmlns:a16="http://schemas.microsoft.com/office/drawing/2014/main" id="{29D6FC09-CB0F-B374-33F9-08630AB42285}"/>
              </a:ext>
            </a:extLst>
          </p:cNvPr>
          <p:cNvSpPr/>
          <p:nvPr/>
        </p:nvSpPr>
        <p:spPr>
          <a:xfrm>
            <a:off x="285377" y="581335"/>
            <a:ext cx="9984414" cy="451342"/>
          </a:xfrm>
          <a:prstGeom prst="rect">
            <a:avLst/>
          </a:prstGeom>
        </p:spPr>
        <p:txBody>
          <a:bodyPr wrap="square" lIns="0" tIns="0" rIns="0" bIns="0" anchor="ctr">
            <a:spAutoFit/>
          </a:bodyPr>
          <a:lstStyle/>
          <a:p>
            <a:pPr defTabSz="1219078"/>
            <a:r>
              <a:rPr lang="en-US" sz="2933" b="1">
                <a:solidFill>
                  <a:srgbClr val="4E226B"/>
                </a:solidFill>
                <a:latin typeface="Arial" panose="020B0604020202020204"/>
              </a:rPr>
              <a:t>Private Rented Homes – key actions &amp; outcomes</a:t>
            </a:r>
            <a:endParaRPr lang="en-US" sz="2933" b="1" spc="800">
              <a:solidFill>
                <a:srgbClr val="4E226B"/>
              </a:solidFill>
              <a:latin typeface="Roboto Light" panose="02000000000000000000" pitchFamily="2" charset="0"/>
              <a:ea typeface="Roboto Light" panose="02000000000000000000" pitchFamily="2" charset="0"/>
              <a:cs typeface="Roboto Light"/>
            </a:endParaRPr>
          </a:p>
        </p:txBody>
      </p:sp>
      <p:pic>
        <p:nvPicPr>
          <p:cNvPr id="5" name="Picture 4" descr="A picture containing text, tableware, dishware, plate&#10;&#10;Description automatically generated">
            <a:extLst>
              <a:ext uri="{FF2B5EF4-FFF2-40B4-BE49-F238E27FC236}">
                <a16:creationId xmlns:a16="http://schemas.microsoft.com/office/drawing/2014/main" id="{593160A4-44F9-9B9F-A36A-48AD75086BEA}"/>
              </a:ext>
            </a:extLst>
          </p:cNvPr>
          <p:cNvPicPr>
            <a:picLocks noChangeAspect="1"/>
          </p:cNvPicPr>
          <p:nvPr/>
        </p:nvPicPr>
        <p:blipFill>
          <a:blip r:embed="rId3"/>
          <a:stretch>
            <a:fillRect/>
          </a:stretch>
        </p:blipFill>
        <p:spPr>
          <a:xfrm>
            <a:off x="10039787" y="298576"/>
            <a:ext cx="1883623" cy="715830"/>
          </a:xfrm>
          <a:prstGeom prst="rect">
            <a:avLst/>
          </a:prstGeom>
        </p:spPr>
      </p:pic>
      <p:sp>
        <p:nvSpPr>
          <p:cNvPr id="13" name="Rectangle: Rounded Corners 12">
            <a:extLst>
              <a:ext uri="{FF2B5EF4-FFF2-40B4-BE49-F238E27FC236}">
                <a16:creationId xmlns:a16="http://schemas.microsoft.com/office/drawing/2014/main" id="{532A8243-73EA-4419-8CAA-F453A8D85DF3}"/>
              </a:ext>
            </a:extLst>
          </p:cNvPr>
          <p:cNvSpPr/>
          <p:nvPr/>
        </p:nvSpPr>
        <p:spPr>
          <a:xfrm>
            <a:off x="7140830" y="3591203"/>
            <a:ext cx="3882010" cy="1110987"/>
          </a:xfrm>
          <a:prstGeom prst="roundRect">
            <a:avLst>
              <a:gd name="adj" fmla="val 6766"/>
            </a:avLst>
          </a:prstGeom>
          <a:solidFill>
            <a:srgbClr val="EC02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Prosecutions &amp; Financial Penalties in cases involving damp/mould</a:t>
            </a:r>
            <a:endParaRPr lang="en-GB" sz="800" b="1">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810E8583-D4CB-4492-80AF-FC0316B7861E}"/>
              </a:ext>
            </a:extLst>
          </p:cNvPr>
          <p:cNvSpPr/>
          <p:nvPr/>
        </p:nvSpPr>
        <p:spPr>
          <a:xfrm>
            <a:off x="489600" y="2457940"/>
            <a:ext cx="2898957" cy="996600"/>
          </a:xfrm>
          <a:prstGeom prst="roundRect">
            <a:avLst>
              <a:gd name="adj" fmla="val 3256"/>
            </a:avLst>
          </a:prstGeom>
          <a:solidFill>
            <a:sysClr val="window" lastClr="FFFFFF"/>
          </a:solidFill>
          <a:ln w="19050" cap="flat" cmpd="sng" algn="ctr">
            <a:solidFill>
              <a:srgbClr val="EC0278"/>
            </a:solidFill>
            <a:prstDash val="solid"/>
            <a:miter lim="800000"/>
          </a:ln>
          <a:effectLst>
            <a:outerShdw blurRad="50800" dist="38100" dir="2700000" algn="tl" rotWithShape="0">
              <a:prstClr val="black">
                <a:alpha val="40000"/>
              </a:prstClr>
            </a:outerShdw>
          </a:effectLst>
        </p:spPr>
        <p:txBody>
          <a:bodyPr rtlCol="0" anchor="ctr"/>
          <a:lstStyle/>
          <a:p>
            <a:pPr algn="ctr" defTabSz="609539" fontAlgn="ctr">
              <a:defRPr/>
            </a:pPr>
            <a:r>
              <a:rPr lang="en-GB" sz="2400" kern="0">
                <a:solidFill>
                  <a:srgbClr val="000000"/>
                </a:solidFill>
                <a:latin typeface="Arial" panose="020B0604020202020204" pitchFamily="34" charset="0"/>
                <a:cs typeface="Arial" panose="020B0604020202020204" pitchFamily="34" charset="0"/>
              </a:rPr>
              <a:t>5762</a:t>
            </a:r>
          </a:p>
        </p:txBody>
      </p:sp>
      <p:sp>
        <p:nvSpPr>
          <p:cNvPr id="15" name="Rectangle: Rounded Corners 14">
            <a:extLst>
              <a:ext uri="{FF2B5EF4-FFF2-40B4-BE49-F238E27FC236}">
                <a16:creationId xmlns:a16="http://schemas.microsoft.com/office/drawing/2014/main" id="{E1B92062-FEE2-4AB1-94B1-A0F768535BEA}"/>
              </a:ext>
            </a:extLst>
          </p:cNvPr>
          <p:cNvSpPr/>
          <p:nvPr/>
        </p:nvSpPr>
        <p:spPr>
          <a:xfrm>
            <a:off x="3722631" y="1379762"/>
            <a:ext cx="2898957" cy="965191"/>
          </a:xfrm>
          <a:prstGeom prst="roundRect">
            <a:avLst>
              <a:gd name="adj" fmla="val 6766"/>
            </a:avLst>
          </a:prstGeom>
          <a:solidFill>
            <a:srgbClr val="EC02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Properties Improved</a:t>
            </a:r>
            <a:endParaRPr lang="en-GB" sz="800" b="1">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07792144-EA43-478E-965D-0F03D1AF65A1}"/>
              </a:ext>
            </a:extLst>
          </p:cNvPr>
          <p:cNvSpPr/>
          <p:nvPr/>
        </p:nvSpPr>
        <p:spPr>
          <a:xfrm>
            <a:off x="7140829" y="1379762"/>
            <a:ext cx="3882009" cy="965191"/>
          </a:xfrm>
          <a:prstGeom prst="roundRect">
            <a:avLst>
              <a:gd name="adj" fmla="val 6766"/>
            </a:avLst>
          </a:prstGeom>
          <a:solidFill>
            <a:srgbClr val="EC02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Properties where damp/mould found</a:t>
            </a:r>
            <a:endParaRPr lang="en-GB" sz="800" b="1">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119891E2-F64B-4BB9-A05F-C00E6577977A}"/>
              </a:ext>
            </a:extLst>
          </p:cNvPr>
          <p:cNvSpPr/>
          <p:nvPr/>
        </p:nvSpPr>
        <p:spPr>
          <a:xfrm>
            <a:off x="523973" y="3591203"/>
            <a:ext cx="3062895" cy="1110987"/>
          </a:xfrm>
          <a:prstGeom prst="roundRect">
            <a:avLst>
              <a:gd name="adj" fmla="val 6766"/>
            </a:avLst>
          </a:prstGeom>
          <a:solidFill>
            <a:srgbClr val="EC02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Properties improved where damp/mould found </a:t>
            </a:r>
            <a:endParaRPr lang="en-GB" sz="800" b="1">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1EAA2537-C2E4-44FC-820C-CB20FCBF7B84}"/>
              </a:ext>
            </a:extLst>
          </p:cNvPr>
          <p:cNvSpPr/>
          <p:nvPr/>
        </p:nvSpPr>
        <p:spPr>
          <a:xfrm>
            <a:off x="3722631" y="3591203"/>
            <a:ext cx="2898957" cy="1110987"/>
          </a:xfrm>
          <a:prstGeom prst="roundRect">
            <a:avLst>
              <a:gd name="adj" fmla="val 6766"/>
            </a:avLst>
          </a:prstGeom>
          <a:solidFill>
            <a:srgbClr val="EC02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Improvement Notices &amp; Prohibition Orders</a:t>
            </a:r>
          </a:p>
        </p:txBody>
      </p:sp>
      <p:sp>
        <p:nvSpPr>
          <p:cNvPr id="20" name="Rectangle: Rounded Corners 19">
            <a:extLst>
              <a:ext uri="{FF2B5EF4-FFF2-40B4-BE49-F238E27FC236}">
                <a16:creationId xmlns:a16="http://schemas.microsoft.com/office/drawing/2014/main" id="{13B192A2-33B4-4A45-B3FB-1991C1808211}"/>
              </a:ext>
            </a:extLst>
          </p:cNvPr>
          <p:cNvSpPr/>
          <p:nvPr/>
        </p:nvSpPr>
        <p:spPr>
          <a:xfrm>
            <a:off x="489600" y="1361784"/>
            <a:ext cx="2898957" cy="965191"/>
          </a:xfrm>
          <a:prstGeom prst="roundRect">
            <a:avLst>
              <a:gd name="adj" fmla="val 6766"/>
            </a:avLst>
          </a:prstGeom>
          <a:solidFill>
            <a:srgbClr val="EC02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atin typeface="Arial" panose="020B0604020202020204" pitchFamily="34" charset="0"/>
                <a:cs typeface="Arial" panose="020B0604020202020204" pitchFamily="34" charset="0"/>
              </a:rPr>
              <a:t>Inspections</a:t>
            </a:r>
            <a:endParaRPr lang="en-GB" sz="933" b="1">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F5BBF899-9821-413F-975C-2D9979332E2A}"/>
              </a:ext>
            </a:extLst>
          </p:cNvPr>
          <p:cNvSpPr/>
          <p:nvPr/>
        </p:nvSpPr>
        <p:spPr>
          <a:xfrm>
            <a:off x="3722631" y="2494307"/>
            <a:ext cx="2898957" cy="996600"/>
          </a:xfrm>
          <a:prstGeom prst="roundRect">
            <a:avLst>
              <a:gd name="adj" fmla="val 3256"/>
            </a:avLst>
          </a:prstGeom>
          <a:solidFill>
            <a:sysClr val="window" lastClr="FFFFFF"/>
          </a:solidFill>
          <a:ln w="19050" cap="flat" cmpd="sng" algn="ctr">
            <a:solidFill>
              <a:srgbClr val="EC0278"/>
            </a:solidFill>
            <a:prstDash val="solid"/>
            <a:miter lim="800000"/>
          </a:ln>
          <a:effectLst>
            <a:outerShdw blurRad="50800" dist="38100" dir="2700000" algn="tl" rotWithShape="0">
              <a:prstClr val="black">
                <a:alpha val="40000"/>
              </a:prstClr>
            </a:outerShdw>
          </a:effectLst>
        </p:spPr>
        <p:txBody>
          <a:bodyPr rtlCol="0" anchor="ctr"/>
          <a:lstStyle/>
          <a:p>
            <a:pPr algn="ctr" defTabSz="609539" fontAlgn="ctr">
              <a:defRPr/>
            </a:pPr>
            <a:r>
              <a:rPr lang="en-GB" sz="2400" kern="0">
                <a:solidFill>
                  <a:srgbClr val="000000"/>
                </a:solidFill>
                <a:latin typeface="Arial" panose="020B0604020202020204" pitchFamily="34" charset="0"/>
                <a:cs typeface="Arial" panose="020B0604020202020204" pitchFamily="34" charset="0"/>
              </a:rPr>
              <a:t>1371</a:t>
            </a:r>
            <a:endParaRPr lang="en-GB" sz="2933" kern="0">
              <a:solidFill>
                <a:srgbClr val="000000"/>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A25E7F0B-E45C-41A3-A6D3-97DFABD6F786}"/>
              </a:ext>
            </a:extLst>
          </p:cNvPr>
          <p:cNvSpPr/>
          <p:nvPr/>
        </p:nvSpPr>
        <p:spPr>
          <a:xfrm>
            <a:off x="7140829" y="2526345"/>
            <a:ext cx="3882010" cy="996600"/>
          </a:xfrm>
          <a:prstGeom prst="roundRect">
            <a:avLst>
              <a:gd name="adj" fmla="val 3256"/>
            </a:avLst>
          </a:prstGeom>
          <a:solidFill>
            <a:sysClr val="window" lastClr="FFFFFF"/>
          </a:solidFill>
          <a:ln w="19050" cap="flat" cmpd="sng" algn="ctr">
            <a:solidFill>
              <a:srgbClr val="EC0278"/>
            </a:solidFill>
            <a:prstDash val="solid"/>
            <a:miter lim="800000"/>
          </a:ln>
          <a:effectLst>
            <a:outerShdw blurRad="50800" dist="38100" dir="2700000" algn="tl" rotWithShape="0">
              <a:prstClr val="black">
                <a:alpha val="40000"/>
              </a:prstClr>
            </a:outerShdw>
          </a:effectLst>
        </p:spPr>
        <p:txBody>
          <a:bodyPr rtlCol="0" anchor="ctr"/>
          <a:lstStyle/>
          <a:p>
            <a:pPr algn="ctr" defTabSz="609539" fontAlgn="ctr">
              <a:defRPr/>
            </a:pPr>
            <a:r>
              <a:rPr lang="en-GB" sz="2400" kern="0">
                <a:solidFill>
                  <a:srgbClr val="000000"/>
                </a:solidFill>
                <a:latin typeface="Arial" panose="020B0604020202020204" pitchFamily="34" charset="0"/>
                <a:cs typeface="Arial" panose="020B0604020202020204" pitchFamily="34" charset="0"/>
              </a:rPr>
              <a:t>446</a:t>
            </a:r>
          </a:p>
        </p:txBody>
      </p:sp>
      <p:sp>
        <p:nvSpPr>
          <p:cNvPr id="23" name="Rectangle: Rounded Corners 22">
            <a:extLst>
              <a:ext uri="{FF2B5EF4-FFF2-40B4-BE49-F238E27FC236}">
                <a16:creationId xmlns:a16="http://schemas.microsoft.com/office/drawing/2014/main" id="{165F7DAB-20FD-4BBC-8751-BA29FDF99B59}"/>
              </a:ext>
            </a:extLst>
          </p:cNvPr>
          <p:cNvSpPr/>
          <p:nvPr/>
        </p:nvSpPr>
        <p:spPr>
          <a:xfrm>
            <a:off x="509498" y="4885504"/>
            <a:ext cx="2898957" cy="996600"/>
          </a:xfrm>
          <a:prstGeom prst="roundRect">
            <a:avLst>
              <a:gd name="adj" fmla="val 3256"/>
            </a:avLst>
          </a:prstGeom>
          <a:solidFill>
            <a:sysClr val="window" lastClr="FFFFFF"/>
          </a:solidFill>
          <a:ln w="19050" cap="flat" cmpd="sng" algn="ctr">
            <a:solidFill>
              <a:srgbClr val="EC0278"/>
            </a:solidFill>
            <a:prstDash val="solid"/>
            <a:miter lim="800000"/>
          </a:ln>
          <a:effectLst>
            <a:outerShdw blurRad="50800" dist="38100" dir="2700000" algn="tl" rotWithShape="0">
              <a:prstClr val="black">
                <a:alpha val="40000"/>
              </a:prstClr>
            </a:outerShdw>
          </a:effectLst>
        </p:spPr>
        <p:txBody>
          <a:bodyPr rtlCol="0" anchor="ctr"/>
          <a:lstStyle/>
          <a:p>
            <a:pPr algn="ctr" defTabSz="609539" fontAlgn="ctr">
              <a:defRPr/>
            </a:pPr>
            <a:r>
              <a:rPr lang="en-GB" sz="2400" kern="0">
                <a:solidFill>
                  <a:srgbClr val="000000"/>
                </a:solidFill>
                <a:latin typeface="Arial" panose="020B0604020202020204" pitchFamily="34" charset="0"/>
                <a:cs typeface="Arial" panose="020B0604020202020204" pitchFamily="34" charset="0"/>
              </a:rPr>
              <a:t>268</a:t>
            </a:r>
            <a:endParaRPr lang="en-GB" sz="2933" kern="0">
              <a:solidFill>
                <a:srgbClr val="000000"/>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886B0BE9-D945-43B3-9214-4DCD0A00E093}"/>
              </a:ext>
            </a:extLst>
          </p:cNvPr>
          <p:cNvSpPr/>
          <p:nvPr/>
        </p:nvSpPr>
        <p:spPr>
          <a:xfrm>
            <a:off x="3722631" y="4885504"/>
            <a:ext cx="2898957" cy="996600"/>
          </a:xfrm>
          <a:prstGeom prst="roundRect">
            <a:avLst>
              <a:gd name="adj" fmla="val 3256"/>
            </a:avLst>
          </a:prstGeom>
          <a:solidFill>
            <a:sysClr val="window" lastClr="FFFFFF"/>
          </a:solidFill>
          <a:ln w="19050" cap="flat" cmpd="sng" algn="ctr">
            <a:solidFill>
              <a:srgbClr val="EC0278"/>
            </a:solidFill>
            <a:prstDash val="solid"/>
            <a:miter lim="800000"/>
          </a:ln>
          <a:effectLst>
            <a:outerShdw blurRad="50800" dist="38100" dir="2700000" algn="tl" rotWithShape="0">
              <a:prstClr val="black">
                <a:alpha val="40000"/>
              </a:prstClr>
            </a:outerShdw>
          </a:effectLst>
        </p:spPr>
        <p:txBody>
          <a:bodyPr rtlCol="0" anchor="ctr"/>
          <a:lstStyle/>
          <a:p>
            <a:pPr algn="ctr" defTabSz="609539" fontAlgn="ctr">
              <a:defRPr/>
            </a:pPr>
            <a:r>
              <a:rPr lang="en-GB" sz="2400" kern="0">
                <a:solidFill>
                  <a:srgbClr val="000000"/>
                </a:solidFill>
                <a:latin typeface="Arial" panose="020B0604020202020204" pitchFamily="34" charset="0"/>
                <a:cs typeface="Arial" panose="020B0604020202020204" pitchFamily="34" charset="0"/>
              </a:rPr>
              <a:t>55</a:t>
            </a:r>
            <a:endParaRPr lang="en-GB" sz="2933" kern="0">
              <a:solidFill>
                <a:srgbClr val="000000"/>
              </a:solidFill>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C9584147-7077-4EDA-B297-D3892EB395FE}"/>
              </a:ext>
            </a:extLst>
          </p:cNvPr>
          <p:cNvSpPr/>
          <p:nvPr/>
        </p:nvSpPr>
        <p:spPr>
          <a:xfrm>
            <a:off x="7140829" y="4883582"/>
            <a:ext cx="3882010" cy="996600"/>
          </a:xfrm>
          <a:prstGeom prst="roundRect">
            <a:avLst>
              <a:gd name="adj" fmla="val 3256"/>
            </a:avLst>
          </a:prstGeom>
          <a:solidFill>
            <a:sysClr val="window" lastClr="FFFFFF"/>
          </a:solidFill>
          <a:ln w="19050" cap="flat" cmpd="sng" algn="ctr">
            <a:solidFill>
              <a:srgbClr val="EC0278"/>
            </a:solidFill>
            <a:prstDash val="solid"/>
            <a:miter lim="800000"/>
          </a:ln>
          <a:effectLst>
            <a:outerShdw blurRad="50800" dist="38100" dir="2700000" algn="tl" rotWithShape="0">
              <a:prstClr val="black">
                <a:alpha val="40000"/>
              </a:prstClr>
            </a:outerShdw>
          </a:effectLst>
        </p:spPr>
        <p:txBody>
          <a:bodyPr rtlCol="0" anchor="ctr"/>
          <a:lstStyle/>
          <a:p>
            <a:pPr algn="ctr" defTabSz="609539" fontAlgn="ctr">
              <a:defRPr/>
            </a:pPr>
            <a:r>
              <a:rPr lang="en-GB" sz="2400" kern="0">
                <a:solidFill>
                  <a:srgbClr val="000000"/>
                </a:solidFill>
                <a:latin typeface="Arial" panose="020B0604020202020204" pitchFamily="34" charset="0"/>
                <a:cs typeface="Arial" panose="020B0604020202020204" pitchFamily="34" charset="0"/>
              </a:rPr>
              <a:t>21</a:t>
            </a:r>
            <a:endParaRPr lang="en-GB" sz="2933" ker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127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465015D-9761-466C-AA8B-AACB28671928}"/>
              </a:ext>
            </a:extLst>
          </p:cNvPr>
          <p:cNvGrpSpPr/>
          <p:nvPr/>
        </p:nvGrpSpPr>
        <p:grpSpPr>
          <a:xfrm>
            <a:off x="327143" y="340087"/>
            <a:ext cx="2864183" cy="6282190"/>
            <a:chOff x="326252" y="339610"/>
            <a:chExt cx="2864625" cy="6283159"/>
          </a:xfrm>
        </p:grpSpPr>
        <p:grpSp>
          <p:nvGrpSpPr>
            <p:cNvPr id="10" name="Group 9">
              <a:extLst>
                <a:ext uri="{FF2B5EF4-FFF2-40B4-BE49-F238E27FC236}">
                  <a16:creationId xmlns:a16="http://schemas.microsoft.com/office/drawing/2014/main" id="{4C75073F-511F-436E-8D57-B74D69EB4E3F}"/>
                </a:ext>
              </a:extLst>
            </p:cNvPr>
            <p:cNvGrpSpPr/>
            <p:nvPr/>
          </p:nvGrpSpPr>
          <p:grpSpPr>
            <a:xfrm>
              <a:off x="326252" y="339610"/>
              <a:ext cx="2864625" cy="2759430"/>
              <a:chOff x="203247" y="237216"/>
              <a:chExt cx="3304808" cy="2954788"/>
            </a:xfrm>
          </p:grpSpPr>
          <p:pic>
            <p:nvPicPr>
              <p:cNvPr id="4" name="Picture 3">
                <a:extLst>
                  <a:ext uri="{FF2B5EF4-FFF2-40B4-BE49-F238E27FC236}">
                    <a16:creationId xmlns:a16="http://schemas.microsoft.com/office/drawing/2014/main" id="{9B4CB04C-8BCC-4DC8-AE0B-5E3C6DA34728}"/>
                  </a:ext>
                </a:extLst>
              </p:cNvPr>
              <p:cNvPicPr>
                <a:picLocks noChangeAspect="1"/>
              </p:cNvPicPr>
              <p:nvPr/>
            </p:nvPicPr>
            <p:blipFill>
              <a:blip r:embed="rId2"/>
              <a:stretch>
                <a:fillRect/>
              </a:stretch>
            </p:blipFill>
            <p:spPr>
              <a:xfrm>
                <a:off x="417282" y="613638"/>
                <a:ext cx="2560275" cy="2057400"/>
              </a:xfrm>
              <a:prstGeom prst="rect">
                <a:avLst/>
              </a:prstGeom>
            </p:spPr>
          </p:pic>
          <p:sp>
            <p:nvSpPr>
              <p:cNvPr id="5" name="TextBox 4">
                <a:extLst>
                  <a:ext uri="{FF2B5EF4-FFF2-40B4-BE49-F238E27FC236}">
                    <a16:creationId xmlns:a16="http://schemas.microsoft.com/office/drawing/2014/main" id="{6AF25BC9-83BF-420E-AA49-2569E7152359}"/>
                  </a:ext>
                </a:extLst>
              </p:cNvPr>
              <p:cNvSpPr txBox="1"/>
              <p:nvPr/>
            </p:nvSpPr>
            <p:spPr>
              <a:xfrm>
                <a:off x="203247" y="237216"/>
                <a:ext cx="3304808" cy="395540"/>
              </a:xfrm>
              <a:prstGeom prst="rect">
                <a:avLst/>
              </a:prstGeom>
              <a:noFill/>
            </p:spPr>
            <p:txBody>
              <a:bodyPr wrap="square" rtlCol="0">
                <a:spAutoFit/>
              </a:bodyPr>
              <a:lstStyle/>
              <a:p>
                <a:r>
                  <a:rPr lang="en-GB"/>
                  <a:t>Property 1 Moderate risk</a:t>
                </a:r>
              </a:p>
            </p:txBody>
          </p:sp>
          <p:sp>
            <p:nvSpPr>
              <p:cNvPr id="6" name="TextBox 5">
                <a:extLst>
                  <a:ext uri="{FF2B5EF4-FFF2-40B4-BE49-F238E27FC236}">
                    <a16:creationId xmlns:a16="http://schemas.microsoft.com/office/drawing/2014/main" id="{9B782BA7-C3CA-4182-9C03-CE526C959AA6}"/>
                  </a:ext>
                </a:extLst>
              </p:cNvPr>
              <p:cNvSpPr txBox="1"/>
              <p:nvPr/>
            </p:nvSpPr>
            <p:spPr>
              <a:xfrm>
                <a:off x="325821" y="2796464"/>
                <a:ext cx="2743200" cy="395540"/>
              </a:xfrm>
              <a:prstGeom prst="rect">
                <a:avLst/>
              </a:prstGeom>
              <a:noFill/>
            </p:spPr>
            <p:txBody>
              <a:bodyPr wrap="square" rtlCol="0">
                <a:spAutoFit/>
              </a:bodyPr>
              <a:lstStyle/>
              <a:p>
                <a:r>
                  <a:rPr lang="en-GB"/>
                  <a:t> Bathroom  ceiling </a:t>
                </a:r>
              </a:p>
            </p:txBody>
          </p:sp>
        </p:grpSp>
        <p:grpSp>
          <p:nvGrpSpPr>
            <p:cNvPr id="12" name="Group 11">
              <a:extLst>
                <a:ext uri="{FF2B5EF4-FFF2-40B4-BE49-F238E27FC236}">
                  <a16:creationId xmlns:a16="http://schemas.microsoft.com/office/drawing/2014/main" id="{353735F1-55D3-4460-8229-C949D74F9E46}"/>
                </a:ext>
              </a:extLst>
            </p:cNvPr>
            <p:cNvGrpSpPr/>
            <p:nvPr/>
          </p:nvGrpSpPr>
          <p:grpSpPr>
            <a:xfrm>
              <a:off x="432500" y="3309256"/>
              <a:ext cx="2377819" cy="3313513"/>
              <a:chOff x="3211261" y="209450"/>
              <a:chExt cx="2743200" cy="3762068"/>
            </a:xfrm>
          </p:grpSpPr>
          <p:pic>
            <p:nvPicPr>
              <p:cNvPr id="7" name="Picture 6">
                <a:extLst>
                  <a:ext uri="{FF2B5EF4-FFF2-40B4-BE49-F238E27FC236}">
                    <a16:creationId xmlns:a16="http://schemas.microsoft.com/office/drawing/2014/main" id="{6F2E1053-D0DB-46A1-9413-792C0F052C1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46" t="61" r="19" b="7"/>
              <a:stretch/>
            </p:blipFill>
            <p:spPr>
              <a:xfrm>
                <a:off x="3302721" y="643758"/>
                <a:ext cx="2560278" cy="2178223"/>
              </a:xfrm>
              <a:prstGeom prst="rect">
                <a:avLst/>
              </a:prstGeom>
            </p:spPr>
          </p:pic>
          <p:sp>
            <p:nvSpPr>
              <p:cNvPr id="8" name="TextBox 7">
                <a:extLst>
                  <a:ext uri="{FF2B5EF4-FFF2-40B4-BE49-F238E27FC236}">
                    <a16:creationId xmlns:a16="http://schemas.microsoft.com/office/drawing/2014/main" id="{4D574F49-0A09-4950-8EC3-4D03AA304EE9}"/>
                  </a:ext>
                </a:extLst>
              </p:cNvPr>
              <p:cNvSpPr txBox="1"/>
              <p:nvPr/>
            </p:nvSpPr>
            <p:spPr>
              <a:xfrm>
                <a:off x="3484530" y="209450"/>
                <a:ext cx="2196662" cy="419394"/>
              </a:xfrm>
              <a:prstGeom prst="rect">
                <a:avLst/>
              </a:prstGeom>
              <a:noFill/>
            </p:spPr>
            <p:txBody>
              <a:bodyPr wrap="square" rtlCol="0">
                <a:spAutoFit/>
              </a:bodyPr>
              <a:lstStyle/>
              <a:p>
                <a:r>
                  <a:rPr lang="en-GB"/>
                  <a:t>Property 1 After</a:t>
                </a:r>
              </a:p>
            </p:txBody>
          </p:sp>
          <p:sp>
            <p:nvSpPr>
              <p:cNvPr id="9" name="TextBox 8">
                <a:extLst>
                  <a:ext uri="{FF2B5EF4-FFF2-40B4-BE49-F238E27FC236}">
                    <a16:creationId xmlns:a16="http://schemas.microsoft.com/office/drawing/2014/main" id="{5653F483-4D9D-4B53-979B-A30A6CD60565}"/>
                  </a:ext>
                </a:extLst>
              </p:cNvPr>
              <p:cNvSpPr txBox="1"/>
              <p:nvPr/>
            </p:nvSpPr>
            <p:spPr>
              <a:xfrm>
                <a:off x="3211261" y="2923034"/>
                <a:ext cx="2743200" cy="1048484"/>
              </a:xfrm>
              <a:prstGeom prst="rect">
                <a:avLst/>
              </a:prstGeom>
              <a:noFill/>
            </p:spPr>
            <p:txBody>
              <a:bodyPr wrap="square" rtlCol="0">
                <a:spAutoFit/>
              </a:bodyPr>
              <a:lstStyle/>
              <a:p>
                <a:r>
                  <a:rPr lang="en-GB"/>
                  <a:t>Decorated with mould wash and mould resistant paint</a:t>
                </a:r>
              </a:p>
            </p:txBody>
          </p:sp>
        </p:grpSp>
      </p:grpSp>
      <p:grpSp>
        <p:nvGrpSpPr>
          <p:cNvPr id="21" name="Group 20">
            <a:extLst>
              <a:ext uri="{FF2B5EF4-FFF2-40B4-BE49-F238E27FC236}">
                <a16:creationId xmlns:a16="http://schemas.microsoft.com/office/drawing/2014/main" id="{6ACCDD4C-4036-444D-9C5F-7C9E8325F26A}"/>
              </a:ext>
            </a:extLst>
          </p:cNvPr>
          <p:cNvGrpSpPr/>
          <p:nvPr/>
        </p:nvGrpSpPr>
        <p:grpSpPr>
          <a:xfrm>
            <a:off x="3087578" y="340087"/>
            <a:ext cx="2218165" cy="5752182"/>
            <a:chOff x="3087113" y="339610"/>
            <a:chExt cx="2218507" cy="5753069"/>
          </a:xfrm>
        </p:grpSpPr>
        <p:grpSp>
          <p:nvGrpSpPr>
            <p:cNvPr id="14" name="Group 13">
              <a:extLst>
                <a:ext uri="{FF2B5EF4-FFF2-40B4-BE49-F238E27FC236}">
                  <a16:creationId xmlns:a16="http://schemas.microsoft.com/office/drawing/2014/main" id="{1F5AA5B0-7A8F-4CD8-B9FB-C1DA05151F8B}"/>
                </a:ext>
              </a:extLst>
            </p:cNvPr>
            <p:cNvGrpSpPr/>
            <p:nvPr/>
          </p:nvGrpSpPr>
          <p:grpSpPr>
            <a:xfrm>
              <a:off x="3087113" y="339610"/>
              <a:ext cx="2114743" cy="2301036"/>
              <a:chOff x="5423913" y="1254166"/>
              <a:chExt cx="2114743" cy="2392834"/>
            </a:xfrm>
          </p:grpSpPr>
          <p:sp>
            <p:nvSpPr>
              <p:cNvPr id="15" name="TextBox 14">
                <a:extLst>
                  <a:ext uri="{FF2B5EF4-FFF2-40B4-BE49-F238E27FC236}">
                    <a16:creationId xmlns:a16="http://schemas.microsoft.com/office/drawing/2014/main" id="{1680C53F-34B4-4769-9141-3B43F88E21DD}"/>
                  </a:ext>
                </a:extLst>
              </p:cNvPr>
              <p:cNvSpPr txBox="1"/>
              <p:nvPr/>
            </p:nvSpPr>
            <p:spPr>
              <a:xfrm>
                <a:off x="5423913" y="1254166"/>
                <a:ext cx="2114743" cy="384125"/>
              </a:xfrm>
              <a:prstGeom prst="rect">
                <a:avLst/>
              </a:prstGeom>
              <a:noFill/>
            </p:spPr>
            <p:txBody>
              <a:bodyPr wrap="square" rtlCol="0">
                <a:spAutoFit/>
              </a:bodyPr>
              <a:lstStyle/>
              <a:p>
                <a:r>
                  <a:rPr lang="en-GB"/>
                  <a:t>Slight Risk Example</a:t>
                </a:r>
              </a:p>
            </p:txBody>
          </p:sp>
          <p:pic>
            <p:nvPicPr>
              <p:cNvPr id="13" name="Picture 12">
                <a:extLst>
                  <a:ext uri="{FF2B5EF4-FFF2-40B4-BE49-F238E27FC236}">
                    <a16:creationId xmlns:a16="http://schemas.microsoft.com/office/drawing/2014/main" id="{9CCF8B10-EB12-473A-972B-47791FB0471F}"/>
                  </a:ext>
                </a:extLst>
              </p:cNvPr>
              <p:cNvPicPr>
                <a:picLocks noChangeAspect="1"/>
              </p:cNvPicPr>
              <p:nvPr/>
            </p:nvPicPr>
            <p:blipFill>
              <a:blip r:embed="rId5"/>
              <a:stretch>
                <a:fillRect/>
              </a:stretch>
            </p:blipFill>
            <p:spPr>
              <a:xfrm>
                <a:off x="5508005" y="1648975"/>
                <a:ext cx="1945693" cy="1998025"/>
              </a:xfrm>
              <a:prstGeom prst="rect">
                <a:avLst/>
              </a:prstGeom>
            </p:spPr>
          </p:pic>
        </p:grpSp>
        <p:grpSp>
          <p:nvGrpSpPr>
            <p:cNvPr id="16" name="Group 15">
              <a:extLst>
                <a:ext uri="{FF2B5EF4-FFF2-40B4-BE49-F238E27FC236}">
                  <a16:creationId xmlns:a16="http://schemas.microsoft.com/office/drawing/2014/main" id="{6365E87C-441B-4DA2-BC88-B21F55320C29}"/>
                </a:ext>
              </a:extLst>
            </p:cNvPr>
            <p:cNvGrpSpPr/>
            <p:nvPr/>
          </p:nvGrpSpPr>
          <p:grpSpPr>
            <a:xfrm>
              <a:off x="3171205" y="3309257"/>
              <a:ext cx="2134415" cy="2301036"/>
              <a:chOff x="5508589" y="4053722"/>
              <a:chExt cx="2134415" cy="2325029"/>
            </a:xfrm>
          </p:grpSpPr>
          <p:pic>
            <p:nvPicPr>
              <p:cNvPr id="1028" name="Picture 4">
                <a:extLst>
                  <a:ext uri="{FF2B5EF4-FFF2-40B4-BE49-F238E27FC236}">
                    <a16:creationId xmlns:a16="http://schemas.microsoft.com/office/drawing/2014/main" id="{CD8FD96C-EDB8-4E17-BDC9-BF69B15EE2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589" y="4460240"/>
                <a:ext cx="1945693" cy="191851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91602C9-4F76-483D-B521-AF6FE1B5D941}"/>
                  </a:ext>
                </a:extLst>
              </p:cNvPr>
              <p:cNvSpPr txBox="1"/>
              <p:nvPr/>
            </p:nvSpPr>
            <p:spPr>
              <a:xfrm>
                <a:off x="5528261" y="4053722"/>
                <a:ext cx="2114743" cy="373241"/>
              </a:xfrm>
              <a:prstGeom prst="rect">
                <a:avLst/>
              </a:prstGeom>
              <a:noFill/>
            </p:spPr>
            <p:txBody>
              <a:bodyPr wrap="square" rtlCol="0">
                <a:spAutoFit/>
              </a:bodyPr>
              <a:lstStyle/>
              <a:p>
                <a:r>
                  <a:rPr lang="en-GB"/>
                  <a:t>After treatment</a:t>
                </a:r>
              </a:p>
            </p:txBody>
          </p:sp>
        </p:grpSp>
        <p:sp>
          <p:nvSpPr>
            <p:cNvPr id="18" name="TextBox 17">
              <a:extLst>
                <a:ext uri="{FF2B5EF4-FFF2-40B4-BE49-F238E27FC236}">
                  <a16:creationId xmlns:a16="http://schemas.microsoft.com/office/drawing/2014/main" id="{737A56EE-222C-479A-9DDC-C1974543A463}"/>
                </a:ext>
              </a:extLst>
            </p:cNvPr>
            <p:cNvSpPr txBox="1"/>
            <p:nvPr/>
          </p:nvSpPr>
          <p:spPr>
            <a:xfrm>
              <a:off x="3171205" y="5723290"/>
              <a:ext cx="1945693" cy="369389"/>
            </a:xfrm>
            <a:prstGeom prst="rect">
              <a:avLst/>
            </a:prstGeom>
            <a:noFill/>
          </p:spPr>
          <p:txBody>
            <a:bodyPr wrap="square" rtlCol="0">
              <a:spAutoFit/>
            </a:bodyPr>
            <a:lstStyle/>
            <a:p>
              <a:r>
                <a:rPr lang="en-GB"/>
                <a:t>Bedroom Area</a:t>
              </a:r>
            </a:p>
          </p:txBody>
        </p:sp>
        <p:sp>
          <p:nvSpPr>
            <p:cNvPr id="19" name="TextBox 18">
              <a:extLst>
                <a:ext uri="{FF2B5EF4-FFF2-40B4-BE49-F238E27FC236}">
                  <a16:creationId xmlns:a16="http://schemas.microsoft.com/office/drawing/2014/main" id="{87D7F973-2CB9-42C0-B0AF-628338D001CF}"/>
                </a:ext>
              </a:extLst>
            </p:cNvPr>
            <p:cNvSpPr txBox="1"/>
            <p:nvPr/>
          </p:nvSpPr>
          <p:spPr>
            <a:xfrm>
              <a:off x="3190877" y="2739768"/>
              <a:ext cx="1857995" cy="369389"/>
            </a:xfrm>
            <a:prstGeom prst="rect">
              <a:avLst/>
            </a:prstGeom>
            <a:noFill/>
          </p:spPr>
          <p:txBody>
            <a:bodyPr wrap="square" rtlCol="0">
              <a:spAutoFit/>
            </a:bodyPr>
            <a:lstStyle/>
            <a:p>
              <a:r>
                <a:rPr lang="en-GB"/>
                <a:t>Bedroom Area</a:t>
              </a:r>
            </a:p>
          </p:txBody>
        </p:sp>
      </p:grpSp>
      <p:pic>
        <p:nvPicPr>
          <p:cNvPr id="20" name="Picture 19">
            <a:extLst>
              <a:ext uri="{FF2B5EF4-FFF2-40B4-BE49-F238E27FC236}">
                <a16:creationId xmlns:a16="http://schemas.microsoft.com/office/drawing/2014/main" id="{E82C961D-4778-469B-A195-66F34837A43C}"/>
              </a:ext>
            </a:extLst>
          </p:cNvPr>
          <p:cNvPicPr>
            <a:picLocks noChangeAspect="1"/>
          </p:cNvPicPr>
          <p:nvPr/>
        </p:nvPicPr>
        <p:blipFill>
          <a:blip r:embed="rId7"/>
          <a:stretch>
            <a:fillRect/>
          </a:stretch>
        </p:blipFill>
        <p:spPr>
          <a:xfrm>
            <a:off x="5557146" y="3763200"/>
            <a:ext cx="1757865" cy="1898420"/>
          </a:xfrm>
          <a:prstGeom prst="rect">
            <a:avLst/>
          </a:prstGeom>
        </p:spPr>
      </p:pic>
      <p:pic>
        <p:nvPicPr>
          <p:cNvPr id="1032" name="Picture 8">
            <a:extLst>
              <a:ext uri="{FF2B5EF4-FFF2-40B4-BE49-F238E27FC236}">
                <a16:creationId xmlns:a16="http://schemas.microsoft.com/office/drawing/2014/main" id="{CCA8B307-D685-4551-BF6A-362112FD10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7147" y="719691"/>
            <a:ext cx="1757866" cy="194920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D8C177A-3499-49AA-86B6-5F5774C5A378}"/>
              </a:ext>
            </a:extLst>
          </p:cNvPr>
          <p:cNvSpPr txBox="1"/>
          <p:nvPr/>
        </p:nvSpPr>
        <p:spPr>
          <a:xfrm>
            <a:off x="6403252" y="286300"/>
            <a:ext cx="2114418" cy="369332"/>
          </a:xfrm>
          <a:prstGeom prst="rect">
            <a:avLst/>
          </a:prstGeom>
          <a:noFill/>
        </p:spPr>
        <p:txBody>
          <a:bodyPr wrap="square" rtlCol="0">
            <a:spAutoFit/>
          </a:bodyPr>
          <a:lstStyle/>
          <a:p>
            <a:r>
              <a:rPr lang="en-GB"/>
              <a:t>Severe Risk Example</a:t>
            </a:r>
          </a:p>
        </p:txBody>
      </p:sp>
      <p:sp>
        <p:nvSpPr>
          <p:cNvPr id="28" name="TextBox 27">
            <a:extLst>
              <a:ext uri="{FF2B5EF4-FFF2-40B4-BE49-F238E27FC236}">
                <a16:creationId xmlns:a16="http://schemas.microsoft.com/office/drawing/2014/main" id="{5DFBCD65-8327-4E1D-A53D-BBF919A325FA}"/>
              </a:ext>
            </a:extLst>
          </p:cNvPr>
          <p:cNvSpPr txBox="1"/>
          <p:nvPr/>
        </p:nvSpPr>
        <p:spPr>
          <a:xfrm>
            <a:off x="6633670" y="3246268"/>
            <a:ext cx="2114417" cy="369332"/>
          </a:xfrm>
          <a:prstGeom prst="rect">
            <a:avLst/>
          </a:prstGeom>
          <a:noFill/>
        </p:spPr>
        <p:txBody>
          <a:bodyPr wrap="square" rtlCol="0">
            <a:spAutoFit/>
          </a:bodyPr>
          <a:lstStyle/>
          <a:p>
            <a:r>
              <a:rPr lang="en-GB"/>
              <a:t>After treatment</a:t>
            </a:r>
          </a:p>
        </p:txBody>
      </p:sp>
      <p:pic>
        <p:nvPicPr>
          <p:cNvPr id="23" name="Picture 22">
            <a:extLst>
              <a:ext uri="{FF2B5EF4-FFF2-40B4-BE49-F238E27FC236}">
                <a16:creationId xmlns:a16="http://schemas.microsoft.com/office/drawing/2014/main" id="{722E64BD-EBC7-4C0D-84FB-47FA2BB22777}"/>
              </a:ext>
            </a:extLst>
          </p:cNvPr>
          <p:cNvPicPr>
            <a:picLocks noChangeAspect="1"/>
          </p:cNvPicPr>
          <p:nvPr/>
        </p:nvPicPr>
        <p:blipFill>
          <a:blip r:embed="rId9"/>
          <a:stretch>
            <a:fillRect/>
          </a:stretch>
        </p:blipFill>
        <p:spPr>
          <a:xfrm>
            <a:off x="9953470" y="3674742"/>
            <a:ext cx="1903783" cy="2417528"/>
          </a:xfrm>
          <a:prstGeom prst="rect">
            <a:avLst/>
          </a:prstGeom>
        </p:spPr>
      </p:pic>
      <p:pic>
        <p:nvPicPr>
          <p:cNvPr id="24" name="Picture 23">
            <a:extLst>
              <a:ext uri="{FF2B5EF4-FFF2-40B4-BE49-F238E27FC236}">
                <a16:creationId xmlns:a16="http://schemas.microsoft.com/office/drawing/2014/main" id="{6D6DA4B6-D930-46FA-8E98-13284A4FDA54}"/>
              </a:ext>
            </a:extLst>
          </p:cNvPr>
          <p:cNvPicPr>
            <a:picLocks noChangeAspect="1"/>
          </p:cNvPicPr>
          <p:nvPr/>
        </p:nvPicPr>
        <p:blipFill>
          <a:blip r:embed="rId10"/>
          <a:stretch>
            <a:fillRect/>
          </a:stretch>
        </p:blipFill>
        <p:spPr>
          <a:xfrm>
            <a:off x="9367518" y="9735"/>
            <a:ext cx="3202599" cy="3665006"/>
          </a:xfrm>
          <a:prstGeom prst="rect">
            <a:avLst/>
          </a:prstGeom>
        </p:spPr>
      </p:pic>
      <p:pic>
        <p:nvPicPr>
          <p:cNvPr id="25" name="Picture 24">
            <a:extLst>
              <a:ext uri="{FF2B5EF4-FFF2-40B4-BE49-F238E27FC236}">
                <a16:creationId xmlns:a16="http://schemas.microsoft.com/office/drawing/2014/main" id="{AB4AF74F-3777-4E9A-828A-724273948BCF}"/>
              </a:ext>
            </a:extLst>
          </p:cNvPr>
          <p:cNvPicPr>
            <a:picLocks noChangeAspect="1"/>
          </p:cNvPicPr>
          <p:nvPr/>
        </p:nvPicPr>
        <p:blipFill>
          <a:blip r:embed="rId11"/>
          <a:stretch>
            <a:fillRect/>
          </a:stretch>
        </p:blipFill>
        <p:spPr>
          <a:xfrm>
            <a:off x="7572337" y="732715"/>
            <a:ext cx="1710235" cy="1895028"/>
          </a:xfrm>
          <a:prstGeom prst="rect">
            <a:avLst/>
          </a:prstGeom>
        </p:spPr>
      </p:pic>
      <p:pic>
        <p:nvPicPr>
          <p:cNvPr id="26" name="Picture 25">
            <a:extLst>
              <a:ext uri="{FF2B5EF4-FFF2-40B4-BE49-F238E27FC236}">
                <a16:creationId xmlns:a16="http://schemas.microsoft.com/office/drawing/2014/main" id="{BE6B98F4-F3E3-4B4D-B4E1-D7C7A7F4AE6F}"/>
              </a:ext>
            </a:extLst>
          </p:cNvPr>
          <p:cNvPicPr>
            <a:picLocks noChangeAspect="1"/>
          </p:cNvPicPr>
          <p:nvPr/>
        </p:nvPicPr>
        <p:blipFill>
          <a:blip r:embed="rId12"/>
          <a:stretch>
            <a:fillRect/>
          </a:stretch>
        </p:blipFill>
        <p:spPr>
          <a:xfrm>
            <a:off x="7599624" y="3718035"/>
            <a:ext cx="1757865" cy="1943585"/>
          </a:xfrm>
          <a:prstGeom prst="rect">
            <a:avLst/>
          </a:prstGeom>
        </p:spPr>
      </p:pic>
      <p:pic>
        <p:nvPicPr>
          <p:cNvPr id="33" name="Picture 32">
            <a:extLst>
              <a:ext uri="{FF2B5EF4-FFF2-40B4-BE49-F238E27FC236}">
                <a16:creationId xmlns:a16="http://schemas.microsoft.com/office/drawing/2014/main" id="{3470F40D-4144-4543-B8AB-F8613583315F}"/>
              </a:ext>
            </a:extLst>
          </p:cNvPr>
          <p:cNvPicPr>
            <a:picLocks noChangeAspect="1"/>
          </p:cNvPicPr>
          <p:nvPr/>
        </p:nvPicPr>
        <p:blipFill>
          <a:blip r:embed="rId13"/>
          <a:stretch>
            <a:fillRect/>
          </a:stretch>
        </p:blipFill>
        <p:spPr>
          <a:xfrm>
            <a:off x="6602995" y="5767923"/>
            <a:ext cx="1993258" cy="499838"/>
          </a:xfrm>
          <a:prstGeom prst="rect">
            <a:avLst/>
          </a:prstGeom>
        </p:spPr>
      </p:pic>
    </p:spTree>
    <p:extLst>
      <p:ext uri="{BB962C8B-B14F-4D97-AF65-F5344CB8AC3E}">
        <p14:creationId xmlns:p14="http://schemas.microsoft.com/office/powerpoint/2010/main" val="3889441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3F66-6D11-4725-89F7-3FCB7F7987A2}"/>
              </a:ext>
            </a:extLst>
          </p:cNvPr>
          <p:cNvSpPr>
            <a:spLocks noGrp="1"/>
          </p:cNvSpPr>
          <p:nvPr>
            <p:ph type="title"/>
          </p:nvPr>
        </p:nvSpPr>
        <p:spPr>
          <a:xfrm>
            <a:off x="4965430" y="934948"/>
            <a:ext cx="6586491" cy="1180170"/>
          </a:xfrm>
        </p:spPr>
        <p:txBody>
          <a:bodyPr vert="horz" lIns="91440" tIns="45720" rIns="91440" bIns="45720" rtlCol="0" anchor="b">
            <a:normAutofit fontScale="90000"/>
          </a:bodyPr>
          <a:lstStyle/>
          <a:p>
            <a:r>
              <a:rPr lang="en-US" sz="4100" b="1" dirty="0">
                <a:solidFill>
                  <a:srgbClr val="290A56"/>
                </a:solidFill>
                <a:latin typeface="Arial" panose="020B0604020202020204" pitchFamily="34" charset="0"/>
                <a:cs typeface="Arial" panose="020B0604020202020204" pitchFamily="34" charset="0"/>
              </a:rPr>
              <a:t>Private Rented Sector</a:t>
            </a:r>
            <a:br>
              <a:rPr lang="en-US" sz="4100" b="1" spc="800" dirty="0"/>
            </a:br>
            <a:endParaRPr lang="en-US" sz="4100" dirty="0"/>
          </a:p>
        </p:txBody>
      </p:sp>
      <p:sp>
        <p:nvSpPr>
          <p:cNvPr id="6" name="TextBox 5">
            <a:extLst>
              <a:ext uri="{FF2B5EF4-FFF2-40B4-BE49-F238E27FC236}">
                <a16:creationId xmlns:a16="http://schemas.microsoft.com/office/drawing/2014/main" id="{6CA72390-D150-4725-95EB-4E1DA90F7125}"/>
              </a:ext>
            </a:extLst>
          </p:cNvPr>
          <p:cNvSpPr txBox="1"/>
          <p:nvPr/>
        </p:nvSpPr>
        <p:spPr>
          <a:xfrm>
            <a:off x="4965431" y="2438400"/>
            <a:ext cx="6586489" cy="3785419"/>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dirty="0">
                <a:solidFill>
                  <a:srgbClr val="290A56"/>
                </a:solidFill>
                <a:latin typeface="Arial" panose="020B0604020202020204" pitchFamily="34" charset="0"/>
                <a:cs typeface="Arial" panose="020B0604020202020204" pitchFamily="34" charset="0"/>
              </a:rPr>
              <a:t>110 new service requests relating to damp &amp; </a:t>
            </a:r>
            <a:r>
              <a:rPr lang="en-US" dirty="0" err="1">
                <a:solidFill>
                  <a:srgbClr val="290A56"/>
                </a:solidFill>
                <a:latin typeface="Arial" panose="020B0604020202020204" pitchFamily="34" charset="0"/>
                <a:cs typeface="Arial" panose="020B0604020202020204" pitchFamily="34" charset="0"/>
              </a:rPr>
              <a:t>mould</a:t>
            </a:r>
            <a:r>
              <a:rPr lang="en-US" dirty="0">
                <a:solidFill>
                  <a:srgbClr val="290A56"/>
                </a:solidFill>
                <a:latin typeface="Arial" panose="020B0604020202020204" pitchFamily="34" charset="0"/>
                <a:cs typeface="Arial" panose="020B0604020202020204" pitchFamily="34" charset="0"/>
              </a:rPr>
              <a:t> since 15 November</a:t>
            </a:r>
          </a:p>
          <a:p>
            <a:pPr>
              <a:lnSpc>
                <a:spcPct val="90000"/>
              </a:lnSpc>
              <a:spcAft>
                <a:spcPts val="600"/>
              </a:spcAft>
            </a:pPr>
            <a:r>
              <a:rPr lang="en-US" dirty="0">
                <a:solidFill>
                  <a:srgbClr val="290A56"/>
                </a:solidFill>
                <a:latin typeface="Arial" panose="020B0604020202020204" pitchFamily="34" charset="0"/>
                <a:cs typeface="Arial" panose="020B0604020202020204" pitchFamily="34" charset="0"/>
              </a:rPr>
              <a:t>	&gt; 300% increase on previous periods</a:t>
            </a:r>
          </a:p>
          <a:p>
            <a:pPr>
              <a:lnSpc>
                <a:spcPct val="90000"/>
              </a:lnSpc>
              <a:spcAft>
                <a:spcPts val="600"/>
              </a:spcAft>
            </a:pPr>
            <a:r>
              <a:rPr lang="en-US" dirty="0">
                <a:solidFill>
                  <a:srgbClr val="290A56"/>
                </a:solidFill>
                <a:latin typeface="Arial" panose="020B0604020202020204" pitchFamily="34" charset="0"/>
                <a:cs typeface="Arial" panose="020B0604020202020204" pitchFamily="34" charset="0"/>
              </a:rPr>
              <a:t>	Almost exclusively related to PRS, small number RP owned</a:t>
            </a:r>
          </a:p>
          <a:p>
            <a:pPr indent="-228600">
              <a:lnSpc>
                <a:spcPct val="90000"/>
              </a:lnSpc>
              <a:spcAft>
                <a:spcPts val="600"/>
              </a:spcAft>
              <a:buFont typeface="Arial" panose="020B0604020202020204" pitchFamily="34" charset="0"/>
              <a:buChar char="•"/>
            </a:pPr>
            <a:endParaRPr lang="en-US" dirty="0">
              <a:solidFill>
                <a:srgbClr val="290A56"/>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dirty="0">
                <a:solidFill>
                  <a:srgbClr val="290A56"/>
                </a:solidFill>
                <a:latin typeface="Arial" panose="020B0604020202020204" pitchFamily="34" charset="0"/>
                <a:cs typeface="Arial" panose="020B0604020202020204" pitchFamily="34" charset="0"/>
              </a:rPr>
              <a:t>Damp &amp; </a:t>
            </a:r>
            <a:r>
              <a:rPr lang="en-US" dirty="0" err="1">
                <a:solidFill>
                  <a:srgbClr val="290A56"/>
                </a:solidFill>
                <a:latin typeface="Arial" panose="020B0604020202020204" pitchFamily="34" charset="0"/>
                <a:cs typeface="Arial" panose="020B0604020202020204" pitchFamily="34" charset="0"/>
              </a:rPr>
              <a:t>Mould</a:t>
            </a:r>
            <a:r>
              <a:rPr lang="en-US" dirty="0">
                <a:solidFill>
                  <a:srgbClr val="290A56"/>
                </a:solidFill>
                <a:latin typeface="Arial" panose="020B0604020202020204" pitchFamily="34" charset="0"/>
                <a:cs typeface="Arial" panose="020B0604020202020204" pitchFamily="34" charset="0"/>
              </a:rPr>
              <a:t> cases </a:t>
            </a:r>
            <a:r>
              <a:rPr lang="en-US" dirty="0" err="1">
                <a:solidFill>
                  <a:srgbClr val="290A56"/>
                </a:solidFill>
                <a:latin typeface="Arial" panose="020B0604020202020204" pitchFamily="34" charset="0"/>
                <a:cs typeface="Arial" panose="020B0604020202020204" pitchFamily="34" charset="0"/>
              </a:rPr>
              <a:t>prioritised</a:t>
            </a:r>
            <a:r>
              <a:rPr lang="en-US" dirty="0">
                <a:solidFill>
                  <a:srgbClr val="290A56"/>
                </a:solidFill>
                <a:latin typeface="Arial" panose="020B0604020202020204" pitchFamily="34" charset="0"/>
                <a:cs typeface="Arial" panose="020B0604020202020204" pitchFamily="34" charset="0"/>
              </a:rPr>
              <a:t>; addresses allocated for review and immediate inspection when needed.</a:t>
            </a:r>
          </a:p>
          <a:p>
            <a:pPr indent="-228600">
              <a:lnSpc>
                <a:spcPct val="90000"/>
              </a:lnSpc>
              <a:spcAft>
                <a:spcPts val="600"/>
              </a:spcAft>
              <a:buFont typeface="Arial" panose="020B0604020202020204" pitchFamily="34" charset="0"/>
              <a:buChar char="•"/>
            </a:pPr>
            <a:endParaRPr lang="en-US" dirty="0">
              <a:solidFill>
                <a:srgbClr val="290A56"/>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dirty="0">
                <a:solidFill>
                  <a:srgbClr val="290A56"/>
                </a:solidFill>
                <a:latin typeface="Arial" panose="020B0604020202020204" pitchFamily="34" charset="0"/>
                <a:cs typeface="Arial" panose="020B0604020202020204" pitchFamily="34" charset="0"/>
              </a:rPr>
              <a:t>Improvements made via informal &amp; formal actions.  Some limits to address damp/</a:t>
            </a:r>
            <a:r>
              <a:rPr lang="en-US" dirty="0" err="1">
                <a:solidFill>
                  <a:srgbClr val="290A56"/>
                </a:solidFill>
                <a:latin typeface="Arial" panose="020B0604020202020204" pitchFamily="34" charset="0"/>
                <a:cs typeface="Arial" panose="020B0604020202020204" pitchFamily="34" charset="0"/>
              </a:rPr>
              <a:t>mould</a:t>
            </a:r>
            <a:r>
              <a:rPr lang="en-US" dirty="0">
                <a:solidFill>
                  <a:srgbClr val="290A56"/>
                </a:solidFill>
                <a:latin typeface="Arial" panose="020B0604020202020204" pitchFamily="34" charset="0"/>
                <a:cs typeface="Arial" panose="020B0604020202020204" pitchFamily="34" charset="0"/>
              </a:rPr>
              <a:t> through property licensing but use HHSRS powers to enforce.</a:t>
            </a:r>
          </a:p>
          <a:p>
            <a:pPr>
              <a:lnSpc>
                <a:spcPct val="90000"/>
              </a:lnSpc>
              <a:spcAft>
                <a:spcPts val="600"/>
              </a:spcAft>
            </a:pPr>
            <a:r>
              <a:rPr lang="en-US" sz="1300" dirty="0">
                <a:solidFill>
                  <a:srgbClr val="290A56"/>
                </a:solidFill>
              </a:rPr>
              <a:t>     </a:t>
            </a:r>
          </a:p>
        </p:txBody>
      </p:sp>
      <p:pic>
        <p:nvPicPr>
          <p:cNvPr id="8" name="Picture 7" descr="A picture containing dirty&#10;&#10;Description automatically generated">
            <a:extLst>
              <a:ext uri="{FF2B5EF4-FFF2-40B4-BE49-F238E27FC236}">
                <a16:creationId xmlns:a16="http://schemas.microsoft.com/office/drawing/2014/main" id="{9A2AB77C-34C8-46D3-BD3A-AEED22552EFB}"/>
              </a:ext>
            </a:extLst>
          </p:cNvPr>
          <p:cNvPicPr>
            <a:picLocks noChangeAspect="1"/>
          </p:cNvPicPr>
          <p:nvPr/>
        </p:nvPicPr>
        <p:blipFill rotWithShape="1">
          <a:blip r:embed="rId2">
            <a:extLst>
              <a:ext uri="{28A0092B-C50C-407E-A947-70E740481C1C}">
                <a14:useLocalDpi xmlns:a14="http://schemas.microsoft.com/office/drawing/2010/main" val="0"/>
              </a:ext>
            </a:extLst>
          </a:blip>
          <a:srcRect t="28" r="-1" b="29"/>
          <a:stretch/>
        </p:blipFill>
        <p:spPr>
          <a:xfrm>
            <a:off x="20" y="10"/>
            <a:ext cx="4635571" cy="6857990"/>
          </a:xfrm>
          <a:prstGeom prst="rect">
            <a:avLst/>
          </a:prstGeom>
          <a:effectLst/>
        </p:spPr>
      </p:pic>
      <p:pic>
        <p:nvPicPr>
          <p:cNvPr id="4" name="Picture 3" descr="A picture containing text, tableware, dishware, plate&#10;&#10;Description automatically generated">
            <a:extLst>
              <a:ext uri="{FF2B5EF4-FFF2-40B4-BE49-F238E27FC236}">
                <a16:creationId xmlns:a16="http://schemas.microsoft.com/office/drawing/2014/main" id="{978FD273-A106-4ED0-BF0C-DE44E7608087}"/>
              </a:ext>
            </a:extLst>
          </p:cNvPr>
          <p:cNvPicPr>
            <a:picLocks noChangeAspect="1"/>
          </p:cNvPicPr>
          <p:nvPr/>
        </p:nvPicPr>
        <p:blipFill>
          <a:blip r:embed="rId3"/>
          <a:stretch>
            <a:fillRect/>
          </a:stretch>
        </p:blipFill>
        <p:spPr>
          <a:xfrm>
            <a:off x="10039787" y="298576"/>
            <a:ext cx="1883623" cy="715830"/>
          </a:xfrm>
          <a:prstGeom prst="rect">
            <a:avLst/>
          </a:prstGeom>
        </p:spPr>
      </p:pic>
      <p:pic>
        <p:nvPicPr>
          <p:cNvPr id="5" name="Content Placeholder 4">
            <a:extLst>
              <a:ext uri="{FF2B5EF4-FFF2-40B4-BE49-F238E27FC236}">
                <a16:creationId xmlns:a16="http://schemas.microsoft.com/office/drawing/2014/main" id="{6FC44E6B-5303-4626-868D-89A11EABC66F}"/>
              </a:ext>
            </a:extLst>
          </p:cNvPr>
          <p:cNvPicPr>
            <a:picLocks noGrp="1" noChangeAspect="1"/>
          </p:cNvPicPr>
          <p:nvPr>
            <p:ph idx="1"/>
          </p:nvPr>
        </p:nvPicPr>
        <p:blipFill>
          <a:blip r:embed="rId4"/>
          <a:stretch>
            <a:fillRect/>
          </a:stretch>
        </p:blipFill>
        <p:spPr>
          <a:xfrm>
            <a:off x="11168008" y="6280189"/>
            <a:ext cx="481101" cy="266912"/>
          </a:xfrm>
          <a:prstGeom prst="rect">
            <a:avLst/>
          </a:prstGeom>
        </p:spPr>
      </p:pic>
    </p:spTree>
    <p:extLst>
      <p:ext uri="{BB962C8B-B14F-4D97-AF65-F5344CB8AC3E}">
        <p14:creationId xmlns:p14="http://schemas.microsoft.com/office/powerpoint/2010/main" val="1018093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4A1C9EB-9D65-49AF-BBDC-3BEC7E35564D}"/>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defTabSz="914400"/>
            <a:r>
              <a:rPr lang="en-US" sz="4400" b="1" dirty="0">
                <a:solidFill>
                  <a:srgbClr val="FFFFFF"/>
                </a:solidFill>
                <a:latin typeface="+mj-lt"/>
                <a:cs typeface="+mj-cs"/>
              </a:rPr>
              <a:t>Identify hazards &amp; rectify</a:t>
            </a:r>
            <a:endParaRPr lang="en-US" sz="4400" b="1" kern="1200" dirty="0">
              <a:solidFill>
                <a:srgbClr val="FFFFFF"/>
              </a:solidFill>
              <a:latin typeface="+mj-lt"/>
              <a:ea typeface="+mj-ea"/>
              <a:cs typeface="+mj-cs"/>
            </a:endParaRPr>
          </a:p>
        </p:txBody>
      </p:sp>
      <p:sp>
        <p:nvSpPr>
          <p:cNvPr id="9" name="TextBox 8">
            <a:extLst>
              <a:ext uri="{FF2B5EF4-FFF2-40B4-BE49-F238E27FC236}">
                <a16:creationId xmlns:a16="http://schemas.microsoft.com/office/drawing/2014/main" id="{EC95BC20-06B0-4615-B599-53C043EE5778}"/>
              </a:ext>
            </a:extLst>
          </p:cNvPr>
          <p:cNvSpPr txBox="1"/>
          <p:nvPr/>
        </p:nvSpPr>
        <p:spPr>
          <a:xfrm>
            <a:off x="4261613" y="1224643"/>
            <a:ext cx="7568437" cy="5496832"/>
          </a:xfrm>
          <a:prstGeom prst="rect">
            <a:avLst/>
          </a:prstGeom>
        </p:spPr>
        <p:txBody>
          <a:bodyPr vert="horz" lIns="91440" tIns="45720" rIns="91440" bIns="45720" rtlCol="0" anchor="ctr">
            <a:normAutofit lnSpcReduction="10000"/>
          </a:bodyPr>
          <a:lstStyle/>
          <a:p>
            <a:pPr marL="0" indent="0">
              <a:buNone/>
            </a:pPr>
            <a:endParaRPr lang="en-GB" sz="2800" dirty="0">
              <a:latin typeface="Calibri" panose="020F0502020204030204" pitchFamily="34" charset="0"/>
              <a:cs typeface="Calibri" panose="020F0502020204030204" pitchFamily="34" charset="0"/>
            </a:endParaRPr>
          </a:p>
          <a:p>
            <a:pPr marL="457200" indent="-457200">
              <a:lnSpc>
                <a:spcPct val="80000"/>
              </a:lnSpc>
              <a:buFont typeface="Arial" panose="020B0604020202020204" pitchFamily="34" charset="0"/>
              <a:buChar char="•"/>
            </a:pPr>
            <a:r>
              <a:rPr lang="en-GB" sz="3000" dirty="0">
                <a:latin typeface="Calibri" panose="020F0502020204030204" pitchFamily="34" charset="0"/>
                <a:cs typeface="Calibri" panose="020F0502020204030204" pitchFamily="34" charset="0"/>
              </a:rPr>
              <a:t>Is there condensation on windows or surfaces in the home?</a:t>
            </a:r>
          </a:p>
          <a:p>
            <a:pPr marL="457200" indent="-457200">
              <a:lnSpc>
                <a:spcPct val="80000"/>
              </a:lnSpc>
              <a:buFont typeface="Arial" panose="020B0604020202020204" pitchFamily="34" charset="0"/>
              <a:buChar char="•"/>
            </a:pPr>
            <a:r>
              <a:rPr lang="en-GB" sz="3000" dirty="0">
                <a:latin typeface="Calibri" panose="020F0502020204030204" pitchFamily="34" charset="0"/>
                <a:cs typeface="Calibri" panose="020F0502020204030204" pitchFamily="34" charset="0"/>
              </a:rPr>
              <a:t>Are there visible patches of damp or water damage on walls or ceilings?</a:t>
            </a:r>
          </a:p>
          <a:p>
            <a:pPr marL="457200" indent="-457200">
              <a:lnSpc>
                <a:spcPct val="80000"/>
              </a:lnSpc>
              <a:buFont typeface="Arial" panose="020B0604020202020204" pitchFamily="34" charset="0"/>
              <a:buChar char="•"/>
            </a:pPr>
            <a:r>
              <a:rPr lang="en-GB" sz="3000" dirty="0">
                <a:latin typeface="Calibri" panose="020F0502020204030204" pitchFamily="34" charset="0"/>
                <a:cs typeface="Calibri" panose="020F0502020204030204" pitchFamily="34" charset="0"/>
              </a:rPr>
              <a:t>Is there any visible mould growth on windows or surfaces?</a:t>
            </a:r>
          </a:p>
          <a:p>
            <a:pPr marL="457200" indent="-457200">
              <a:lnSpc>
                <a:spcPct val="80000"/>
              </a:lnSpc>
              <a:buFont typeface="Arial" panose="020B0604020202020204" pitchFamily="34" charset="0"/>
              <a:buChar char="•"/>
            </a:pPr>
            <a:r>
              <a:rPr lang="en-GB" sz="3000" dirty="0">
                <a:latin typeface="Calibri" panose="020F0502020204030204" pitchFamily="34" charset="0"/>
                <a:cs typeface="Calibri" panose="020F0502020204030204" pitchFamily="34" charset="0"/>
              </a:rPr>
              <a:t>Are there leaks inside the property or faulty pipes or guttering outside the property?</a:t>
            </a:r>
          </a:p>
          <a:p>
            <a:pPr marL="457200" indent="-457200">
              <a:lnSpc>
                <a:spcPct val="80000"/>
              </a:lnSpc>
              <a:buFont typeface="Arial" panose="020B0604020202020204" pitchFamily="34" charset="0"/>
              <a:buChar char="•"/>
            </a:pPr>
            <a:r>
              <a:rPr lang="en-GB" sz="3000" dirty="0">
                <a:latin typeface="Calibri" panose="020F0502020204030204" pitchFamily="34" charset="0"/>
                <a:cs typeface="Calibri" panose="020F0502020204030204" pitchFamily="34" charset="0"/>
              </a:rPr>
              <a:t>Are there working extractor fans fitted in all bathrooms and the kitchen?</a:t>
            </a:r>
          </a:p>
          <a:p>
            <a:pPr marL="457200" indent="-457200">
              <a:lnSpc>
                <a:spcPct val="80000"/>
              </a:lnSpc>
              <a:buFont typeface="Arial" panose="020B0604020202020204" pitchFamily="34" charset="0"/>
              <a:buChar char="•"/>
            </a:pPr>
            <a:r>
              <a:rPr lang="en-GB" sz="3000" dirty="0">
                <a:latin typeface="Calibri" panose="020F0502020204030204" pitchFamily="34" charset="0"/>
                <a:cs typeface="Calibri" panose="020F0502020204030204" pitchFamily="34" charset="0"/>
              </a:rPr>
              <a:t>Is the property able to be sufficiently ventilated (e.g. can windows be opened?)</a:t>
            </a:r>
          </a:p>
          <a:p>
            <a:pPr marL="457200" indent="-457200">
              <a:lnSpc>
                <a:spcPct val="80000"/>
              </a:lnSpc>
              <a:buFont typeface="Arial" panose="020B0604020202020204" pitchFamily="34" charset="0"/>
              <a:buChar char="•"/>
            </a:pPr>
            <a:r>
              <a:rPr lang="en-GB" sz="3000" dirty="0">
                <a:latin typeface="Calibri" panose="020F0502020204030204" pitchFamily="34" charset="0"/>
                <a:cs typeface="Calibri" panose="020F0502020204030204" pitchFamily="34" charset="0"/>
              </a:rPr>
              <a:t>Is the property able to be sufficiently heated regularly (between 18-21⁰C)?</a:t>
            </a:r>
          </a:p>
          <a:p>
            <a:pPr marL="457200" indent="-457200" algn="just">
              <a:lnSpc>
                <a:spcPct val="115000"/>
              </a:lnSpc>
              <a:spcAft>
                <a:spcPts val="1000"/>
              </a:spcAft>
              <a:buFont typeface="Arial" panose="020B0604020202020204" pitchFamily="34" charset="0"/>
              <a:buChar char="•"/>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80962" indent="-228600">
              <a:lnSpc>
                <a:spcPct val="90000"/>
              </a:lnSpc>
              <a:spcAft>
                <a:spcPts val="600"/>
              </a:spcAft>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2C3011AC-1C1B-4A08-BEBD-AF60E7CD7C5E}"/>
              </a:ext>
            </a:extLst>
          </p:cNvPr>
          <p:cNvSpPr>
            <a:spLocks noGrp="1"/>
          </p:cNvSpPr>
          <p:nvPr>
            <p:ph type="sldNum" sz="quarter" idx="11"/>
          </p:nvPr>
        </p:nvSpPr>
        <p:spPr>
          <a:xfrm>
            <a:off x="10534650" y="6356350"/>
            <a:ext cx="81915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Bef>
                <a:spcPts val="0"/>
              </a:spcBef>
              <a:spcAft>
                <a:spcPts val="600"/>
              </a:spcAft>
              <a:buClrTx/>
              <a:buSzTx/>
              <a:buFontTx/>
              <a:buNone/>
              <a:tabLst/>
              <a:defRPr/>
            </a:pPr>
            <a:fld id="{7ED3C3FB-97FF-4690-B61E-41E8A0916BBC}" type="slidenum">
              <a:rPr lang="en-US" sz="1200">
                <a:solidFill>
                  <a:prstClr val="black">
                    <a:tint val="75000"/>
                  </a:prstClr>
                </a:solidFill>
              </a:rPr>
              <a:pPr marR="0" lvl="0" indent="0" fontAlgn="auto">
                <a:spcBef>
                  <a:spcPts val="0"/>
                </a:spcBef>
                <a:spcAft>
                  <a:spcPts val="600"/>
                </a:spcAft>
                <a:buClrTx/>
                <a:buSzTx/>
                <a:buFontTx/>
                <a:buNone/>
                <a:tabLst/>
                <a:defRPr/>
              </a:pPr>
              <a:t>25</a:t>
            </a:fld>
            <a:endParaRPr kumimoji="0" lang="en-US" sz="1200" b="0" i="0" u="none" strike="noStrike" cap="none" spc="0" normalizeH="0" baseline="0" noProof="0">
              <a:ln>
                <a:noFill/>
              </a:ln>
              <a:solidFill>
                <a:prstClr val="black">
                  <a:tint val="75000"/>
                </a:prstClr>
              </a:solidFill>
              <a:effectLst/>
              <a:uLnTx/>
              <a:uFillTx/>
            </a:endParaRPr>
          </a:p>
        </p:txBody>
      </p:sp>
      <p:sp>
        <p:nvSpPr>
          <p:cNvPr id="2" name="TextBox 1">
            <a:extLst>
              <a:ext uri="{FF2B5EF4-FFF2-40B4-BE49-F238E27FC236}">
                <a16:creationId xmlns:a16="http://schemas.microsoft.com/office/drawing/2014/main" id="{28B50E88-8BBC-4AD9-850A-D97B9B8C7BC4}"/>
              </a:ext>
            </a:extLst>
          </p:cNvPr>
          <p:cNvSpPr txBox="1"/>
          <p:nvPr/>
        </p:nvSpPr>
        <p:spPr>
          <a:xfrm>
            <a:off x="361950" y="1638300"/>
            <a:ext cx="10340166" cy="3390900"/>
          </a:xfrm>
          <a:prstGeom prst="rect">
            <a:avLst/>
          </a:prstGeom>
        </p:spPr>
        <p:txBody>
          <a:bodyPr vert="horz" wrap="square" lIns="0" tIns="0" rIns="0" bIns="0" rtlCol="0" anchor="b">
            <a:normAutofit/>
          </a:bodyPr>
          <a:lstStyle/>
          <a:p>
            <a:pPr algn="l">
              <a:spcAft>
                <a:spcPts val="600"/>
              </a:spcAft>
            </a:pPr>
            <a:endParaRPr lang="en-GB" sz="3200"/>
          </a:p>
          <a:p>
            <a:pPr algn="l">
              <a:spcAft>
                <a:spcPts val="600"/>
              </a:spcAft>
            </a:pPr>
            <a:endParaRPr lang="en-GB" sz="3200"/>
          </a:p>
          <a:p>
            <a:pPr algn="l">
              <a:spcAft>
                <a:spcPts val="600"/>
              </a:spcAft>
            </a:pPr>
            <a:endParaRPr lang="en-GB" sz="3200"/>
          </a:p>
        </p:txBody>
      </p:sp>
      <p:sp>
        <p:nvSpPr>
          <p:cNvPr id="6" name="TextBox 5">
            <a:extLst>
              <a:ext uri="{FF2B5EF4-FFF2-40B4-BE49-F238E27FC236}">
                <a16:creationId xmlns:a16="http://schemas.microsoft.com/office/drawing/2014/main" id="{64107B79-0A52-403B-8480-D192614EBE3C}"/>
              </a:ext>
            </a:extLst>
          </p:cNvPr>
          <p:cNvSpPr txBox="1"/>
          <p:nvPr/>
        </p:nvSpPr>
        <p:spPr>
          <a:xfrm>
            <a:off x="1247775" y="1061389"/>
            <a:ext cx="10106025" cy="3036218"/>
          </a:xfrm>
          <a:prstGeom prst="rect">
            <a:avLst/>
          </a:prstGeom>
        </p:spPr>
        <p:txBody>
          <a:bodyPr vert="horz" wrap="square" lIns="0" tIns="0" rIns="0" bIns="0" rtlCol="0" anchor="b">
            <a:normAutofit/>
          </a:bodyPr>
          <a:lstStyle/>
          <a:p>
            <a:pPr algn="l"/>
            <a:endParaRPr lang="en-GB" sz="3200" dirty="0"/>
          </a:p>
        </p:txBody>
      </p:sp>
      <p:sp>
        <p:nvSpPr>
          <p:cNvPr id="10" name="TextBox 9">
            <a:extLst>
              <a:ext uri="{FF2B5EF4-FFF2-40B4-BE49-F238E27FC236}">
                <a16:creationId xmlns:a16="http://schemas.microsoft.com/office/drawing/2014/main" id="{0F8476BF-2C22-40F0-A7B7-E8073AB66FED}"/>
              </a:ext>
            </a:extLst>
          </p:cNvPr>
          <p:cNvSpPr txBox="1"/>
          <p:nvPr/>
        </p:nvSpPr>
        <p:spPr>
          <a:xfrm>
            <a:off x="441789" y="5029200"/>
            <a:ext cx="9524144" cy="1998324"/>
          </a:xfrm>
          <a:prstGeom prst="rect">
            <a:avLst/>
          </a:prstGeom>
        </p:spPr>
        <p:txBody>
          <a:bodyPr vert="horz" wrap="none" lIns="0" tIns="0" rIns="0" bIns="0" rtlCol="0" anchor="b">
            <a:normAutofit/>
          </a:bodyPr>
          <a:lstStyle/>
          <a:p>
            <a:pPr algn="l"/>
            <a:endParaRPr lang="en-GB" sz="3200" dirty="0"/>
          </a:p>
        </p:txBody>
      </p:sp>
    </p:spTree>
    <p:extLst>
      <p:ext uri="{BB962C8B-B14F-4D97-AF65-F5344CB8AC3E}">
        <p14:creationId xmlns:p14="http://schemas.microsoft.com/office/powerpoint/2010/main" val="3553838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4A1C9EB-9D65-49AF-BBDC-3BEC7E35564D}"/>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defTabSz="914400"/>
            <a:r>
              <a:rPr lang="en-US" sz="4400" b="1" dirty="0">
                <a:solidFill>
                  <a:srgbClr val="FFFFFF"/>
                </a:solidFill>
                <a:latin typeface="+mj-lt"/>
                <a:cs typeface="+mj-cs"/>
              </a:rPr>
              <a:t>Information available </a:t>
            </a:r>
            <a:endParaRPr lang="en-US" sz="4400" b="1" kern="1200" dirty="0">
              <a:solidFill>
                <a:srgbClr val="FFFFFF"/>
              </a:solidFill>
              <a:latin typeface="+mj-lt"/>
              <a:ea typeface="+mj-ea"/>
              <a:cs typeface="+mj-cs"/>
            </a:endParaRPr>
          </a:p>
        </p:txBody>
      </p:sp>
      <p:sp>
        <p:nvSpPr>
          <p:cNvPr id="9" name="TextBox 8">
            <a:extLst>
              <a:ext uri="{FF2B5EF4-FFF2-40B4-BE49-F238E27FC236}">
                <a16:creationId xmlns:a16="http://schemas.microsoft.com/office/drawing/2014/main" id="{EC95BC20-06B0-4615-B599-53C043EE5778}"/>
              </a:ext>
            </a:extLst>
          </p:cNvPr>
          <p:cNvSpPr txBox="1"/>
          <p:nvPr/>
        </p:nvSpPr>
        <p:spPr>
          <a:xfrm>
            <a:off x="4261613" y="1224643"/>
            <a:ext cx="7568437" cy="5496832"/>
          </a:xfrm>
          <a:prstGeom prst="rect">
            <a:avLst/>
          </a:prstGeom>
        </p:spPr>
        <p:txBody>
          <a:bodyPr vert="horz" lIns="91440" tIns="45720" rIns="91440" bIns="45720" rtlCol="0" anchor="ctr">
            <a:normAutofit/>
          </a:bodyPr>
          <a:lstStyle/>
          <a:p>
            <a:pPr marL="0" indent="0">
              <a:buNone/>
            </a:pPr>
            <a:endParaRPr lang="en-GB" sz="2800" dirty="0">
              <a:latin typeface="Calibri" panose="020F0502020204030204" pitchFamily="34" charset="0"/>
              <a:cs typeface="Calibri" panose="020F0502020204030204" pitchFamily="34" charset="0"/>
            </a:endParaRPr>
          </a:p>
          <a:p>
            <a:pPr marL="380962" indent="-228600">
              <a:lnSpc>
                <a:spcPct val="90000"/>
              </a:lnSpc>
              <a:spcAft>
                <a:spcPts val="600"/>
              </a:spcAft>
              <a:buFont typeface="Arial" panose="020B0604020202020204" pitchFamily="34" charset="0"/>
              <a:buChar char="•"/>
            </a:pPr>
            <a:r>
              <a:rPr lang="en-US" sz="2000" dirty="0"/>
              <a:t>Information is available on our website with regards to Damp &amp; </a:t>
            </a:r>
            <a:r>
              <a:rPr lang="en-US" sz="2000" dirty="0" err="1"/>
              <a:t>Mould</a:t>
            </a:r>
            <a:r>
              <a:rPr lang="en-US" sz="2000" dirty="0"/>
              <a:t> both relating to the PRS </a:t>
            </a:r>
            <a:r>
              <a:rPr lang="en-US" sz="2000" dirty="0">
                <a:hlinkClick r:id="rId2"/>
              </a:rPr>
              <a:t>https://www.walthamforest.gov.uk/guidance-landlords-and-tenants/damp-and-mould</a:t>
            </a:r>
            <a:endParaRPr lang="en-US" sz="2000" dirty="0"/>
          </a:p>
          <a:p>
            <a:pPr marL="380962" indent="-228600">
              <a:lnSpc>
                <a:spcPct val="90000"/>
              </a:lnSpc>
              <a:spcAft>
                <a:spcPts val="600"/>
              </a:spcAft>
              <a:buFont typeface="Arial" panose="020B0604020202020204" pitchFamily="34" charset="0"/>
              <a:buChar char="•"/>
            </a:pPr>
            <a:r>
              <a:rPr lang="en-US" sz="2000" dirty="0"/>
              <a:t>Also available is information on the Council Housing web pages here </a:t>
            </a:r>
            <a:r>
              <a:rPr lang="en-US" sz="2000" dirty="0">
                <a:hlinkClick r:id="rId3"/>
              </a:rPr>
              <a:t>https://www.walthamforest.gov.uk/housing/council-tenants/damp-and-mould</a:t>
            </a:r>
            <a:endParaRPr lang="en-US" sz="2000" dirty="0"/>
          </a:p>
          <a:p>
            <a:pPr marL="380962" indent="-228600">
              <a:lnSpc>
                <a:spcPct val="90000"/>
              </a:lnSpc>
              <a:spcAft>
                <a:spcPts val="600"/>
              </a:spcAft>
              <a:buFont typeface="Arial" panose="020B0604020202020204" pitchFamily="34" charset="0"/>
              <a:buChar char="•"/>
            </a:pPr>
            <a:r>
              <a:rPr lang="en-US" sz="2000" dirty="0"/>
              <a:t>A Task force has been set up to deal with Damp &amp; </a:t>
            </a:r>
            <a:r>
              <a:rPr lang="en-US" sz="2000" dirty="0" err="1"/>
              <a:t>Mould</a:t>
            </a:r>
            <a:r>
              <a:rPr lang="en-US" sz="2000" dirty="0"/>
              <a:t> across all tenure types.</a:t>
            </a:r>
          </a:p>
          <a:p>
            <a:pPr marL="380962" indent="-228600">
              <a:lnSpc>
                <a:spcPct val="90000"/>
              </a:lnSpc>
              <a:spcAft>
                <a:spcPts val="600"/>
              </a:spcAft>
              <a:buFont typeface="Arial" panose="020B0604020202020204" pitchFamily="34" charset="0"/>
              <a:buChar char="•"/>
            </a:pPr>
            <a:r>
              <a:rPr lang="en-US" sz="2000" dirty="0"/>
              <a:t>Information is also available on the cost-of-living crises and support that is out there for your tenants and you as a landlord </a:t>
            </a:r>
            <a:r>
              <a:rPr lang="en-US" sz="2000" dirty="0">
                <a:hlinkClick r:id="rId4"/>
              </a:rPr>
              <a:t>https://www.walthamforest.gov.uk/guidance-landlords-and-tenants/support-energy-costs</a:t>
            </a:r>
            <a:endParaRPr lang="en-US" sz="2000" dirty="0"/>
          </a:p>
          <a:p>
            <a:pPr marL="380962" indent="-228600">
              <a:lnSpc>
                <a:spcPct val="90000"/>
              </a:lnSpc>
              <a:spcAft>
                <a:spcPts val="600"/>
              </a:spcAft>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2C3011AC-1C1B-4A08-BEBD-AF60E7CD7C5E}"/>
              </a:ext>
            </a:extLst>
          </p:cNvPr>
          <p:cNvSpPr>
            <a:spLocks noGrp="1"/>
          </p:cNvSpPr>
          <p:nvPr>
            <p:ph type="sldNum" sz="quarter" idx="11"/>
          </p:nvPr>
        </p:nvSpPr>
        <p:spPr>
          <a:xfrm>
            <a:off x="10534650" y="6356350"/>
            <a:ext cx="81915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Bef>
                <a:spcPts val="0"/>
              </a:spcBef>
              <a:spcAft>
                <a:spcPts val="600"/>
              </a:spcAft>
              <a:buClrTx/>
              <a:buSzTx/>
              <a:buFontTx/>
              <a:buNone/>
              <a:tabLst/>
              <a:defRPr/>
            </a:pPr>
            <a:fld id="{7ED3C3FB-97FF-4690-B61E-41E8A0916BBC}" type="slidenum">
              <a:rPr lang="en-US" sz="1200">
                <a:solidFill>
                  <a:prstClr val="black">
                    <a:tint val="75000"/>
                  </a:prstClr>
                </a:solidFill>
              </a:rPr>
              <a:pPr marR="0" lvl="0" indent="0" fontAlgn="auto">
                <a:spcBef>
                  <a:spcPts val="0"/>
                </a:spcBef>
                <a:spcAft>
                  <a:spcPts val="600"/>
                </a:spcAft>
                <a:buClrTx/>
                <a:buSzTx/>
                <a:buFontTx/>
                <a:buNone/>
                <a:tabLst/>
                <a:defRPr/>
              </a:pPr>
              <a:t>26</a:t>
            </a:fld>
            <a:endParaRPr kumimoji="0" lang="en-US" sz="1200" b="0" i="0" u="none" strike="noStrike" cap="none" spc="0" normalizeH="0" baseline="0" noProof="0">
              <a:ln>
                <a:noFill/>
              </a:ln>
              <a:solidFill>
                <a:prstClr val="black">
                  <a:tint val="75000"/>
                </a:prstClr>
              </a:solidFill>
              <a:effectLst/>
              <a:uLnTx/>
              <a:uFillTx/>
            </a:endParaRPr>
          </a:p>
        </p:txBody>
      </p:sp>
      <p:sp>
        <p:nvSpPr>
          <p:cNvPr id="2" name="TextBox 1">
            <a:extLst>
              <a:ext uri="{FF2B5EF4-FFF2-40B4-BE49-F238E27FC236}">
                <a16:creationId xmlns:a16="http://schemas.microsoft.com/office/drawing/2014/main" id="{28B50E88-8BBC-4AD9-850A-D97B9B8C7BC4}"/>
              </a:ext>
            </a:extLst>
          </p:cNvPr>
          <p:cNvSpPr txBox="1"/>
          <p:nvPr/>
        </p:nvSpPr>
        <p:spPr>
          <a:xfrm>
            <a:off x="361950" y="1638300"/>
            <a:ext cx="10340166" cy="3390900"/>
          </a:xfrm>
          <a:prstGeom prst="rect">
            <a:avLst/>
          </a:prstGeom>
        </p:spPr>
        <p:txBody>
          <a:bodyPr vert="horz" wrap="square" lIns="0" tIns="0" rIns="0" bIns="0" rtlCol="0" anchor="b">
            <a:normAutofit/>
          </a:bodyPr>
          <a:lstStyle/>
          <a:p>
            <a:pPr algn="l">
              <a:spcAft>
                <a:spcPts val="600"/>
              </a:spcAft>
            </a:pPr>
            <a:endParaRPr lang="en-GB" sz="3200"/>
          </a:p>
          <a:p>
            <a:pPr algn="l">
              <a:spcAft>
                <a:spcPts val="600"/>
              </a:spcAft>
            </a:pPr>
            <a:endParaRPr lang="en-GB" sz="3200"/>
          </a:p>
          <a:p>
            <a:pPr algn="l">
              <a:spcAft>
                <a:spcPts val="600"/>
              </a:spcAft>
            </a:pPr>
            <a:endParaRPr lang="en-GB" sz="3200"/>
          </a:p>
        </p:txBody>
      </p:sp>
      <p:sp>
        <p:nvSpPr>
          <p:cNvPr id="6" name="TextBox 5">
            <a:extLst>
              <a:ext uri="{FF2B5EF4-FFF2-40B4-BE49-F238E27FC236}">
                <a16:creationId xmlns:a16="http://schemas.microsoft.com/office/drawing/2014/main" id="{64107B79-0A52-403B-8480-D192614EBE3C}"/>
              </a:ext>
            </a:extLst>
          </p:cNvPr>
          <p:cNvSpPr txBox="1"/>
          <p:nvPr/>
        </p:nvSpPr>
        <p:spPr>
          <a:xfrm>
            <a:off x="1247775" y="1061389"/>
            <a:ext cx="10106025" cy="3036218"/>
          </a:xfrm>
          <a:prstGeom prst="rect">
            <a:avLst/>
          </a:prstGeom>
        </p:spPr>
        <p:txBody>
          <a:bodyPr vert="horz" wrap="square" lIns="0" tIns="0" rIns="0" bIns="0" rtlCol="0" anchor="b">
            <a:normAutofit/>
          </a:bodyPr>
          <a:lstStyle/>
          <a:p>
            <a:pPr algn="l"/>
            <a:endParaRPr lang="en-GB" sz="3200" dirty="0"/>
          </a:p>
        </p:txBody>
      </p:sp>
      <p:sp>
        <p:nvSpPr>
          <p:cNvPr id="10" name="TextBox 9">
            <a:extLst>
              <a:ext uri="{FF2B5EF4-FFF2-40B4-BE49-F238E27FC236}">
                <a16:creationId xmlns:a16="http://schemas.microsoft.com/office/drawing/2014/main" id="{0F8476BF-2C22-40F0-A7B7-E8073AB66FED}"/>
              </a:ext>
            </a:extLst>
          </p:cNvPr>
          <p:cNvSpPr txBox="1"/>
          <p:nvPr/>
        </p:nvSpPr>
        <p:spPr>
          <a:xfrm>
            <a:off x="441789" y="5029200"/>
            <a:ext cx="9524144" cy="1998324"/>
          </a:xfrm>
          <a:prstGeom prst="rect">
            <a:avLst/>
          </a:prstGeom>
        </p:spPr>
        <p:txBody>
          <a:bodyPr vert="horz" wrap="none" lIns="0" tIns="0" rIns="0" bIns="0" rtlCol="0" anchor="b">
            <a:normAutofit/>
          </a:bodyPr>
          <a:lstStyle/>
          <a:p>
            <a:pPr algn="l"/>
            <a:endParaRPr lang="en-GB" sz="3200" dirty="0"/>
          </a:p>
        </p:txBody>
      </p:sp>
    </p:spTree>
    <p:extLst>
      <p:ext uri="{BB962C8B-B14F-4D97-AF65-F5344CB8AC3E}">
        <p14:creationId xmlns:p14="http://schemas.microsoft.com/office/powerpoint/2010/main" val="507832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A1C9EB-9D65-49AF-BBDC-3BEC7E35564D}"/>
              </a:ext>
            </a:extLst>
          </p:cNvPr>
          <p:cNvSpPr>
            <a:spLocks noGrp="1"/>
          </p:cNvSpPr>
          <p:nvPr>
            <p:ph type="title"/>
          </p:nvPr>
        </p:nvSpPr>
        <p:spPr>
          <a:xfrm>
            <a:off x="186517" y="291090"/>
            <a:ext cx="10515599" cy="932688"/>
          </a:xfrm>
        </p:spPr>
        <p:txBody>
          <a:bodyPr vert="horz" lIns="91440" tIns="45720" rIns="91440" bIns="45720" rtlCol="0" anchor="b">
            <a:normAutofit/>
          </a:bodyPr>
          <a:lstStyle/>
          <a:p>
            <a:pPr defTabSz="1219078"/>
            <a:r>
              <a:rPr lang="en-US" sz="4800" b="1" dirty="0">
                <a:latin typeface="Arial" panose="020B0604020202020204"/>
                <a:ea typeface="+mn-ea"/>
                <a:cs typeface="+mn-cs"/>
              </a:rPr>
              <a:t>Future updates</a:t>
            </a:r>
          </a:p>
        </p:txBody>
      </p:sp>
      <p:sp>
        <p:nvSpPr>
          <p:cNvPr id="4" name="Slide Number Placeholder 3">
            <a:extLst>
              <a:ext uri="{FF2B5EF4-FFF2-40B4-BE49-F238E27FC236}">
                <a16:creationId xmlns:a16="http://schemas.microsoft.com/office/drawing/2014/main" id="{2C3011AC-1C1B-4A08-BEBD-AF60E7CD7C5E}"/>
              </a:ext>
            </a:extLst>
          </p:cNvPr>
          <p:cNvSpPr>
            <a:spLocks noGrp="1"/>
          </p:cNvSpPr>
          <p:nvPr>
            <p:ph type="sldNum" sz="quarter" idx="11"/>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Bef>
                <a:spcPts val="0"/>
              </a:spcBef>
              <a:spcAft>
                <a:spcPts val="600"/>
              </a:spcAft>
              <a:buClrTx/>
              <a:buSzTx/>
              <a:buFontTx/>
              <a:buNone/>
              <a:tabLst/>
              <a:defRPr/>
            </a:pPr>
            <a:fld id="{7ED3C3FB-97FF-4690-B61E-41E8A0916BBC}" type="slidenum">
              <a:rPr lang="en-US" sz="1200" smtClean="0"/>
              <a:pPr marR="0" lvl="0" indent="0" fontAlgn="auto">
                <a:spcBef>
                  <a:spcPts val="0"/>
                </a:spcBef>
                <a:spcAft>
                  <a:spcPts val="600"/>
                </a:spcAft>
                <a:buClrTx/>
                <a:buSzTx/>
                <a:buFontTx/>
                <a:buNone/>
                <a:tabLst/>
                <a:defRPr/>
              </a:pPr>
              <a:t>27</a:t>
            </a:fld>
            <a:endParaRPr kumimoji="0" lang="en-US" sz="1200" b="0" i="0" u="none" strike="noStrike" cap="none" spc="0" normalizeH="0" baseline="0" noProof="0">
              <a:ln>
                <a:noFill/>
              </a:ln>
              <a:effectLst/>
              <a:uLnTx/>
              <a:uFillTx/>
            </a:endParaRPr>
          </a:p>
        </p:txBody>
      </p:sp>
      <p:sp>
        <p:nvSpPr>
          <p:cNvPr id="2" name="TextBox 1">
            <a:extLst>
              <a:ext uri="{FF2B5EF4-FFF2-40B4-BE49-F238E27FC236}">
                <a16:creationId xmlns:a16="http://schemas.microsoft.com/office/drawing/2014/main" id="{28B50E88-8BBC-4AD9-850A-D97B9B8C7BC4}"/>
              </a:ext>
            </a:extLst>
          </p:cNvPr>
          <p:cNvSpPr txBox="1"/>
          <p:nvPr/>
        </p:nvSpPr>
        <p:spPr>
          <a:xfrm>
            <a:off x="361950" y="1638300"/>
            <a:ext cx="10340166" cy="3390900"/>
          </a:xfrm>
          <a:prstGeom prst="rect">
            <a:avLst/>
          </a:prstGeom>
        </p:spPr>
        <p:txBody>
          <a:bodyPr vert="horz" wrap="square" lIns="0" tIns="0" rIns="0" bIns="0" rtlCol="0" anchor="b">
            <a:normAutofit/>
          </a:bodyPr>
          <a:lstStyle/>
          <a:p>
            <a:pPr algn="l"/>
            <a:endParaRPr lang="en-GB" sz="3200" dirty="0"/>
          </a:p>
          <a:p>
            <a:pPr algn="l"/>
            <a:endParaRPr lang="en-GB" sz="3200" dirty="0"/>
          </a:p>
          <a:p>
            <a:pPr algn="l"/>
            <a:endParaRPr lang="en-GB" sz="3200" dirty="0"/>
          </a:p>
        </p:txBody>
      </p:sp>
      <p:sp>
        <p:nvSpPr>
          <p:cNvPr id="6" name="TextBox 5">
            <a:extLst>
              <a:ext uri="{FF2B5EF4-FFF2-40B4-BE49-F238E27FC236}">
                <a16:creationId xmlns:a16="http://schemas.microsoft.com/office/drawing/2014/main" id="{64107B79-0A52-403B-8480-D192614EBE3C}"/>
              </a:ext>
            </a:extLst>
          </p:cNvPr>
          <p:cNvSpPr txBox="1"/>
          <p:nvPr/>
        </p:nvSpPr>
        <p:spPr>
          <a:xfrm>
            <a:off x="361949" y="1223778"/>
            <a:ext cx="10106025" cy="3036218"/>
          </a:xfrm>
          <a:prstGeom prst="rect">
            <a:avLst/>
          </a:prstGeom>
        </p:spPr>
        <p:txBody>
          <a:bodyPr vert="horz" wrap="square" lIns="0" tIns="0" rIns="0" bIns="0" rtlCol="0" anchor="b">
            <a:normAutofit/>
          </a:bodyPr>
          <a:lstStyle/>
          <a:p>
            <a:pPr algn="l"/>
            <a:endParaRPr lang="en-GB" sz="3200" dirty="0"/>
          </a:p>
        </p:txBody>
      </p:sp>
      <p:sp>
        <p:nvSpPr>
          <p:cNvPr id="10" name="TextBox 9">
            <a:extLst>
              <a:ext uri="{FF2B5EF4-FFF2-40B4-BE49-F238E27FC236}">
                <a16:creationId xmlns:a16="http://schemas.microsoft.com/office/drawing/2014/main" id="{0F8476BF-2C22-40F0-A7B7-E8073AB66FED}"/>
              </a:ext>
            </a:extLst>
          </p:cNvPr>
          <p:cNvSpPr txBox="1"/>
          <p:nvPr/>
        </p:nvSpPr>
        <p:spPr>
          <a:xfrm>
            <a:off x="441789" y="5029200"/>
            <a:ext cx="9524144" cy="1998324"/>
          </a:xfrm>
          <a:prstGeom prst="rect">
            <a:avLst/>
          </a:prstGeom>
        </p:spPr>
        <p:txBody>
          <a:bodyPr vert="horz" wrap="none" lIns="0" tIns="0" rIns="0" bIns="0" rtlCol="0" anchor="b">
            <a:normAutofit/>
          </a:bodyPr>
          <a:lstStyle/>
          <a:p>
            <a:pPr algn="l"/>
            <a:endParaRPr lang="en-GB" sz="3200" dirty="0"/>
          </a:p>
        </p:txBody>
      </p:sp>
      <p:graphicFrame>
        <p:nvGraphicFramePr>
          <p:cNvPr id="13" name="TextBox 10">
            <a:extLst>
              <a:ext uri="{FF2B5EF4-FFF2-40B4-BE49-F238E27FC236}">
                <a16:creationId xmlns:a16="http://schemas.microsoft.com/office/drawing/2014/main" id="{CD6B2F7B-297E-8974-F08A-B57ADEDCB76A}"/>
              </a:ext>
            </a:extLst>
          </p:cNvPr>
          <p:cNvGraphicFramePr/>
          <p:nvPr/>
        </p:nvGraphicFramePr>
        <p:xfrm>
          <a:off x="1037690" y="2221101"/>
          <a:ext cx="9123452" cy="267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9892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74A1C9EB-9D65-49AF-BBDC-3BEC7E35564D}"/>
              </a:ext>
            </a:extLst>
          </p:cNvPr>
          <p:cNvSpPr>
            <a:spLocks noGrp="1"/>
          </p:cNvSpPr>
          <p:nvPr>
            <p:ph type="title"/>
          </p:nvPr>
        </p:nvSpPr>
        <p:spPr>
          <a:xfrm>
            <a:off x="524741" y="620392"/>
            <a:ext cx="3808268" cy="5504688"/>
          </a:xfrm>
        </p:spPr>
        <p:txBody>
          <a:bodyPr vert="horz" lIns="91440" tIns="45720" rIns="91440" bIns="45720" rtlCol="0" anchor="ctr">
            <a:normAutofit/>
          </a:bodyPr>
          <a:lstStyle/>
          <a:p>
            <a:pPr defTabSz="914400"/>
            <a:r>
              <a:rPr lang="en-US" sz="6000" b="1" kern="1200">
                <a:solidFill>
                  <a:schemeClr val="bg1"/>
                </a:solidFill>
                <a:latin typeface="+mj-lt"/>
                <a:ea typeface="+mj-ea"/>
                <a:cs typeface="+mj-cs"/>
              </a:rPr>
              <a:t>Information available </a:t>
            </a:r>
          </a:p>
        </p:txBody>
      </p:sp>
      <p:sp>
        <p:nvSpPr>
          <p:cNvPr id="4" name="Slide Number Placeholder 3">
            <a:extLst>
              <a:ext uri="{FF2B5EF4-FFF2-40B4-BE49-F238E27FC236}">
                <a16:creationId xmlns:a16="http://schemas.microsoft.com/office/drawing/2014/main" id="{2C3011AC-1C1B-4A08-BEBD-AF60E7CD7C5E}"/>
              </a:ext>
            </a:extLst>
          </p:cNvPr>
          <p:cNvSpPr>
            <a:spLocks noGrp="1"/>
          </p:cNvSpPr>
          <p:nvPr>
            <p:ph type="sldNum" sz="quarter" idx="11"/>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Bef>
                <a:spcPts val="0"/>
              </a:spcBef>
              <a:spcAft>
                <a:spcPts val="600"/>
              </a:spcAft>
              <a:buClrTx/>
              <a:buSzTx/>
              <a:buFontTx/>
              <a:buNone/>
              <a:tabLst/>
              <a:defRPr/>
            </a:pPr>
            <a:fld id="{7ED3C3FB-97FF-4690-B61E-41E8A0916BBC}" type="slidenum">
              <a:rPr lang="en-US" sz="1200" smtClean="0"/>
              <a:pPr marR="0" lvl="0" indent="0" fontAlgn="auto">
                <a:spcBef>
                  <a:spcPts val="0"/>
                </a:spcBef>
                <a:spcAft>
                  <a:spcPts val="600"/>
                </a:spcAft>
                <a:buClrTx/>
                <a:buSzTx/>
                <a:buFontTx/>
                <a:buNone/>
                <a:tabLst/>
                <a:defRPr/>
              </a:pPr>
              <a:t>28</a:t>
            </a:fld>
            <a:endParaRPr kumimoji="0" lang="en-US" sz="1200" b="0" i="0" u="none" strike="noStrike" cap="none" spc="0" normalizeH="0" baseline="0" noProof="0">
              <a:ln>
                <a:noFill/>
              </a:ln>
              <a:effectLst/>
              <a:uLnTx/>
              <a:uFillTx/>
            </a:endParaRPr>
          </a:p>
        </p:txBody>
      </p:sp>
      <p:sp>
        <p:nvSpPr>
          <p:cNvPr id="2" name="TextBox 1">
            <a:extLst>
              <a:ext uri="{FF2B5EF4-FFF2-40B4-BE49-F238E27FC236}">
                <a16:creationId xmlns:a16="http://schemas.microsoft.com/office/drawing/2014/main" id="{28B50E88-8BBC-4AD9-850A-D97B9B8C7BC4}"/>
              </a:ext>
            </a:extLst>
          </p:cNvPr>
          <p:cNvSpPr txBox="1"/>
          <p:nvPr/>
        </p:nvSpPr>
        <p:spPr>
          <a:xfrm>
            <a:off x="361950" y="1638300"/>
            <a:ext cx="10340166" cy="3390900"/>
          </a:xfrm>
          <a:prstGeom prst="rect">
            <a:avLst/>
          </a:prstGeom>
        </p:spPr>
        <p:txBody>
          <a:bodyPr vert="horz" wrap="square" lIns="0" tIns="0" rIns="0" bIns="0" rtlCol="0" anchor="b">
            <a:normAutofit/>
          </a:bodyPr>
          <a:lstStyle/>
          <a:p>
            <a:pPr algn="l">
              <a:spcAft>
                <a:spcPts val="600"/>
              </a:spcAft>
            </a:pPr>
            <a:endParaRPr lang="en-GB" sz="3200"/>
          </a:p>
          <a:p>
            <a:pPr algn="l">
              <a:spcAft>
                <a:spcPts val="600"/>
              </a:spcAft>
            </a:pPr>
            <a:endParaRPr lang="en-GB" sz="3200"/>
          </a:p>
          <a:p>
            <a:pPr algn="l">
              <a:spcAft>
                <a:spcPts val="600"/>
              </a:spcAft>
            </a:pPr>
            <a:endParaRPr lang="en-GB" sz="3200"/>
          </a:p>
        </p:txBody>
      </p:sp>
      <p:sp>
        <p:nvSpPr>
          <p:cNvPr id="6" name="TextBox 5">
            <a:extLst>
              <a:ext uri="{FF2B5EF4-FFF2-40B4-BE49-F238E27FC236}">
                <a16:creationId xmlns:a16="http://schemas.microsoft.com/office/drawing/2014/main" id="{64107B79-0A52-403B-8480-D192614EBE3C}"/>
              </a:ext>
            </a:extLst>
          </p:cNvPr>
          <p:cNvSpPr txBox="1"/>
          <p:nvPr/>
        </p:nvSpPr>
        <p:spPr>
          <a:xfrm>
            <a:off x="361949" y="1223778"/>
            <a:ext cx="10106025" cy="3036218"/>
          </a:xfrm>
          <a:prstGeom prst="rect">
            <a:avLst/>
          </a:prstGeom>
        </p:spPr>
        <p:txBody>
          <a:bodyPr vert="horz" wrap="square" lIns="0" tIns="0" rIns="0" bIns="0" rtlCol="0" anchor="b">
            <a:normAutofit/>
          </a:bodyPr>
          <a:lstStyle/>
          <a:p>
            <a:pPr algn="l"/>
            <a:endParaRPr lang="en-GB" sz="3200" dirty="0"/>
          </a:p>
        </p:txBody>
      </p:sp>
      <p:sp>
        <p:nvSpPr>
          <p:cNvPr id="10" name="TextBox 9">
            <a:extLst>
              <a:ext uri="{FF2B5EF4-FFF2-40B4-BE49-F238E27FC236}">
                <a16:creationId xmlns:a16="http://schemas.microsoft.com/office/drawing/2014/main" id="{0F8476BF-2C22-40F0-A7B7-E8073AB66FED}"/>
              </a:ext>
            </a:extLst>
          </p:cNvPr>
          <p:cNvSpPr txBox="1"/>
          <p:nvPr/>
        </p:nvSpPr>
        <p:spPr>
          <a:xfrm>
            <a:off x="441789" y="5029200"/>
            <a:ext cx="9524144" cy="1998324"/>
          </a:xfrm>
          <a:prstGeom prst="rect">
            <a:avLst/>
          </a:prstGeom>
        </p:spPr>
        <p:txBody>
          <a:bodyPr vert="horz" wrap="none" lIns="0" tIns="0" rIns="0" bIns="0" rtlCol="0" anchor="b">
            <a:normAutofit/>
          </a:bodyPr>
          <a:lstStyle/>
          <a:p>
            <a:pPr algn="l"/>
            <a:endParaRPr lang="en-GB" sz="3200" dirty="0"/>
          </a:p>
        </p:txBody>
      </p:sp>
      <p:graphicFrame>
        <p:nvGraphicFramePr>
          <p:cNvPr id="13" name="TextBox 10">
            <a:extLst>
              <a:ext uri="{FF2B5EF4-FFF2-40B4-BE49-F238E27FC236}">
                <a16:creationId xmlns:a16="http://schemas.microsoft.com/office/drawing/2014/main" id="{83831667-3B87-A563-44CC-35CF597C420B}"/>
              </a:ext>
            </a:extLst>
          </p:cNvPr>
          <p:cNvGraphicFramePr/>
          <p:nvPr>
            <p:extLst>
              <p:ext uri="{D42A27DB-BD31-4B8C-83A1-F6EECF244321}">
                <p14:modId xmlns:p14="http://schemas.microsoft.com/office/powerpoint/2010/main" val="228407695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4809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4A1C9EB-9D65-49AF-BBDC-3BEC7E35564D}"/>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defTabSz="914400"/>
            <a:r>
              <a:rPr lang="en-US" sz="4400" b="1" kern="1200" dirty="0">
                <a:solidFill>
                  <a:srgbClr val="FFFFFF"/>
                </a:solidFill>
                <a:latin typeface="+mj-lt"/>
                <a:ea typeface="+mj-ea"/>
                <a:cs typeface="+mj-cs"/>
              </a:rPr>
              <a:t>Contact us</a:t>
            </a:r>
          </a:p>
        </p:txBody>
      </p:sp>
      <p:sp>
        <p:nvSpPr>
          <p:cNvPr id="9" name="TextBox 8">
            <a:extLst>
              <a:ext uri="{FF2B5EF4-FFF2-40B4-BE49-F238E27FC236}">
                <a16:creationId xmlns:a16="http://schemas.microsoft.com/office/drawing/2014/main" id="{EC95BC20-06B0-4615-B599-53C043EE5778}"/>
              </a:ext>
            </a:extLst>
          </p:cNvPr>
          <p:cNvSpPr txBox="1"/>
          <p:nvPr/>
        </p:nvSpPr>
        <p:spPr>
          <a:xfrm>
            <a:off x="4261613" y="1224643"/>
            <a:ext cx="7568437" cy="5496832"/>
          </a:xfrm>
          <a:prstGeom prst="rect">
            <a:avLst/>
          </a:prstGeom>
        </p:spPr>
        <p:txBody>
          <a:bodyPr vert="horz" lIns="91440" tIns="45720" rIns="91440" bIns="45720" rtlCol="0" anchor="ctr">
            <a:normAutofit/>
          </a:bodyPr>
          <a:lstStyle/>
          <a:p>
            <a:pPr marL="0" indent="0">
              <a:buNone/>
            </a:pPr>
            <a:endParaRPr lang="en-GB" sz="2800" dirty="0">
              <a:latin typeface="Calibri" panose="020F0502020204030204" pitchFamily="34" charset="0"/>
              <a:cs typeface="Calibri" panose="020F0502020204030204" pitchFamily="34" charset="0"/>
            </a:endParaRPr>
          </a:p>
          <a:p>
            <a:pPr marL="457200" indent="-457200" algn="just">
              <a:lnSpc>
                <a:spcPct val="115000"/>
              </a:lnSpc>
              <a:spcAft>
                <a:spcPts val="1000"/>
              </a:spcAft>
              <a:buFont typeface="Arial" panose="020B0604020202020204" pitchFamily="34" charset="0"/>
              <a:buChar char="•"/>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marL="380962" indent="-228600">
              <a:lnSpc>
                <a:spcPct val="90000"/>
              </a:lnSpc>
              <a:spcAft>
                <a:spcPts val="600"/>
              </a:spcAft>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2C3011AC-1C1B-4A08-BEBD-AF60E7CD7C5E}"/>
              </a:ext>
            </a:extLst>
          </p:cNvPr>
          <p:cNvSpPr>
            <a:spLocks noGrp="1"/>
          </p:cNvSpPr>
          <p:nvPr>
            <p:ph type="sldNum" sz="quarter" idx="11"/>
          </p:nvPr>
        </p:nvSpPr>
        <p:spPr>
          <a:xfrm>
            <a:off x="10534650" y="6356350"/>
            <a:ext cx="81915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Bef>
                <a:spcPts val="0"/>
              </a:spcBef>
              <a:spcAft>
                <a:spcPts val="600"/>
              </a:spcAft>
              <a:buClrTx/>
              <a:buSzTx/>
              <a:buFontTx/>
              <a:buNone/>
              <a:tabLst/>
              <a:defRPr/>
            </a:pPr>
            <a:fld id="{7ED3C3FB-97FF-4690-B61E-41E8A0916BBC}" type="slidenum">
              <a:rPr lang="en-US" sz="1200">
                <a:solidFill>
                  <a:prstClr val="black">
                    <a:tint val="75000"/>
                  </a:prstClr>
                </a:solidFill>
              </a:rPr>
              <a:pPr marR="0" lvl="0" indent="0" fontAlgn="auto">
                <a:spcBef>
                  <a:spcPts val="0"/>
                </a:spcBef>
                <a:spcAft>
                  <a:spcPts val="600"/>
                </a:spcAft>
                <a:buClrTx/>
                <a:buSzTx/>
                <a:buFontTx/>
                <a:buNone/>
                <a:tabLst/>
                <a:defRPr/>
              </a:pPr>
              <a:t>29</a:t>
            </a:fld>
            <a:endParaRPr kumimoji="0" lang="en-US" sz="1200" b="0" i="0" u="none" strike="noStrike" cap="none" spc="0" normalizeH="0" baseline="0" noProof="0">
              <a:ln>
                <a:noFill/>
              </a:ln>
              <a:solidFill>
                <a:prstClr val="black">
                  <a:tint val="75000"/>
                </a:prstClr>
              </a:solidFill>
              <a:effectLst/>
              <a:uLnTx/>
              <a:uFillTx/>
            </a:endParaRPr>
          </a:p>
        </p:txBody>
      </p:sp>
      <p:sp>
        <p:nvSpPr>
          <p:cNvPr id="2" name="TextBox 1">
            <a:extLst>
              <a:ext uri="{FF2B5EF4-FFF2-40B4-BE49-F238E27FC236}">
                <a16:creationId xmlns:a16="http://schemas.microsoft.com/office/drawing/2014/main" id="{28B50E88-8BBC-4AD9-850A-D97B9B8C7BC4}"/>
              </a:ext>
            </a:extLst>
          </p:cNvPr>
          <p:cNvSpPr txBox="1"/>
          <p:nvPr/>
        </p:nvSpPr>
        <p:spPr>
          <a:xfrm>
            <a:off x="361950" y="1638300"/>
            <a:ext cx="10340166" cy="3390900"/>
          </a:xfrm>
          <a:prstGeom prst="rect">
            <a:avLst/>
          </a:prstGeom>
        </p:spPr>
        <p:txBody>
          <a:bodyPr vert="horz" wrap="square" lIns="0" tIns="0" rIns="0" bIns="0" rtlCol="0" anchor="b">
            <a:normAutofit/>
          </a:bodyPr>
          <a:lstStyle/>
          <a:p>
            <a:pPr algn="l">
              <a:spcAft>
                <a:spcPts val="600"/>
              </a:spcAft>
            </a:pPr>
            <a:endParaRPr lang="en-GB" sz="3200"/>
          </a:p>
          <a:p>
            <a:pPr algn="l">
              <a:spcAft>
                <a:spcPts val="600"/>
              </a:spcAft>
            </a:pPr>
            <a:endParaRPr lang="en-GB" sz="3200"/>
          </a:p>
          <a:p>
            <a:pPr algn="l">
              <a:spcAft>
                <a:spcPts val="600"/>
              </a:spcAft>
            </a:pPr>
            <a:endParaRPr lang="en-GB" sz="3200"/>
          </a:p>
        </p:txBody>
      </p:sp>
      <p:sp>
        <p:nvSpPr>
          <p:cNvPr id="6" name="TextBox 5">
            <a:extLst>
              <a:ext uri="{FF2B5EF4-FFF2-40B4-BE49-F238E27FC236}">
                <a16:creationId xmlns:a16="http://schemas.microsoft.com/office/drawing/2014/main" id="{64107B79-0A52-403B-8480-D192614EBE3C}"/>
              </a:ext>
            </a:extLst>
          </p:cNvPr>
          <p:cNvSpPr txBox="1"/>
          <p:nvPr/>
        </p:nvSpPr>
        <p:spPr>
          <a:xfrm>
            <a:off x="1247775" y="1061389"/>
            <a:ext cx="10106025" cy="3036218"/>
          </a:xfrm>
          <a:prstGeom prst="rect">
            <a:avLst/>
          </a:prstGeom>
        </p:spPr>
        <p:txBody>
          <a:bodyPr vert="horz" wrap="square" lIns="0" tIns="0" rIns="0" bIns="0" rtlCol="0" anchor="b">
            <a:normAutofit/>
          </a:bodyPr>
          <a:lstStyle/>
          <a:p>
            <a:pPr algn="l"/>
            <a:endParaRPr lang="en-GB" sz="3200" dirty="0"/>
          </a:p>
        </p:txBody>
      </p:sp>
      <p:sp>
        <p:nvSpPr>
          <p:cNvPr id="10" name="TextBox 9">
            <a:extLst>
              <a:ext uri="{FF2B5EF4-FFF2-40B4-BE49-F238E27FC236}">
                <a16:creationId xmlns:a16="http://schemas.microsoft.com/office/drawing/2014/main" id="{0F8476BF-2C22-40F0-A7B7-E8073AB66FED}"/>
              </a:ext>
            </a:extLst>
          </p:cNvPr>
          <p:cNvSpPr txBox="1"/>
          <p:nvPr/>
        </p:nvSpPr>
        <p:spPr>
          <a:xfrm>
            <a:off x="441789" y="5029200"/>
            <a:ext cx="9524144" cy="1998324"/>
          </a:xfrm>
          <a:prstGeom prst="rect">
            <a:avLst/>
          </a:prstGeom>
        </p:spPr>
        <p:txBody>
          <a:bodyPr vert="horz" wrap="none" lIns="0" tIns="0" rIns="0" bIns="0" rtlCol="0" anchor="b">
            <a:normAutofit/>
          </a:bodyPr>
          <a:lstStyle/>
          <a:p>
            <a:pPr algn="l"/>
            <a:endParaRPr lang="en-GB" sz="3200" dirty="0"/>
          </a:p>
        </p:txBody>
      </p:sp>
      <p:sp>
        <p:nvSpPr>
          <p:cNvPr id="11" name="TextBox 10">
            <a:extLst>
              <a:ext uri="{FF2B5EF4-FFF2-40B4-BE49-F238E27FC236}">
                <a16:creationId xmlns:a16="http://schemas.microsoft.com/office/drawing/2014/main" id="{34845ED4-7567-48F4-BBCE-651AE619F75B}"/>
              </a:ext>
            </a:extLst>
          </p:cNvPr>
          <p:cNvSpPr txBox="1"/>
          <p:nvPr/>
        </p:nvSpPr>
        <p:spPr>
          <a:xfrm>
            <a:off x="5085707" y="2498100"/>
            <a:ext cx="6220717" cy="2677656"/>
          </a:xfrm>
          <a:prstGeom prst="rect">
            <a:avLst/>
          </a:prstGeom>
          <a:noFill/>
        </p:spPr>
        <p:txBody>
          <a:bodyPr wrap="square">
            <a:spAutoFit/>
          </a:bodyPr>
          <a:lstStyle/>
          <a:p>
            <a:r>
              <a:rPr lang="en-GB" sz="2400" dirty="0">
                <a:solidFill>
                  <a:srgbClr val="4E226B"/>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https://www.walthamforest.gov.uk/content/property-licensing</a:t>
            </a:r>
            <a:endParaRPr lang="en-GB" sz="2400" dirty="0">
              <a:solidFill>
                <a:srgbClr val="4E226B"/>
              </a:solidFill>
              <a:latin typeface="Arial" panose="020B0604020202020204" pitchFamily="34" charset="0"/>
              <a:cs typeface="Arial" panose="020B0604020202020204" pitchFamily="34" charset="0"/>
            </a:endParaRPr>
          </a:p>
          <a:p>
            <a:endParaRPr lang="en-GB" sz="2400" dirty="0">
              <a:solidFill>
                <a:srgbClr val="4E226B"/>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endParaRPr lang="en-GB" sz="2400" dirty="0">
              <a:solidFill>
                <a:srgbClr val="4E226B"/>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r>
              <a:rPr lang="en-GB" sz="2400" dirty="0">
                <a:solidFill>
                  <a:srgbClr val="4E226B"/>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Propertylicensing@walthamforest.gov.uk</a:t>
            </a:r>
            <a:endParaRPr lang="en-GB" sz="2400" dirty="0">
              <a:solidFill>
                <a:srgbClr val="4E226B"/>
              </a:solidFill>
              <a:latin typeface="Arial" panose="020B0604020202020204" pitchFamily="34" charset="0"/>
              <a:cs typeface="Arial" panose="020B0604020202020204" pitchFamily="34" charset="0"/>
            </a:endParaRPr>
          </a:p>
          <a:p>
            <a:endParaRPr lang="en-GB" sz="2400" dirty="0">
              <a:solidFill>
                <a:srgbClr val="4E226B"/>
              </a:solidFill>
              <a:latin typeface="Arial" panose="020B0604020202020204" pitchFamily="34" charset="0"/>
              <a:cs typeface="Arial" panose="020B0604020202020204" pitchFamily="34" charset="0"/>
            </a:endParaRPr>
          </a:p>
          <a:p>
            <a:r>
              <a:rPr lang="en-GB" sz="2400" dirty="0">
                <a:solidFill>
                  <a:srgbClr val="4E226B"/>
                </a:solidFill>
                <a:latin typeface="Arial" panose="020B0604020202020204" pitchFamily="34" charset="0"/>
                <a:cs typeface="Arial" panose="020B0604020202020204" pitchFamily="34" charset="0"/>
              </a:rPr>
              <a:t>020 8496 4949</a:t>
            </a:r>
          </a:p>
        </p:txBody>
      </p:sp>
    </p:spTree>
    <p:extLst>
      <p:ext uri="{BB962C8B-B14F-4D97-AF65-F5344CB8AC3E}">
        <p14:creationId xmlns:p14="http://schemas.microsoft.com/office/powerpoint/2010/main" val="269485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A1C9EB-9D65-49AF-BBDC-3BEC7E35564D}"/>
              </a:ext>
            </a:extLst>
          </p:cNvPr>
          <p:cNvSpPr>
            <a:spLocks noGrp="1"/>
          </p:cNvSpPr>
          <p:nvPr>
            <p:ph type="title"/>
          </p:nvPr>
        </p:nvSpPr>
        <p:spPr>
          <a:xfrm>
            <a:off x="186517" y="291090"/>
            <a:ext cx="10515599" cy="932688"/>
          </a:xfrm>
        </p:spPr>
        <p:txBody>
          <a:bodyPr vert="horz" lIns="91440" tIns="45720" rIns="91440" bIns="45720" rtlCol="0" anchor="b">
            <a:normAutofit/>
          </a:bodyPr>
          <a:lstStyle/>
          <a:p>
            <a:pPr defTabSz="1219078"/>
            <a:r>
              <a:rPr lang="en-US" sz="4800" b="1" dirty="0">
                <a:latin typeface="Arial" panose="020B0604020202020204"/>
                <a:ea typeface="+mn-ea"/>
                <a:cs typeface="+mn-cs"/>
              </a:rPr>
              <a:t>Housekeeping</a:t>
            </a:r>
          </a:p>
        </p:txBody>
      </p:sp>
      <p:sp>
        <p:nvSpPr>
          <p:cNvPr id="4" name="Slide Number Placeholder 3">
            <a:extLst>
              <a:ext uri="{FF2B5EF4-FFF2-40B4-BE49-F238E27FC236}">
                <a16:creationId xmlns:a16="http://schemas.microsoft.com/office/drawing/2014/main" id="{2C3011AC-1C1B-4A08-BEBD-AF60E7CD7C5E}"/>
              </a:ext>
            </a:extLst>
          </p:cNvPr>
          <p:cNvSpPr>
            <a:spLocks noGrp="1"/>
          </p:cNvSpPr>
          <p:nvPr>
            <p:ph type="sldNum" sz="quarter" idx="11"/>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Bef>
                <a:spcPts val="0"/>
              </a:spcBef>
              <a:spcAft>
                <a:spcPts val="600"/>
              </a:spcAft>
              <a:buClrTx/>
              <a:buSzTx/>
              <a:buFontTx/>
              <a:buNone/>
              <a:tabLst/>
              <a:defRPr/>
            </a:pPr>
            <a:fld id="{7ED3C3FB-97FF-4690-B61E-41E8A0916BBC}" type="slidenum">
              <a:rPr lang="en-US" sz="1200" smtClean="0"/>
              <a:pPr marR="0" lvl="0" indent="0" fontAlgn="auto">
                <a:spcBef>
                  <a:spcPts val="0"/>
                </a:spcBef>
                <a:spcAft>
                  <a:spcPts val="600"/>
                </a:spcAft>
                <a:buClrTx/>
                <a:buSzTx/>
                <a:buFontTx/>
                <a:buNone/>
                <a:tabLst/>
                <a:defRPr/>
              </a:pPr>
              <a:t>3</a:t>
            </a:fld>
            <a:endParaRPr kumimoji="0" lang="en-US" sz="1200" b="0" i="0" u="none" strike="noStrike" cap="none" spc="0" normalizeH="0" baseline="0" noProof="0">
              <a:ln>
                <a:noFill/>
              </a:ln>
              <a:effectLst/>
              <a:uLnTx/>
              <a:uFillTx/>
            </a:endParaRPr>
          </a:p>
        </p:txBody>
      </p:sp>
      <p:sp>
        <p:nvSpPr>
          <p:cNvPr id="2" name="TextBox 1">
            <a:extLst>
              <a:ext uri="{FF2B5EF4-FFF2-40B4-BE49-F238E27FC236}">
                <a16:creationId xmlns:a16="http://schemas.microsoft.com/office/drawing/2014/main" id="{28B50E88-8BBC-4AD9-850A-D97B9B8C7BC4}"/>
              </a:ext>
            </a:extLst>
          </p:cNvPr>
          <p:cNvSpPr txBox="1"/>
          <p:nvPr/>
        </p:nvSpPr>
        <p:spPr>
          <a:xfrm>
            <a:off x="361950" y="1638300"/>
            <a:ext cx="10340166" cy="3390900"/>
          </a:xfrm>
          <a:prstGeom prst="rect">
            <a:avLst/>
          </a:prstGeom>
        </p:spPr>
        <p:txBody>
          <a:bodyPr vert="horz" wrap="square" lIns="0" tIns="0" rIns="0" bIns="0" rtlCol="0" anchor="b">
            <a:normAutofit/>
          </a:bodyPr>
          <a:lstStyle/>
          <a:p>
            <a:pPr algn="l"/>
            <a:endParaRPr lang="en-GB" sz="3200" dirty="0"/>
          </a:p>
          <a:p>
            <a:pPr algn="l"/>
            <a:endParaRPr lang="en-GB" sz="3200" dirty="0"/>
          </a:p>
          <a:p>
            <a:pPr algn="l"/>
            <a:endParaRPr lang="en-GB" sz="3200" dirty="0"/>
          </a:p>
        </p:txBody>
      </p:sp>
      <p:sp>
        <p:nvSpPr>
          <p:cNvPr id="6" name="TextBox 5">
            <a:extLst>
              <a:ext uri="{FF2B5EF4-FFF2-40B4-BE49-F238E27FC236}">
                <a16:creationId xmlns:a16="http://schemas.microsoft.com/office/drawing/2014/main" id="{64107B79-0A52-403B-8480-D192614EBE3C}"/>
              </a:ext>
            </a:extLst>
          </p:cNvPr>
          <p:cNvSpPr txBox="1"/>
          <p:nvPr/>
        </p:nvSpPr>
        <p:spPr>
          <a:xfrm>
            <a:off x="361949" y="1223778"/>
            <a:ext cx="10106025" cy="3036218"/>
          </a:xfrm>
          <a:prstGeom prst="rect">
            <a:avLst/>
          </a:prstGeom>
        </p:spPr>
        <p:txBody>
          <a:bodyPr vert="horz" wrap="square" lIns="0" tIns="0" rIns="0" bIns="0" rtlCol="0" anchor="b">
            <a:normAutofit/>
          </a:bodyPr>
          <a:lstStyle/>
          <a:p>
            <a:pPr algn="l"/>
            <a:endParaRPr lang="en-GB" sz="3200" dirty="0"/>
          </a:p>
        </p:txBody>
      </p:sp>
      <p:sp>
        <p:nvSpPr>
          <p:cNvPr id="10" name="TextBox 9">
            <a:extLst>
              <a:ext uri="{FF2B5EF4-FFF2-40B4-BE49-F238E27FC236}">
                <a16:creationId xmlns:a16="http://schemas.microsoft.com/office/drawing/2014/main" id="{0F8476BF-2C22-40F0-A7B7-E8073AB66FED}"/>
              </a:ext>
            </a:extLst>
          </p:cNvPr>
          <p:cNvSpPr txBox="1"/>
          <p:nvPr/>
        </p:nvSpPr>
        <p:spPr>
          <a:xfrm>
            <a:off x="441789" y="5029200"/>
            <a:ext cx="9524144" cy="1998324"/>
          </a:xfrm>
          <a:prstGeom prst="rect">
            <a:avLst/>
          </a:prstGeom>
        </p:spPr>
        <p:txBody>
          <a:bodyPr vert="horz" wrap="none" lIns="0" tIns="0" rIns="0" bIns="0" rtlCol="0" anchor="b">
            <a:normAutofit/>
          </a:bodyPr>
          <a:lstStyle/>
          <a:p>
            <a:pPr algn="l"/>
            <a:endParaRPr lang="en-GB" sz="3200" dirty="0"/>
          </a:p>
        </p:txBody>
      </p:sp>
      <p:sp>
        <p:nvSpPr>
          <p:cNvPr id="9" name="TextBox 8">
            <a:extLst>
              <a:ext uri="{FF2B5EF4-FFF2-40B4-BE49-F238E27FC236}">
                <a16:creationId xmlns:a16="http://schemas.microsoft.com/office/drawing/2014/main" id="{EC95BC20-06B0-4615-B599-53C043EE5778}"/>
              </a:ext>
            </a:extLst>
          </p:cNvPr>
          <p:cNvSpPr txBox="1"/>
          <p:nvPr/>
        </p:nvSpPr>
        <p:spPr>
          <a:xfrm>
            <a:off x="361948" y="2494981"/>
            <a:ext cx="10991852" cy="3046988"/>
          </a:xfrm>
          <a:prstGeom prst="rect">
            <a:avLst/>
          </a:prstGeom>
          <a:noFill/>
        </p:spPr>
        <p:txBody>
          <a:bodyPr wrap="square">
            <a:spAutoFit/>
          </a:bodyPr>
          <a:lstStyle/>
          <a:p>
            <a:pPr marL="380962" indent="-380962">
              <a:buFont typeface="Arial" panose="020B0604020202020204" pitchFamily="34" charset="0"/>
              <a:buChar char="•"/>
            </a:pPr>
            <a:r>
              <a:rPr lang="en-GB" sz="3200" dirty="0">
                <a:solidFill>
                  <a:srgbClr val="4E226B"/>
                </a:solidFill>
              </a:rPr>
              <a:t>Please ensure Microphones and Cameras are off, until asking a question.</a:t>
            </a:r>
          </a:p>
          <a:p>
            <a:pPr marL="380962" indent="-380962">
              <a:buFont typeface="Arial" panose="020B0604020202020204" pitchFamily="34" charset="0"/>
              <a:buChar char="•"/>
            </a:pPr>
            <a:r>
              <a:rPr lang="en-GB" sz="3200" dirty="0">
                <a:solidFill>
                  <a:srgbClr val="4E226B"/>
                </a:solidFill>
              </a:rPr>
              <a:t>You can ask a question by typing it in the comments and a colleague will respond.</a:t>
            </a:r>
          </a:p>
          <a:p>
            <a:pPr marL="380962" indent="-380962">
              <a:buFont typeface="Arial" panose="020B0604020202020204" pitchFamily="34" charset="0"/>
              <a:buChar char="•"/>
            </a:pPr>
            <a:r>
              <a:rPr lang="en-GB" sz="3200" dirty="0">
                <a:solidFill>
                  <a:srgbClr val="4E226B"/>
                </a:solidFill>
              </a:rPr>
              <a:t>At the end of each presentation there will be a chance to ask questions if you could raise your hand. </a:t>
            </a:r>
          </a:p>
        </p:txBody>
      </p:sp>
    </p:spTree>
    <p:extLst>
      <p:ext uri="{BB962C8B-B14F-4D97-AF65-F5344CB8AC3E}">
        <p14:creationId xmlns:p14="http://schemas.microsoft.com/office/powerpoint/2010/main" val="425351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5A753-4A27-7CFD-80D7-460EB2845B34}"/>
              </a:ext>
            </a:extLst>
          </p:cNvPr>
          <p:cNvSpPr/>
          <p:nvPr/>
        </p:nvSpPr>
        <p:spPr>
          <a:xfrm>
            <a:off x="941" y="1058"/>
            <a:ext cx="12190119" cy="6856942"/>
          </a:xfrm>
          <a:prstGeom prst="rect">
            <a:avLst/>
          </a:prstGeom>
          <a:solidFill>
            <a:srgbClr val="4E22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a:extLst>
              <a:ext uri="{FF2B5EF4-FFF2-40B4-BE49-F238E27FC236}">
                <a16:creationId xmlns:a16="http://schemas.microsoft.com/office/drawing/2014/main" id="{29D6FC09-CB0F-B374-33F9-08630AB42285}"/>
              </a:ext>
            </a:extLst>
          </p:cNvPr>
          <p:cNvSpPr/>
          <p:nvPr/>
        </p:nvSpPr>
        <p:spPr>
          <a:xfrm>
            <a:off x="6285846" y="876107"/>
            <a:ext cx="6806168" cy="738664"/>
          </a:xfrm>
          <a:prstGeom prst="rect">
            <a:avLst/>
          </a:prstGeom>
        </p:spPr>
        <p:txBody>
          <a:bodyPr wrap="square" lIns="0" tIns="0" rIns="0" bIns="0" anchor="ctr">
            <a:spAutoFit/>
          </a:bodyPr>
          <a:lstStyle/>
          <a:p>
            <a:pPr defTabSz="1219078"/>
            <a:r>
              <a:rPr lang="en-US" sz="4800" b="1">
                <a:solidFill>
                  <a:srgbClr val="4E226B"/>
                </a:solidFill>
                <a:latin typeface="Arial" panose="020B0604020202020204"/>
              </a:rPr>
              <a:t>Section Break</a:t>
            </a:r>
            <a:endParaRPr lang="en-US" sz="2400" b="1" spc="800">
              <a:solidFill>
                <a:srgbClr val="4E226B"/>
              </a:solidFill>
              <a:latin typeface="Roboto Light" panose="02000000000000000000" pitchFamily="2" charset="0"/>
              <a:ea typeface="Roboto Light" panose="02000000000000000000" pitchFamily="2" charset="0"/>
            </a:endParaRPr>
          </a:p>
        </p:txBody>
      </p:sp>
      <p:pic>
        <p:nvPicPr>
          <p:cNvPr id="6" name="Picture 5">
            <a:extLst>
              <a:ext uri="{FF2B5EF4-FFF2-40B4-BE49-F238E27FC236}">
                <a16:creationId xmlns:a16="http://schemas.microsoft.com/office/drawing/2014/main" id="{D78CBBF1-6D29-3EA0-E76D-B7D7BE4C7B93}"/>
              </a:ext>
            </a:extLst>
          </p:cNvPr>
          <p:cNvPicPr>
            <a:picLocks noChangeAspect="1"/>
          </p:cNvPicPr>
          <p:nvPr/>
        </p:nvPicPr>
        <p:blipFill>
          <a:blip r:embed="rId2"/>
          <a:stretch>
            <a:fillRect/>
          </a:stretch>
        </p:blipFill>
        <p:spPr>
          <a:xfrm>
            <a:off x="10391337" y="5687122"/>
            <a:ext cx="1276388" cy="725789"/>
          </a:xfrm>
          <a:prstGeom prst="rect">
            <a:avLst/>
          </a:prstGeom>
        </p:spPr>
      </p:pic>
      <p:sp>
        <p:nvSpPr>
          <p:cNvPr id="16" name="Title 1">
            <a:extLst>
              <a:ext uri="{FF2B5EF4-FFF2-40B4-BE49-F238E27FC236}">
                <a16:creationId xmlns:a16="http://schemas.microsoft.com/office/drawing/2014/main" id="{331A1E3A-30BD-CBDD-4BED-AB43849EF4C4}"/>
              </a:ext>
            </a:extLst>
          </p:cNvPr>
          <p:cNvSpPr txBox="1">
            <a:spLocks/>
          </p:cNvSpPr>
          <p:nvPr/>
        </p:nvSpPr>
        <p:spPr>
          <a:xfrm>
            <a:off x="1543930" y="3429000"/>
            <a:ext cx="8706329" cy="1565452"/>
          </a:xfrm>
          <a:prstGeom prst="rect">
            <a:avLst/>
          </a:prstGeom>
        </p:spPr>
        <p:txBody>
          <a:bodyPr vert="horz" lIns="0" tIns="0" rIns="0" bIns="0" rtlCol="0" anchor="ctr" anchorCtr="0">
            <a:noAutofit/>
          </a:bodyPr>
          <a:lstStyle>
            <a:lvl1pPr algn="ctr" defTabSz="1371600" rtl="0" eaLnBrk="1" latinLnBrk="0" hangingPunct="1">
              <a:lnSpc>
                <a:spcPct val="90000"/>
              </a:lnSpc>
              <a:spcBef>
                <a:spcPct val="0"/>
              </a:spcBef>
              <a:buNone/>
              <a:defRPr sz="9000" kern="1200">
                <a:solidFill>
                  <a:srgbClr val="4A4E4B"/>
                </a:solidFill>
                <a:latin typeface="Arial" panose="020B0604020202020204" pitchFamily="34" charset="0"/>
                <a:ea typeface="+mj-ea"/>
                <a:cs typeface="Arial" panose="020B0604020202020204" pitchFamily="34" charset="0"/>
              </a:defRPr>
            </a:lvl1pPr>
          </a:lstStyle>
          <a:p>
            <a:pPr algn="l">
              <a:lnSpc>
                <a:spcPct val="100000"/>
              </a:lnSpc>
            </a:pPr>
            <a:r>
              <a:rPr lang="en-US" sz="4800" spc="-100" dirty="0">
                <a:solidFill>
                  <a:schemeClr val="bg1"/>
                </a:solidFill>
              </a:rPr>
              <a:t>Licensing update</a:t>
            </a:r>
          </a:p>
        </p:txBody>
      </p:sp>
      <p:pic>
        <p:nvPicPr>
          <p:cNvPr id="3" name="Picture 2">
            <a:extLst>
              <a:ext uri="{FF2B5EF4-FFF2-40B4-BE49-F238E27FC236}">
                <a16:creationId xmlns:a16="http://schemas.microsoft.com/office/drawing/2014/main" id="{B780FAFD-F612-C9BC-F48B-AA07F613EC2C}"/>
              </a:ext>
            </a:extLst>
          </p:cNvPr>
          <p:cNvPicPr>
            <a:picLocks noChangeAspect="1"/>
          </p:cNvPicPr>
          <p:nvPr/>
        </p:nvPicPr>
        <p:blipFill>
          <a:blip r:embed="rId3"/>
          <a:stretch>
            <a:fillRect/>
          </a:stretch>
        </p:blipFill>
        <p:spPr>
          <a:xfrm>
            <a:off x="1543929" y="876164"/>
            <a:ext cx="5563221" cy="2113539"/>
          </a:xfrm>
          <a:prstGeom prst="rect">
            <a:avLst/>
          </a:prstGeom>
        </p:spPr>
      </p:pic>
    </p:spTree>
    <p:extLst>
      <p:ext uri="{BB962C8B-B14F-4D97-AF65-F5344CB8AC3E}">
        <p14:creationId xmlns:p14="http://schemas.microsoft.com/office/powerpoint/2010/main" val="3995516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4A1C9EB-9D65-49AF-BBDC-3BEC7E35564D}"/>
              </a:ext>
            </a:extLst>
          </p:cNvPr>
          <p:cNvSpPr>
            <a:spLocks noGrp="1"/>
          </p:cNvSpPr>
          <p:nvPr>
            <p:ph type="title"/>
          </p:nvPr>
        </p:nvSpPr>
        <p:spPr>
          <a:xfrm>
            <a:off x="594360" y="640263"/>
            <a:ext cx="3822192" cy="1344975"/>
          </a:xfrm>
        </p:spPr>
        <p:txBody>
          <a:bodyPr vert="horz" lIns="91440" tIns="45720" rIns="91440" bIns="45720" rtlCol="0" anchor="ctr">
            <a:normAutofit/>
          </a:bodyPr>
          <a:lstStyle/>
          <a:p>
            <a:pPr defTabSz="914400"/>
            <a:r>
              <a:rPr lang="en-US" sz="3600" b="1" kern="1200">
                <a:solidFill>
                  <a:schemeClr val="bg1"/>
                </a:solidFill>
                <a:latin typeface="+mj-lt"/>
                <a:ea typeface="+mj-ea"/>
                <a:cs typeface="+mj-cs"/>
              </a:rPr>
              <a:t>Licensing</a:t>
            </a:r>
          </a:p>
        </p:txBody>
      </p:sp>
      <p:cxnSp>
        <p:nvCxnSpPr>
          <p:cNvPr id="20" name="Straight Connector 16">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C95BC20-06B0-4615-B599-53C043EE5778}"/>
              </a:ext>
            </a:extLst>
          </p:cNvPr>
          <p:cNvSpPr txBox="1"/>
          <p:nvPr/>
        </p:nvSpPr>
        <p:spPr>
          <a:xfrm>
            <a:off x="593610" y="2121763"/>
            <a:ext cx="3822192" cy="3773010"/>
          </a:xfrm>
          <a:prstGeom prst="rect">
            <a:avLst/>
          </a:prstGeom>
        </p:spPr>
        <p:txBody>
          <a:bodyPr vert="horz" lIns="91440" tIns="45720" rIns="91440" bIns="45720" rtlCol="0">
            <a:normAutofit/>
          </a:bodyPr>
          <a:lstStyle/>
          <a:p>
            <a:pPr marL="380962" indent="-228600">
              <a:lnSpc>
                <a:spcPct val="90000"/>
              </a:lnSpc>
              <a:spcAft>
                <a:spcPts val="600"/>
              </a:spcAft>
              <a:buFont typeface="Arial" panose="020B0604020202020204" pitchFamily="34" charset="0"/>
              <a:buChar char="•"/>
            </a:pPr>
            <a:r>
              <a:rPr lang="en-US" sz="2000">
                <a:solidFill>
                  <a:schemeClr val="bg1"/>
                </a:solidFill>
              </a:rPr>
              <a:t>Total applications received 24,160</a:t>
            </a:r>
          </a:p>
          <a:p>
            <a:pPr marL="380962" indent="-228600">
              <a:lnSpc>
                <a:spcPct val="90000"/>
              </a:lnSpc>
              <a:spcAft>
                <a:spcPts val="600"/>
              </a:spcAft>
              <a:buFont typeface="Arial" panose="020B0604020202020204" pitchFamily="34" charset="0"/>
              <a:buChar char="•"/>
            </a:pPr>
            <a:endParaRPr lang="en-US" sz="2000">
              <a:solidFill>
                <a:schemeClr val="bg1"/>
              </a:solidFill>
            </a:endParaRPr>
          </a:p>
          <a:p>
            <a:pPr marL="380962" indent="-228600">
              <a:lnSpc>
                <a:spcPct val="90000"/>
              </a:lnSpc>
              <a:spcAft>
                <a:spcPts val="600"/>
              </a:spcAft>
              <a:buFont typeface="Arial" panose="020B0604020202020204" pitchFamily="34" charset="0"/>
              <a:buChar char="•"/>
            </a:pPr>
            <a:endParaRPr lang="en-US" sz="2000">
              <a:solidFill>
                <a:schemeClr val="bg1"/>
              </a:solidFill>
            </a:endParaRPr>
          </a:p>
          <a:p>
            <a:pPr marL="380962" indent="-228600">
              <a:lnSpc>
                <a:spcPct val="90000"/>
              </a:lnSpc>
              <a:spcAft>
                <a:spcPts val="600"/>
              </a:spcAft>
              <a:buFont typeface="Arial" panose="020B0604020202020204" pitchFamily="34" charset="0"/>
              <a:buChar char="•"/>
            </a:pPr>
            <a:endParaRPr lang="en-US" sz="2000">
              <a:solidFill>
                <a:schemeClr val="bg1"/>
              </a:solidFill>
            </a:endParaRPr>
          </a:p>
          <a:p>
            <a:pPr marL="380962" indent="-228600">
              <a:lnSpc>
                <a:spcPct val="90000"/>
              </a:lnSpc>
              <a:spcAft>
                <a:spcPts val="600"/>
              </a:spcAft>
              <a:buFont typeface="Arial" panose="020B0604020202020204" pitchFamily="34" charset="0"/>
              <a:buChar char="•"/>
            </a:pPr>
            <a:endParaRPr lang="en-US" sz="2000">
              <a:solidFill>
                <a:schemeClr val="bg1"/>
              </a:solidFill>
            </a:endParaRPr>
          </a:p>
          <a:p>
            <a:pPr marL="380962" indent="-228600">
              <a:lnSpc>
                <a:spcPct val="90000"/>
              </a:lnSpc>
              <a:spcAft>
                <a:spcPts val="600"/>
              </a:spcAft>
              <a:buFont typeface="Arial" panose="020B0604020202020204" pitchFamily="34" charset="0"/>
              <a:buChar char="•"/>
            </a:pPr>
            <a:endParaRPr lang="en-US" sz="2000">
              <a:solidFill>
                <a:schemeClr val="bg1"/>
              </a:solidFill>
            </a:endParaRPr>
          </a:p>
        </p:txBody>
      </p:sp>
      <p:pic>
        <p:nvPicPr>
          <p:cNvPr id="7" name="Picture 6">
            <a:extLst>
              <a:ext uri="{FF2B5EF4-FFF2-40B4-BE49-F238E27FC236}">
                <a16:creationId xmlns:a16="http://schemas.microsoft.com/office/drawing/2014/main" id="{34AB9ACD-716E-40AD-B84C-E1561F96F141}"/>
              </a:ext>
            </a:extLst>
          </p:cNvPr>
          <p:cNvPicPr>
            <a:picLocks noChangeAspect="1"/>
          </p:cNvPicPr>
          <p:nvPr/>
        </p:nvPicPr>
        <p:blipFill>
          <a:blip r:embed="rId2"/>
          <a:stretch>
            <a:fillRect/>
          </a:stretch>
        </p:blipFill>
        <p:spPr>
          <a:xfrm>
            <a:off x="6280559" y="1223778"/>
            <a:ext cx="4256965" cy="4994141"/>
          </a:xfrm>
          <a:prstGeom prst="rect">
            <a:avLst/>
          </a:prstGeom>
        </p:spPr>
      </p:pic>
      <p:sp>
        <p:nvSpPr>
          <p:cNvPr id="4" name="Slide Number Placeholder 3">
            <a:extLst>
              <a:ext uri="{FF2B5EF4-FFF2-40B4-BE49-F238E27FC236}">
                <a16:creationId xmlns:a16="http://schemas.microsoft.com/office/drawing/2014/main" id="{2C3011AC-1C1B-4A08-BEBD-AF60E7CD7C5E}"/>
              </a:ext>
            </a:extLst>
          </p:cNvPr>
          <p:cNvSpPr>
            <a:spLocks noGrp="1"/>
          </p:cNvSpPr>
          <p:nvPr>
            <p:ph type="sldNum" sz="quarter" idx="11"/>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Bef>
                <a:spcPts val="0"/>
              </a:spcBef>
              <a:spcAft>
                <a:spcPts val="600"/>
              </a:spcAft>
              <a:buClrTx/>
              <a:buSzTx/>
              <a:buFontTx/>
              <a:buNone/>
              <a:tabLst/>
              <a:defRPr/>
            </a:pPr>
            <a:fld id="{7ED3C3FB-97FF-4690-B61E-41E8A0916BBC}" type="slidenum">
              <a:rPr lang="en-US" sz="1200" smtClean="0"/>
              <a:pPr marR="0" lvl="0" indent="0" fontAlgn="auto">
                <a:spcBef>
                  <a:spcPts val="0"/>
                </a:spcBef>
                <a:spcAft>
                  <a:spcPts val="600"/>
                </a:spcAft>
                <a:buClrTx/>
                <a:buSzTx/>
                <a:buFontTx/>
                <a:buNone/>
                <a:tabLst/>
                <a:defRPr/>
              </a:pPr>
              <a:t>5</a:t>
            </a:fld>
            <a:endParaRPr kumimoji="0" lang="en-US" sz="1200" b="0" i="0" u="none" strike="noStrike" cap="none" spc="0" normalizeH="0" baseline="0" noProof="0">
              <a:ln>
                <a:noFill/>
              </a:ln>
              <a:effectLst/>
              <a:uLnTx/>
              <a:uFillTx/>
            </a:endParaRPr>
          </a:p>
        </p:txBody>
      </p:sp>
      <p:sp>
        <p:nvSpPr>
          <p:cNvPr id="2" name="TextBox 1">
            <a:extLst>
              <a:ext uri="{FF2B5EF4-FFF2-40B4-BE49-F238E27FC236}">
                <a16:creationId xmlns:a16="http://schemas.microsoft.com/office/drawing/2014/main" id="{28B50E88-8BBC-4AD9-850A-D97B9B8C7BC4}"/>
              </a:ext>
            </a:extLst>
          </p:cNvPr>
          <p:cNvSpPr txBox="1"/>
          <p:nvPr/>
        </p:nvSpPr>
        <p:spPr>
          <a:xfrm>
            <a:off x="361950" y="1638300"/>
            <a:ext cx="10340166" cy="3390900"/>
          </a:xfrm>
          <a:prstGeom prst="rect">
            <a:avLst/>
          </a:prstGeom>
        </p:spPr>
        <p:txBody>
          <a:bodyPr vert="horz" wrap="square" lIns="0" tIns="0" rIns="0" bIns="0" rtlCol="0" anchor="b">
            <a:normAutofit/>
          </a:bodyPr>
          <a:lstStyle/>
          <a:p>
            <a:pPr algn="l">
              <a:spcAft>
                <a:spcPts val="600"/>
              </a:spcAft>
            </a:pPr>
            <a:endParaRPr lang="en-GB" sz="3200"/>
          </a:p>
          <a:p>
            <a:pPr algn="l">
              <a:spcAft>
                <a:spcPts val="600"/>
              </a:spcAft>
            </a:pPr>
            <a:endParaRPr lang="en-GB" sz="3200"/>
          </a:p>
          <a:p>
            <a:pPr algn="l">
              <a:spcAft>
                <a:spcPts val="600"/>
              </a:spcAft>
            </a:pPr>
            <a:endParaRPr lang="en-GB" sz="3200"/>
          </a:p>
        </p:txBody>
      </p:sp>
      <p:sp>
        <p:nvSpPr>
          <p:cNvPr id="6" name="TextBox 5">
            <a:extLst>
              <a:ext uri="{FF2B5EF4-FFF2-40B4-BE49-F238E27FC236}">
                <a16:creationId xmlns:a16="http://schemas.microsoft.com/office/drawing/2014/main" id="{64107B79-0A52-403B-8480-D192614EBE3C}"/>
              </a:ext>
            </a:extLst>
          </p:cNvPr>
          <p:cNvSpPr txBox="1"/>
          <p:nvPr/>
        </p:nvSpPr>
        <p:spPr>
          <a:xfrm>
            <a:off x="361949" y="1223778"/>
            <a:ext cx="10106025" cy="3036218"/>
          </a:xfrm>
          <a:prstGeom prst="rect">
            <a:avLst/>
          </a:prstGeom>
        </p:spPr>
        <p:txBody>
          <a:bodyPr vert="horz" wrap="square" lIns="0" tIns="0" rIns="0" bIns="0" rtlCol="0" anchor="b">
            <a:normAutofit/>
          </a:bodyPr>
          <a:lstStyle/>
          <a:p>
            <a:pPr algn="l"/>
            <a:endParaRPr lang="en-GB" sz="3200" dirty="0"/>
          </a:p>
        </p:txBody>
      </p:sp>
      <p:sp>
        <p:nvSpPr>
          <p:cNvPr id="10" name="TextBox 9">
            <a:extLst>
              <a:ext uri="{FF2B5EF4-FFF2-40B4-BE49-F238E27FC236}">
                <a16:creationId xmlns:a16="http://schemas.microsoft.com/office/drawing/2014/main" id="{0F8476BF-2C22-40F0-A7B7-E8073AB66FED}"/>
              </a:ext>
            </a:extLst>
          </p:cNvPr>
          <p:cNvSpPr txBox="1"/>
          <p:nvPr/>
        </p:nvSpPr>
        <p:spPr>
          <a:xfrm>
            <a:off x="441789" y="5029200"/>
            <a:ext cx="9524144" cy="1998324"/>
          </a:xfrm>
          <a:prstGeom prst="rect">
            <a:avLst/>
          </a:prstGeom>
        </p:spPr>
        <p:txBody>
          <a:bodyPr vert="horz" wrap="none" lIns="0" tIns="0" rIns="0" bIns="0" rtlCol="0" anchor="b">
            <a:normAutofit/>
          </a:bodyPr>
          <a:lstStyle/>
          <a:p>
            <a:pPr algn="l"/>
            <a:endParaRPr lang="en-GB" sz="3200" dirty="0"/>
          </a:p>
        </p:txBody>
      </p:sp>
    </p:spTree>
    <p:extLst>
      <p:ext uri="{BB962C8B-B14F-4D97-AF65-F5344CB8AC3E}">
        <p14:creationId xmlns:p14="http://schemas.microsoft.com/office/powerpoint/2010/main" val="2266241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4A1C9EB-9D65-49AF-BBDC-3BEC7E35564D}"/>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defTabSz="914400"/>
            <a:r>
              <a:rPr lang="en-US" sz="4400" b="1" kern="1200">
                <a:solidFill>
                  <a:srgbClr val="FFFFFF"/>
                </a:solidFill>
                <a:latin typeface="+mj-lt"/>
                <a:ea typeface="+mj-ea"/>
                <a:cs typeface="+mj-cs"/>
              </a:rPr>
              <a:t>Licences Issued</a:t>
            </a:r>
          </a:p>
        </p:txBody>
      </p:sp>
      <p:sp>
        <p:nvSpPr>
          <p:cNvPr id="9" name="TextBox 8">
            <a:extLst>
              <a:ext uri="{FF2B5EF4-FFF2-40B4-BE49-F238E27FC236}">
                <a16:creationId xmlns:a16="http://schemas.microsoft.com/office/drawing/2014/main" id="{EC95BC20-06B0-4615-B599-53C043EE5778}"/>
              </a:ext>
            </a:extLst>
          </p:cNvPr>
          <p:cNvSpPr txBox="1"/>
          <p:nvPr/>
        </p:nvSpPr>
        <p:spPr>
          <a:xfrm>
            <a:off x="4699818" y="640082"/>
            <a:ext cx="6848715" cy="2484884"/>
          </a:xfrm>
          <a:prstGeom prst="rect">
            <a:avLst/>
          </a:prstGeom>
        </p:spPr>
        <p:txBody>
          <a:bodyPr vert="horz" lIns="91440" tIns="45720" rIns="91440" bIns="45720" rtlCol="0" anchor="ctr">
            <a:normAutofit fontScale="92500" lnSpcReduction="20000"/>
          </a:bodyPr>
          <a:lstStyle/>
          <a:p>
            <a:pPr marL="380962" indent="-228600">
              <a:lnSpc>
                <a:spcPct val="90000"/>
              </a:lnSpc>
              <a:spcAft>
                <a:spcPts val="600"/>
              </a:spcAft>
              <a:buFont typeface="Arial" panose="020B0604020202020204" pitchFamily="34" charset="0"/>
              <a:buChar char="•"/>
            </a:pPr>
            <a:endParaRPr lang="en-US" sz="2400" dirty="0"/>
          </a:p>
          <a:p>
            <a:pPr marL="380962" indent="-228600">
              <a:lnSpc>
                <a:spcPct val="90000"/>
              </a:lnSpc>
              <a:spcAft>
                <a:spcPts val="600"/>
              </a:spcAft>
              <a:buFont typeface="Arial" panose="020B0604020202020204" pitchFamily="34" charset="0"/>
              <a:buChar char="•"/>
            </a:pPr>
            <a:endParaRPr lang="en-US" sz="2400" dirty="0"/>
          </a:p>
          <a:p>
            <a:pPr marL="380962" indent="-228600">
              <a:lnSpc>
                <a:spcPct val="90000"/>
              </a:lnSpc>
              <a:spcAft>
                <a:spcPts val="600"/>
              </a:spcAft>
              <a:buFont typeface="Arial" panose="020B0604020202020204" pitchFamily="34" charset="0"/>
              <a:buChar char="•"/>
            </a:pPr>
            <a:endParaRPr lang="en-US" sz="2400" dirty="0"/>
          </a:p>
          <a:p>
            <a:pPr marL="380962" indent="-228600">
              <a:lnSpc>
                <a:spcPct val="90000"/>
              </a:lnSpc>
              <a:spcAft>
                <a:spcPts val="600"/>
              </a:spcAft>
              <a:buFont typeface="Arial" panose="020B0604020202020204" pitchFamily="34" charset="0"/>
              <a:buChar char="•"/>
            </a:pPr>
            <a:r>
              <a:rPr lang="en-US" sz="2400" dirty="0"/>
              <a:t>Total </a:t>
            </a:r>
            <a:r>
              <a:rPr lang="en-US" sz="2400" dirty="0" err="1"/>
              <a:t>licences</a:t>
            </a:r>
            <a:r>
              <a:rPr lang="en-US" sz="2400" dirty="0"/>
              <a:t> issued 21,123</a:t>
            </a:r>
          </a:p>
          <a:p>
            <a:pPr marL="380962" indent="-228600">
              <a:lnSpc>
                <a:spcPct val="90000"/>
              </a:lnSpc>
              <a:spcAft>
                <a:spcPts val="600"/>
              </a:spcAft>
              <a:buFont typeface="Arial" panose="020B0604020202020204" pitchFamily="34" charset="0"/>
              <a:buChar char="•"/>
            </a:pPr>
            <a:r>
              <a:rPr lang="en-US" sz="2400" dirty="0"/>
              <a:t>Selective 20,351</a:t>
            </a:r>
          </a:p>
          <a:p>
            <a:pPr marL="380962" indent="-228600">
              <a:lnSpc>
                <a:spcPct val="90000"/>
              </a:lnSpc>
              <a:spcAft>
                <a:spcPts val="600"/>
              </a:spcAft>
              <a:buFont typeface="Arial" panose="020B0604020202020204" pitchFamily="34" charset="0"/>
              <a:buChar char="•"/>
            </a:pPr>
            <a:r>
              <a:rPr lang="en-US" sz="2400" dirty="0"/>
              <a:t>Mandatory HMO 286</a:t>
            </a:r>
          </a:p>
          <a:p>
            <a:pPr marL="380962" indent="-228600">
              <a:lnSpc>
                <a:spcPct val="90000"/>
              </a:lnSpc>
              <a:spcAft>
                <a:spcPts val="600"/>
              </a:spcAft>
              <a:buFont typeface="Arial" panose="020B0604020202020204" pitchFamily="34" charset="0"/>
              <a:buChar char="•"/>
            </a:pPr>
            <a:r>
              <a:rPr lang="en-US" sz="2400" dirty="0"/>
              <a:t>Additional HMO 486</a:t>
            </a:r>
          </a:p>
          <a:p>
            <a:pPr marL="380962" indent="-228600">
              <a:lnSpc>
                <a:spcPct val="90000"/>
              </a:lnSpc>
              <a:spcAft>
                <a:spcPts val="600"/>
              </a:spcAft>
              <a:buFont typeface="Arial" panose="020B0604020202020204" pitchFamily="34" charset="0"/>
              <a:buChar char="•"/>
            </a:pPr>
            <a:endParaRPr lang="en-US" sz="2000" dirty="0"/>
          </a:p>
          <a:p>
            <a:pPr marL="380962" indent="-228600">
              <a:lnSpc>
                <a:spcPct val="90000"/>
              </a:lnSpc>
              <a:spcAft>
                <a:spcPts val="600"/>
              </a:spcAft>
              <a:buFont typeface="Arial" panose="020B0604020202020204" pitchFamily="34" charset="0"/>
              <a:buChar char="•"/>
            </a:pPr>
            <a:endParaRPr lang="en-US" sz="2000" dirty="0"/>
          </a:p>
          <a:p>
            <a:pPr marL="380962" indent="-228600">
              <a:lnSpc>
                <a:spcPct val="90000"/>
              </a:lnSpc>
              <a:spcAft>
                <a:spcPts val="600"/>
              </a:spcAft>
              <a:buFont typeface="Arial" panose="020B0604020202020204" pitchFamily="34" charset="0"/>
              <a:buChar char="•"/>
            </a:pPr>
            <a:endParaRPr lang="en-US" sz="2000" dirty="0"/>
          </a:p>
          <a:p>
            <a:pPr marL="380962" indent="-228600">
              <a:lnSpc>
                <a:spcPct val="90000"/>
              </a:lnSpc>
              <a:spcAft>
                <a:spcPts val="600"/>
              </a:spcAft>
              <a:buFont typeface="Arial" panose="020B0604020202020204" pitchFamily="34" charset="0"/>
              <a:buChar char="•"/>
            </a:pPr>
            <a:endParaRPr lang="en-US" sz="2000" dirty="0"/>
          </a:p>
          <a:p>
            <a:pPr marL="380962" indent="-228600">
              <a:lnSpc>
                <a:spcPct val="90000"/>
              </a:lnSpc>
              <a:spcAft>
                <a:spcPts val="600"/>
              </a:spcAft>
              <a:buFont typeface="Arial" panose="020B0604020202020204" pitchFamily="34" charset="0"/>
              <a:buChar char="•"/>
            </a:pPr>
            <a:endParaRPr lang="en-US" sz="2000" dirty="0"/>
          </a:p>
        </p:txBody>
      </p:sp>
      <p:pic>
        <p:nvPicPr>
          <p:cNvPr id="8" name="Picture 7">
            <a:extLst>
              <a:ext uri="{FF2B5EF4-FFF2-40B4-BE49-F238E27FC236}">
                <a16:creationId xmlns:a16="http://schemas.microsoft.com/office/drawing/2014/main" id="{5220C89A-183F-4EDE-892C-FBC9472C2617}"/>
              </a:ext>
            </a:extLst>
          </p:cNvPr>
          <p:cNvPicPr>
            <a:picLocks noChangeAspect="1"/>
          </p:cNvPicPr>
          <p:nvPr/>
        </p:nvPicPr>
        <p:blipFill>
          <a:blip r:embed="rId2"/>
          <a:stretch>
            <a:fillRect/>
          </a:stretch>
        </p:blipFill>
        <p:spPr>
          <a:xfrm>
            <a:off x="4911241" y="3446698"/>
            <a:ext cx="6380348" cy="2488335"/>
          </a:xfrm>
          <a:prstGeom prst="rect">
            <a:avLst/>
          </a:prstGeom>
        </p:spPr>
      </p:pic>
      <p:sp>
        <p:nvSpPr>
          <p:cNvPr id="4" name="Slide Number Placeholder 3">
            <a:extLst>
              <a:ext uri="{FF2B5EF4-FFF2-40B4-BE49-F238E27FC236}">
                <a16:creationId xmlns:a16="http://schemas.microsoft.com/office/drawing/2014/main" id="{2C3011AC-1C1B-4A08-BEBD-AF60E7CD7C5E}"/>
              </a:ext>
            </a:extLst>
          </p:cNvPr>
          <p:cNvSpPr>
            <a:spLocks noGrp="1"/>
          </p:cNvSpPr>
          <p:nvPr>
            <p:ph type="sldNum" sz="quarter" idx="11"/>
          </p:nvPr>
        </p:nvSpPr>
        <p:spPr>
          <a:xfrm>
            <a:off x="10534650" y="6356350"/>
            <a:ext cx="81915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Bef>
                <a:spcPts val="0"/>
              </a:spcBef>
              <a:spcAft>
                <a:spcPts val="600"/>
              </a:spcAft>
              <a:buClrTx/>
              <a:buSzTx/>
              <a:buFontTx/>
              <a:buNone/>
              <a:tabLst/>
              <a:defRPr/>
            </a:pPr>
            <a:fld id="{7ED3C3FB-97FF-4690-B61E-41E8A0916BBC}" type="slidenum">
              <a:rPr lang="en-US" sz="1200">
                <a:solidFill>
                  <a:prstClr val="black">
                    <a:tint val="75000"/>
                  </a:prstClr>
                </a:solidFill>
              </a:rPr>
              <a:pPr marR="0" lvl="0" indent="0" fontAlgn="auto">
                <a:spcBef>
                  <a:spcPts val="0"/>
                </a:spcBef>
                <a:spcAft>
                  <a:spcPts val="600"/>
                </a:spcAft>
                <a:buClrTx/>
                <a:buSzTx/>
                <a:buFontTx/>
                <a:buNone/>
                <a:tabLst/>
                <a:defRPr/>
              </a:pPr>
              <a:t>6</a:t>
            </a:fld>
            <a:endParaRPr kumimoji="0" lang="en-US" sz="1200" b="0" i="0" u="none" strike="noStrike" cap="none" spc="0" normalizeH="0" baseline="0" noProof="0">
              <a:ln>
                <a:noFill/>
              </a:ln>
              <a:solidFill>
                <a:prstClr val="black">
                  <a:tint val="75000"/>
                </a:prstClr>
              </a:solidFill>
              <a:effectLst/>
              <a:uLnTx/>
              <a:uFillTx/>
            </a:endParaRPr>
          </a:p>
        </p:txBody>
      </p:sp>
      <p:sp>
        <p:nvSpPr>
          <p:cNvPr id="2" name="TextBox 1">
            <a:extLst>
              <a:ext uri="{FF2B5EF4-FFF2-40B4-BE49-F238E27FC236}">
                <a16:creationId xmlns:a16="http://schemas.microsoft.com/office/drawing/2014/main" id="{28B50E88-8BBC-4AD9-850A-D97B9B8C7BC4}"/>
              </a:ext>
            </a:extLst>
          </p:cNvPr>
          <p:cNvSpPr txBox="1"/>
          <p:nvPr/>
        </p:nvSpPr>
        <p:spPr>
          <a:xfrm>
            <a:off x="361950" y="1638300"/>
            <a:ext cx="10340166" cy="3390900"/>
          </a:xfrm>
          <a:prstGeom prst="rect">
            <a:avLst/>
          </a:prstGeom>
        </p:spPr>
        <p:txBody>
          <a:bodyPr vert="horz" wrap="square" lIns="0" tIns="0" rIns="0" bIns="0" rtlCol="0" anchor="b">
            <a:normAutofit/>
          </a:bodyPr>
          <a:lstStyle/>
          <a:p>
            <a:pPr algn="l">
              <a:spcAft>
                <a:spcPts val="600"/>
              </a:spcAft>
            </a:pPr>
            <a:endParaRPr lang="en-GB" sz="3200"/>
          </a:p>
          <a:p>
            <a:pPr algn="l">
              <a:spcAft>
                <a:spcPts val="600"/>
              </a:spcAft>
            </a:pPr>
            <a:endParaRPr lang="en-GB" sz="3200"/>
          </a:p>
          <a:p>
            <a:pPr algn="l">
              <a:spcAft>
                <a:spcPts val="600"/>
              </a:spcAft>
            </a:pPr>
            <a:endParaRPr lang="en-GB" sz="3200"/>
          </a:p>
        </p:txBody>
      </p:sp>
      <p:sp>
        <p:nvSpPr>
          <p:cNvPr id="6" name="TextBox 5">
            <a:extLst>
              <a:ext uri="{FF2B5EF4-FFF2-40B4-BE49-F238E27FC236}">
                <a16:creationId xmlns:a16="http://schemas.microsoft.com/office/drawing/2014/main" id="{64107B79-0A52-403B-8480-D192614EBE3C}"/>
              </a:ext>
            </a:extLst>
          </p:cNvPr>
          <p:cNvSpPr txBox="1"/>
          <p:nvPr/>
        </p:nvSpPr>
        <p:spPr>
          <a:xfrm>
            <a:off x="361949" y="1223778"/>
            <a:ext cx="10106025" cy="3036218"/>
          </a:xfrm>
          <a:prstGeom prst="rect">
            <a:avLst/>
          </a:prstGeom>
        </p:spPr>
        <p:txBody>
          <a:bodyPr vert="horz" wrap="square" lIns="0" tIns="0" rIns="0" bIns="0" rtlCol="0" anchor="b">
            <a:normAutofit/>
          </a:bodyPr>
          <a:lstStyle/>
          <a:p>
            <a:pPr algn="l"/>
            <a:endParaRPr lang="en-GB" sz="3200" dirty="0"/>
          </a:p>
        </p:txBody>
      </p:sp>
      <p:sp>
        <p:nvSpPr>
          <p:cNvPr id="10" name="TextBox 9">
            <a:extLst>
              <a:ext uri="{FF2B5EF4-FFF2-40B4-BE49-F238E27FC236}">
                <a16:creationId xmlns:a16="http://schemas.microsoft.com/office/drawing/2014/main" id="{0F8476BF-2C22-40F0-A7B7-E8073AB66FED}"/>
              </a:ext>
            </a:extLst>
          </p:cNvPr>
          <p:cNvSpPr txBox="1"/>
          <p:nvPr/>
        </p:nvSpPr>
        <p:spPr>
          <a:xfrm>
            <a:off x="441789" y="5029200"/>
            <a:ext cx="9524144" cy="1998324"/>
          </a:xfrm>
          <a:prstGeom prst="rect">
            <a:avLst/>
          </a:prstGeom>
        </p:spPr>
        <p:txBody>
          <a:bodyPr vert="horz" wrap="none" lIns="0" tIns="0" rIns="0" bIns="0" rtlCol="0" anchor="b">
            <a:normAutofit/>
          </a:bodyPr>
          <a:lstStyle/>
          <a:p>
            <a:pPr algn="l"/>
            <a:endParaRPr lang="en-GB" sz="3200" dirty="0"/>
          </a:p>
        </p:txBody>
      </p:sp>
    </p:spTree>
    <p:extLst>
      <p:ext uri="{BB962C8B-B14F-4D97-AF65-F5344CB8AC3E}">
        <p14:creationId xmlns:p14="http://schemas.microsoft.com/office/powerpoint/2010/main" val="3870860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5A753-4A27-7CFD-80D7-460EB2845B34}"/>
              </a:ext>
            </a:extLst>
          </p:cNvPr>
          <p:cNvSpPr/>
          <p:nvPr/>
        </p:nvSpPr>
        <p:spPr>
          <a:xfrm>
            <a:off x="941" y="1058"/>
            <a:ext cx="12190119" cy="6856942"/>
          </a:xfrm>
          <a:prstGeom prst="rect">
            <a:avLst/>
          </a:prstGeom>
          <a:solidFill>
            <a:srgbClr val="4E22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a:extLst>
              <a:ext uri="{FF2B5EF4-FFF2-40B4-BE49-F238E27FC236}">
                <a16:creationId xmlns:a16="http://schemas.microsoft.com/office/drawing/2014/main" id="{29D6FC09-CB0F-B374-33F9-08630AB42285}"/>
              </a:ext>
            </a:extLst>
          </p:cNvPr>
          <p:cNvSpPr/>
          <p:nvPr/>
        </p:nvSpPr>
        <p:spPr>
          <a:xfrm>
            <a:off x="6285846" y="876107"/>
            <a:ext cx="6806168" cy="738664"/>
          </a:xfrm>
          <a:prstGeom prst="rect">
            <a:avLst/>
          </a:prstGeom>
        </p:spPr>
        <p:txBody>
          <a:bodyPr wrap="square" lIns="0" tIns="0" rIns="0" bIns="0" anchor="ctr">
            <a:spAutoFit/>
          </a:bodyPr>
          <a:lstStyle/>
          <a:p>
            <a:pPr defTabSz="1219078"/>
            <a:r>
              <a:rPr lang="en-US" sz="4800" b="1">
                <a:solidFill>
                  <a:srgbClr val="4E226B"/>
                </a:solidFill>
                <a:latin typeface="Arial" panose="020B0604020202020204"/>
              </a:rPr>
              <a:t>Section Break</a:t>
            </a:r>
            <a:endParaRPr lang="en-US" sz="2400" b="1" spc="800">
              <a:solidFill>
                <a:srgbClr val="4E226B"/>
              </a:solidFill>
              <a:latin typeface="Roboto Light" panose="02000000000000000000" pitchFamily="2" charset="0"/>
              <a:ea typeface="Roboto Light" panose="02000000000000000000" pitchFamily="2" charset="0"/>
            </a:endParaRPr>
          </a:p>
        </p:txBody>
      </p:sp>
      <p:pic>
        <p:nvPicPr>
          <p:cNvPr id="6" name="Picture 5">
            <a:extLst>
              <a:ext uri="{FF2B5EF4-FFF2-40B4-BE49-F238E27FC236}">
                <a16:creationId xmlns:a16="http://schemas.microsoft.com/office/drawing/2014/main" id="{D78CBBF1-6D29-3EA0-E76D-B7D7BE4C7B93}"/>
              </a:ext>
            </a:extLst>
          </p:cNvPr>
          <p:cNvPicPr>
            <a:picLocks noChangeAspect="1"/>
          </p:cNvPicPr>
          <p:nvPr/>
        </p:nvPicPr>
        <p:blipFill>
          <a:blip r:embed="rId2"/>
          <a:stretch>
            <a:fillRect/>
          </a:stretch>
        </p:blipFill>
        <p:spPr>
          <a:xfrm>
            <a:off x="10391337" y="5687122"/>
            <a:ext cx="1276388" cy="725789"/>
          </a:xfrm>
          <a:prstGeom prst="rect">
            <a:avLst/>
          </a:prstGeom>
        </p:spPr>
      </p:pic>
      <p:sp>
        <p:nvSpPr>
          <p:cNvPr id="16" name="Title 1">
            <a:extLst>
              <a:ext uri="{FF2B5EF4-FFF2-40B4-BE49-F238E27FC236}">
                <a16:creationId xmlns:a16="http://schemas.microsoft.com/office/drawing/2014/main" id="{331A1E3A-30BD-CBDD-4BED-AB43849EF4C4}"/>
              </a:ext>
            </a:extLst>
          </p:cNvPr>
          <p:cNvSpPr txBox="1">
            <a:spLocks/>
          </p:cNvSpPr>
          <p:nvPr/>
        </p:nvSpPr>
        <p:spPr>
          <a:xfrm>
            <a:off x="1543930" y="3429000"/>
            <a:ext cx="8706329" cy="1565452"/>
          </a:xfrm>
          <a:prstGeom prst="rect">
            <a:avLst/>
          </a:prstGeom>
        </p:spPr>
        <p:txBody>
          <a:bodyPr vert="horz" lIns="0" tIns="0" rIns="0" bIns="0" rtlCol="0" anchor="ctr" anchorCtr="0">
            <a:noAutofit/>
          </a:bodyPr>
          <a:lstStyle>
            <a:lvl1pPr algn="ctr" defTabSz="1371600" rtl="0" eaLnBrk="1" latinLnBrk="0" hangingPunct="1">
              <a:lnSpc>
                <a:spcPct val="90000"/>
              </a:lnSpc>
              <a:spcBef>
                <a:spcPct val="0"/>
              </a:spcBef>
              <a:buNone/>
              <a:defRPr sz="9000" kern="1200">
                <a:solidFill>
                  <a:srgbClr val="4A4E4B"/>
                </a:solidFill>
                <a:latin typeface="Arial" panose="020B0604020202020204" pitchFamily="34" charset="0"/>
                <a:ea typeface="+mj-ea"/>
                <a:cs typeface="Arial" panose="020B0604020202020204" pitchFamily="34" charset="0"/>
              </a:defRPr>
            </a:lvl1pPr>
          </a:lstStyle>
          <a:p>
            <a:pPr algn="l">
              <a:lnSpc>
                <a:spcPct val="100000"/>
              </a:lnSpc>
            </a:pPr>
            <a:r>
              <a:rPr lang="en-US" sz="4800" spc="-100" dirty="0" err="1">
                <a:solidFill>
                  <a:schemeClr val="bg1"/>
                </a:solidFill>
              </a:rPr>
              <a:t>Licence</a:t>
            </a:r>
            <a:r>
              <a:rPr lang="en-US" sz="4800" spc="-100" dirty="0">
                <a:solidFill>
                  <a:schemeClr val="bg1"/>
                </a:solidFill>
              </a:rPr>
              <a:t> Conditions</a:t>
            </a:r>
          </a:p>
        </p:txBody>
      </p:sp>
      <p:pic>
        <p:nvPicPr>
          <p:cNvPr id="3" name="Picture 2">
            <a:extLst>
              <a:ext uri="{FF2B5EF4-FFF2-40B4-BE49-F238E27FC236}">
                <a16:creationId xmlns:a16="http://schemas.microsoft.com/office/drawing/2014/main" id="{B780FAFD-F612-C9BC-F48B-AA07F613EC2C}"/>
              </a:ext>
            </a:extLst>
          </p:cNvPr>
          <p:cNvPicPr>
            <a:picLocks noChangeAspect="1"/>
          </p:cNvPicPr>
          <p:nvPr/>
        </p:nvPicPr>
        <p:blipFill>
          <a:blip r:embed="rId3"/>
          <a:stretch>
            <a:fillRect/>
          </a:stretch>
        </p:blipFill>
        <p:spPr>
          <a:xfrm>
            <a:off x="1543929" y="876164"/>
            <a:ext cx="5563221" cy="2113539"/>
          </a:xfrm>
          <a:prstGeom prst="rect">
            <a:avLst/>
          </a:prstGeom>
        </p:spPr>
      </p:pic>
    </p:spTree>
    <p:extLst>
      <p:ext uri="{BB962C8B-B14F-4D97-AF65-F5344CB8AC3E}">
        <p14:creationId xmlns:p14="http://schemas.microsoft.com/office/powerpoint/2010/main" val="380456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A1C9EB-9D65-49AF-BBDC-3BEC7E35564D}"/>
              </a:ext>
            </a:extLst>
          </p:cNvPr>
          <p:cNvSpPr>
            <a:spLocks noGrp="1"/>
          </p:cNvSpPr>
          <p:nvPr>
            <p:ph type="title"/>
          </p:nvPr>
        </p:nvSpPr>
        <p:spPr>
          <a:xfrm>
            <a:off x="186517" y="291090"/>
            <a:ext cx="10515599" cy="932688"/>
          </a:xfrm>
        </p:spPr>
        <p:txBody>
          <a:bodyPr vert="horz" lIns="91440" tIns="45720" rIns="91440" bIns="45720" rtlCol="0" anchor="b">
            <a:normAutofit/>
          </a:bodyPr>
          <a:lstStyle/>
          <a:p>
            <a:pPr defTabSz="1219078"/>
            <a:r>
              <a:rPr lang="en-US" sz="4800" b="1" dirty="0">
                <a:latin typeface="Arial" panose="020B0604020202020204"/>
                <a:ea typeface="+mn-ea"/>
                <a:cs typeface="+mn-cs"/>
              </a:rPr>
              <a:t>Conditions</a:t>
            </a:r>
          </a:p>
        </p:txBody>
      </p:sp>
      <p:sp>
        <p:nvSpPr>
          <p:cNvPr id="4" name="Slide Number Placeholder 3">
            <a:extLst>
              <a:ext uri="{FF2B5EF4-FFF2-40B4-BE49-F238E27FC236}">
                <a16:creationId xmlns:a16="http://schemas.microsoft.com/office/drawing/2014/main" id="{2C3011AC-1C1B-4A08-BEBD-AF60E7CD7C5E}"/>
              </a:ext>
            </a:extLst>
          </p:cNvPr>
          <p:cNvSpPr>
            <a:spLocks noGrp="1"/>
          </p:cNvSpPr>
          <p:nvPr>
            <p:ph type="sldNum" sz="quarter" idx="11"/>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Bef>
                <a:spcPts val="0"/>
              </a:spcBef>
              <a:spcAft>
                <a:spcPts val="600"/>
              </a:spcAft>
              <a:buClrTx/>
              <a:buSzTx/>
              <a:buFontTx/>
              <a:buNone/>
              <a:tabLst/>
              <a:defRPr/>
            </a:pPr>
            <a:fld id="{7ED3C3FB-97FF-4690-B61E-41E8A0916BBC}" type="slidenum">
              <a:rPr lang="en-US" sz="1200" smtClean="0"/>
              <a:pPr marR="0" lvl="0" indent="0" fontAlgn="auto">
                <a:spcBef>
                  <a:spcPts val="0"/>
                </a:spcBef>
                <a:spcAft>
                  <a:spcPts val="600"/>
                </a:spcAft>
                <a:buClrTx/>
                <a:buSzTx/>
                <a:buFontTx/>
                <a:buNone/>
                <a:tabLst/>
                <a:defRPr/>
              </a:pPr>
              <a:t>8</a:t>
            </a:fld>
            <a:endParaRPr kumimoji="0" lang="en-US" sz="1200" b="0" i="0" u="none" strike="noStrike" cap="none" spc="0" normalizeH="0" baseline="0" noProof="0">
              <a:ln>
                <a:noFill/>
              </a:ln>
              <a:effectLst/>
              <a:uLnTx/>
              <a:uFillTx/>
            </a:endParaRPr>
          </a:p>
        </p:txBody>
      </p:sp>
      <p:sp>
        <p:nvSpPr>
          <p:cNvPr id="2" name="TextBox 1">
            <a:extLst>
              <a:ext uri="{FF2B5EF4-FFF2-40B4-BE49-F238E27FC236}">
                <a16:creationId xmlns:a16="http://schemas.microsoft.com/office/drawing/2014/main" id="{28B50E88-8BBC-4AD9-850A-D97B9B8C7BC4}"/>
              </a:ext>
            </a:extLst>
          </p:cNvPr>
          <p:cNvSpPr txBox="1"/>
          <p:nvPr/>
        </p:nvSpPr>
        <p:spPr>
          <a:xfrm>
            <a:off x="361950" y="1638300"/>
            <a:ext cx="10340166" cy="3390900"/>
          </a:xfrm>
          <a:prstGeom prst="rect">
            <a:avLst/>
          </a:prstGeom>
        </p:spPr>
        <p:txBody>
          <a:bodyPr vert="horz" wrap="square" lIns="0" tIns="0" rIns="0" bIns="0" rtlCol="0" anchor="b">
            <a:normAutofit/>
          </a:bodyPr>
          <a:lstStyle/>
          <a:p>
            <a:pPr algn="l"/>
            <a:endParaRPr lang="en-GB" sz="3200" dirty="0"/>
          </a:p>
          <a:p>
            <a:pPr algn="l"/>
            <a:endParaRPr lang="en-GB" sz="3200" dirty="0"/>
          </a:p>
          <a:p>
            <a:pPr algn="l"/>
            <a:endParaRPr lang="en-GB" sz="3200" dirty="0"/>
          </a:p>
        </p:txBody>
      </p:sp>
      <p:sp>
        <p:nvSpPr>
          <p:cNvPr id="6" name="TextBox 5">
            <a:extLst>
              <a:ext uri="{FF2B5EF4-FFF2-40B4-BE49-F238E27FC236}">
                <a16:creationId xmlns:a16="http://schemas.microsoft.com/office/drawing/2014/main" id="{64107B79-0A52-403B-8480-D192614EBE3C}"/>
              </a:ext>
            </a:extLst>
          </p:cNvPr>
          <p:cNvSpPr txBox="1"/>
          <p:nvPr/>
        </p:nvSpPr>
        <p:spPr>
          <a:xfrm>
            <a:off x="361949" y="1223778"/>
            <a:ext cx="10106025" cy="3036218"/>
          </a:xfrm>
          <a:prstGeom prst="rect">
            <a:avLst/>
          </a:prstGeom>
        </p:spPr>
        <p:txBody>
          <a:bodyPr vert="horz" wrap="square" lIns="0" tIns="0" rIns="0" bIns="0" rtlCol="0" anchor="b">
            <a:normAutofit/>
          </a:bodyPr>
          <a:lstStyle/>
          <a:p>
            <a:pPr algn="l"/>
            <a:endParaRPr lang="en-GB" sz="3200" dirty="0"/>
          </a:p>
        </p:txBody>
      </p:sp>
      <p:sp>
        <p:nvSpPr>
          <p:cNvPr id="10" name="TextBox 9">
            <a:extLst>
              <a:ext uri="{FF2B5EF4-FFF2-40B4-BE49-F238E27FC236}">
                <a16:creationId xmlns:a16="http://schemas.microsoft.com/office/drawing/2014/main" id="{0F8476BF-2C22-40F0-A7B7-E8073AB66FED}"/>
              </a:ext>
            </a:extLst>
          </p:cNvPr>
          <p:cNvSpPr txBox="1"/>
          <p:nvPr/>
        </p:nvSpPr>
        <p:spPr>
          <a:xfrm>
            <a:off x="441789" y="5029200"/>
            <a:ext cx="9524144" cy="1998324"/>
          </a:xfrm>
          <a:prstGeom prst="rect">
            <a:avLst/>
          </a:prstGeom>
        </p:spPr>
        <p:txBody>
          <a:bodyPr vert="horz" wrap="none" lIns="0" tIns="0" rIns="0" bIns="0" rtlCol="0" anchor="b">
            <a:normAutofit/>
          </a:bodyPr>
          <a:lstStyle/>
          <a:p>
            <a:pPr algn="l"/>
            <a:endParaRPr lang="en-GB" sz="3200" dirty="0"/>
          </a:p>
        </p:txBody>
      </p:sp>
      <p:sp>
        <p:nvSpPr>
          <p:cNvPr id="9" name="TextBox 8">
            <a:extLst>
              <a:ext uri="{FF2B5EF4-FFF2-40B4-BE49-F238E27FC236}">
                <a16:creationId xmlns:a16="http://schemas.microsoft.com/office/drawing/2014/main" id="{EC95BC20-06B0-4615-B599-53C043EE5778}"/>
              </a:ext>
            </a:extLst>
          </p:cNvPr>
          <p:cNvSpPr txBox="1"/>
          <p:nvPr/>
        </p:nvSpPr>
        <p:spPr>
          <a:xfrm>
            <a:off x="361948" y="2494981"/>
            <a:ext cx="10991852" cy="3539430"/>
          </a:xfrm>
          <a:prstGeom prst="rect">
            <a:avLst/>
          </a:prstGeom>
          <a:noFill/>
        </p:spPr>
        <p:txBody>
          <a:bodyPr wrap="square">
            <a:spAutoFit/>
          </a:bodyPr>
          <a:lstStyle/>
          <a:p>
            <a:pPr marL="380962" indent="-380962">
              <a:buFont typeface="Arial" panose="020B0604020202020204" pitchFamily="34" charset="0"/>
              <a:buChar char="•"/>
            </a:pPr>
            <a:r>
              <a:rPr lang="en-GB" sz="2800" dirty="0">
                <a:solidFill>
                  <a:srgbClr val="4E226B"/>
                </a:solidFill>
              </a:rPr>
              <a:t>Any issued licence is accompanied by a set of licence conditions</a:t>
            </a:r>
          </a:p>
          <a:p>
            <a:pPr marL="380962" indent="-380962">
              <a:buFont typeface="Arial" panose="020B0604020202020204" pitchFamily="34" charset="0"/>
              <a:buChar char="•"/>
            </a:pPr>
            <a:r>
              <a:rPr lang="en-GB" sz="2800" dirty="0">
                <a:solidFill>
                  <a:srgbClr val="4E226B"/>
                </a:solidFill>
              </a:rPr>
              <a:t>The licence holder is bound by these conditions and can be subject to a fine of up to £30,000 for non compliance</a:t>
            </a:r>
          </a:p>
          <a:p>
            <a:pPr marL="380962" indent="-380962">
              <a:buFont typeface="Arial" panose="020B0604020202020204" pitchFamily="34" charset="0"/>
              <a:buChar char="•"/>
            </a:pPr>
            <a:r>
              <a:rPr lang="en-GB" sz="2800" dirty="0">
                <a:solidFill>
                  <a:srgbClr val="4E226B"/>
                </a:solidFill>
              </a:rPr>
              <a:t>Please ensure you read through your conditions to ensure you are compliant.</a:t>
            </a:r>
          </a:p>
          <a:p>
            <a:pPr marL="380962" indent="-380962">
              <a:buFont typeface="Arial" panose="020B0604020202020204" pitchFamily="34" charset="0"/>
              <a:buChar char="•"/>
            </a:pPr>
            <a:r>
              <a:rPr lang="en-GB" sz="2800" dirty="0">
                <a:solidFill>
                  <a:srgbClr val="4E226B"/>
                </a:solidFill>
              </a:rPr>
              <a:t>Licence holders abroad will need to ensure that they have a manager in the UK who agrees to be bound by some of the conditions, such as regular inspections of the property.</a:t>
            </a:r>
          </a:p>
        </p:txBody>
      </p:sp>
    </p:spTree>
    <p:extLst>
      <p:ext uri="{BB962C8B-B14F-4D97-AF65-F5344CB8AC3E}">
        <p14:creationId xmlns:p14="http://schemas.microsoft.com/office/powerpoint/2010/main" val="289233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4A1C9EB-9D65-49AF-BBDC-3BEC7E35564D}"/>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defTabSz="914400"/>
            <a:r>
              <a:rPr lang="en-US" sz="4400" b="1" kern="1200">
                <a:solidFill>
                  <a:srgbClr val="FFFFFF"/>
                </a:solidFill>
                <a:latin typeface="+mj-lt"/>
                <a:ea typeface="+mj-ea"/>
                <a:cs typeface="+mj-cs"/>
              </a:rPr>
              <a:t>Conditions</a:t>
            </a:r>
          </a:p>
        </p:txBody>
      </p:sp>
      <p:sp>
        <p:nvSpPr>
          <p:cNvPr id="9" name="TextBox 8">
            <a:extLst>
              <a:ext uri="{FF2B5EF4-FFF2-40B4-BE49-F238E27FC236}">
                <a16:creationId xmlns:a16="http://schemas.microsoft.com/office/drawing/2014/main" id="{EC95BC20-06B0-4615-B599-53C043EE5778}"/>
              </a:ext>
            </a:extLst>
          </p:cNvPr>
          <p:cNvSpPr txBox="1"/>
          <p:nvPr/>
        </p:nvSpPr>
        <p:spPr>
          <a:xfrm>
            <a:off x="4699818" y="1148316"/>
            <a:ext cx="6848715" cy="1976650"/>
          </a:xfrm>
          <a:prstGeom prst="rect">
            <a:avLst/>
          </a:prstGeom>
        </p:spPr>
        <p:txBody>
          <a:bodyPr vert="horz" lIns="91440" tIns="45720" rIns="91440" bIns="45720" rtlCol="0" anchor="ctr">
            <a:normAutofit fontScale="92500" lnSpcReduction="10000"/>
          </a:bodyPr>
          <a:lstStyle/>
          <a:p>
            <a:pPr marL="380962" indent="-228600">
              <a:lnSpc>
                <a:spcPct val="90000"/>
              </a:lnSpc>
              <a:spcAft>
                <a:spcPts val="600"/>
              </a:spcAft>
              <a:buFont typeface="Arial" panose="020B0604020202020204" pitchFamily="34" charset="0"/>
              <a:buChar char="•"/>
            </a:pPr>
            <a:r>
              <a:rPr lang="en-US" sz="2000" dirty="0">
                <a:effectLst/>
              </a:rPr>
              <a:t>The </a:t>
            </a:r>
            <a:r>
              <a:rPr lang="en-US" sz="2000" dirty="0" err="1">
                <a:effectLst/>
              </a:rPr>
              <a:t>Licence</a:t>
            </a:r>
            <a:r>
              <a:rPr lang="en-US" sz="2000" dirty="0">
                <a:effectLst/>
              </a:rPr>
              <a:t> Holder must obtain, keep and, upon each anniversary of the date on which this </a:t>
            </a:r>
            <a:r>
              <a:rPr lang="en-US" sz="2000" dirty="0" err="1">
                <a:effectLst/>
              </a:rPr>
              <a:t>licence</a:t>
            </a:r>
            <a:r>
              <a:rPr lang="en-US" sz="2000" dirty="0">
                <a:effectLst/>
              </a:rPr>
              <a:t> comes into force, produce to the Authority a current valid gas safety certificate obtained within the last 12 months by a Gas Safe registered Engineer or, if the boiler was installed less than 12 months ago, a Gas Safe Installation Certificate. Copies of this certificate must also be provided to all occupiers at the start of their occupation. </a:t>
            </a:r>
          </a:p>
          <a:p>
            <a:pPr marL="380962" indent="-228600">
              <a:lnSpc>
                <a:spcPct val="90000"/>
              </a:lnSpc>
              <a:spcAft>
                <a:spcPts val="600"/>
              </a:spcAft>
              <a:buFont typeface="Arial" panose="020B0604020202020204" pitchFamily="34" charset="0"/>
              <a:buChar char="•"/>
            </a:pPr>
            <a:endParaRPr lang="en-US" sz="2000" dirty="0"/>
          </a:p>
        </p:txBody>
      </p:sp>
      <p:pic>
        <p:nvPicPr>
          <p:cNvPr id="8" name="Picture 7">
            <a:extLst>
              <a:ext uri="{FF2B5EF4-FFF2-40B4-BE49-F238E27FC236}">
                <a16:creationId xmlns:a16="http://schemas.microsoft.com/office/drawing/2014/main" id="{556996CE-CC75-428D-BFB8-A0E29D365272}"/>
              </a:ext>
            </a:extLst>
          </p:cNvPr>
          <p:cNvPicPr>
            <a:picLocks noChangeAspect="1"/>
          </p:cNvPicPr>
          <p:nvPr/>
        </p:nvPicPr>
        <p:blipFill rotWithShape="1">
          <a:blip r:embed="rId2"/>
          <a:srcRect l="26" r="179"/>
          <a:stretch/>
        </p:blipFill>
        <p:spPr>
          <a:xfrm>
            <a:off x="6018028" y="3446698"/>
            <a:ext cx="5056039" cy="2488335"/>
          </a:xfrm>
          <a:prstGeom prst="rect">
            <a:avLst/>
          </a:prstGeom>
        </p:spPr>
      </p:pic>
      <p:sp>
        <p:nvSpPr>
          <p:cNvPr id="4" name="Slide Number Placeholder 3">
            <a:extLst>
              <a:ext uri="{FF2B5EF4-FFF2-40B4-BE49-F238E27FC236}">
                <a16:creationId xmlns:a16="http://schemas.microsoft.com/office/drawing/2014/main" id="{2C3011AC-1C1B-4A08-BEBD-AF60E7CD7C5E}"/>
              </a:ext>
            </a:extLst>
          </p:cNvPr>
          <p:cNvSpPr>
            <a:spLocks noGrp="1"/>
          </p:cNvSpPr>
          <p:nvPr>
            <p:ph type="sldNum" sz="quarter" idx="11"/>
          </p:nvPr>
        </p:nvSpPr>
        <p:spPr>
          <a:xfrm>
            <a:off x="10534650" y="6356350"/>
            <a:ext cx="81915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fontAlgn="auto">
              <a:spcBef>
                <a:spcPts val="0"/>
              </a:spcBef>
              <a:spcAft>
                <a:spcPts val="600"/>
              </a:spcAft>
              <a:buClrTx/>
              <a:buSzTx/>
              <a:buFontTx/>
              <a:buNone/>
              <a:tabLst/>
              <a:defRPr/>
            </a:pPr>
            <a:fld id="{7ED3C3FB-97FF-4690-B61E-41E8A0916BBC}" type="slidenum">
              <a:rPr lang="en-US" sz="1200">
                <a:solidFill>
                  <a:prstClr val="black">
                    <a:tint val="75000"/>
                  </a:prstClr>
                </a:solidFill>
              </a:rPr>
              <a:pPr marR="0" lvl="0" indent="0" fontAlgn="auto">
                <a:spcBef>
                  <a:spcPts val="0"/>
                </a:spcBef>
                <a:spcAft>
                  <a:spcPts val="600"/>
                </a:spcAft>
                <a:buClrTx/>
                <a:buSzTx/>
                <a:buFontTx/>
                <a:buNone/>
                <a:tabLst/>
                <a:defRPr/>
              </a:pPr>
              <a:t>9</a:t>
            </a:fld>
            <a:endParaRPr kumimoji="0" lang="en-US" sz="1200" b="0" i="0" u="none" strike="noStrike" cap="none" spc="0" normalizeH="0" baseline="0" noProof="0">
              <a:ln>
                <a:noFill/>
              </a:ln>
              <a:solidFill>
                <a:prstClr val="black">
                  <a:tint val="75000"/>
                </a:prstClr>
              </a:solidFill>
              <a:effectLst/>
              <a:uLnTx/>
              <a:uFillTx/>
            </a:endParaRPr>
          </a:p>
        </p:txBody>
      </p:sp>
      <p:sp>
        <p:nvSpPr>
          <p:cNvPr id="2" name="TextBox 1">
            <a:extLst>
              <a:ext uri="{FF2B5EF4-FFF2-40B4-BE49-F238E27FC236}">
                <a16:creationId xmlns:a16="http://schemas.microsoft.com/office/drawing/2014/main" id="{28B50E88-8BBC-4AD9-850A-D97B9B8C7BC4}"/>
              </a:ext>
            </a:extLst>
          </p:cNvPr>
          <p:cNvSpPr txBox="1"/>
          <p:nvPr/>
        </p:nvSpPr>
        <p:spPr>
          <a:xfrm>
            <a:off x="361950" y="1638300"/>
            <a:ext cx="10340166" cy="3390900"/>
          </a:xfrm>
          <a:prstGeom prst="rect">
            <a:avLst/>
          </a:prstGeom>
        </p:spPr>
        <p:txBody>
          <a:bodyPr vert="horz" wrap="square" lIns="0" tIns="0" rIns="0" bIns="0" rtlCol="0" anchor="b">
            <a:normAutofit/>
          </a:bodyPr>
          <a:lstStyle/>
          <a:p>
            <a:pPr algn="l">
              <a:spcAft>
                <a:spcPts val="600"/>
              </a:spcAft>
            </a:pPr>
            <a:endParaRPr lang="en-GB" sz="3200"/>
          </a:p>
          <a:p>
            <a:pPr algn="l">
              <a:spcAft>
                <a:spcPts val="600"/>
              </a:spcAft>
            </a:pPr>
            <a:endParaRPr lang="en-GB" sz="3200"/>
          </a:p>
          <a:p>
            <a:pPr algn="l">
              <a:spcAft>
                <a:spcPts val="600"/>
              </a:spcAft>
            </a:pPr>
            <a:endParaRPr lang="en-GB" sz="3200"/>
          </a:p>
        </p:txBody>
      </p:sp>
      <p:sp>
        <p:nvSpPr>
          <p:cNvPr id="6" name="TextBox 5">
            <a:extLst>
              <a:ext uri="{FF2B5EF4-FFF2-40B4-BE49-F238E27FC236}">
                <a16:creationId xmlns:a16="http://schemas.microsoft.com/office/drawing/2014/main" id="{64107B79-0A52-403B-8480-D192614EBE3C}"/>
              </a:ext>
            </a:extLst>
          </p:cNvPr>
          <p:cNvSpPr txBox="1"/>
          <p:nvPr/>
        </p:nvSpPr>
        <p:spPr>
          <a:xfrm>
            <a:off x="361949" y="1223778"/>
            <a:ext cx="10106025" cy="3036218"/>
          </a:xfrm>
          <a:prstGeom prst="rect">
            <a:avLst/>
          </a:prstGeom>
        </p:spPr>
        <p:txBody>
          <a:bodyPr vert="horz" wrap="square" lIns="0" tIns="0" rIns="0" bIns="0" rtlCol="0" anchor="b">
            <a:normAutofit/>
          </a:bodyPr>
          <a:lstStyle/>
          <a:p>
            <a:pPr algn="l"/>
            <a:endParaRPr lang="en-GB" sz="3200" dirty="0"/>
          </a:p>
        </p:txBody>
      </p:sp>
      <p:sp>
        <p:nvSpPr>
          <p:cNvPr id="10" name="TextBox 9">
            <a:extLst>
              <a:ext uri="{FF2B5EF4-FFF2-40B4-BE49-F238E27FC236}">
                <a16:creationId xmlns:a16="http://schemas.microsoft.com/office/drawing/2014/main" id="{0F8476BF-2C22-40F0-A7B7-E8073AB66FED}"/>
              </a:ext>
            </a:extLst>
          </p:cNvPr>
          <p:cNvSpPr txBox="1"/>
          <p:nvPr/>
        </p:nvSpPr>
        <p:spPr>
          <a:xfrm>
            <a:off x="441789" y="5029200"/>
            <a:ext cx="9524144" cy="1998324"/>
          </a:xfrm>
          <a:prstGeom prst="rect">
            <a:avLst/>
          </a:prstGeom>
        </p:spPr>
        <p:txBody>
          <a:bodyPr vert="horz" wrap="none" lIns="0" tIns="0" rIns="0" bIns="0" rtlCol="0" anchor="b">
            <a:normAutofit/>
          </a:bodyPr>
          <a:lstStyle/>
          <a:p>
            <a:pPr algn="l"/>
            <a:endParaRPr lang="en-GB" sz="3200" dirty="0"/>
          </a:p>
        </p:txBody>
      </p:sp>
    </p:spTree>
    <p:extLst>
      <p:ext uri="{BB962C8B-B14F-4D97-AF65-F5344CB8AC3E}">
        <p14:creationId xmlns:p14="http://schemas.microsoft.com/office/powerpoint/2010/main" val="2676628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INTRO_MASTER_PURPLE">
  <a:themeElements>
    <a:clrScheme name="Custom 3">
      <a:dk1>
        <a:srgbClr val="000000"/>
      </a:dk1>
      <a:lt1>
        <a:srgbClr val="FFFFFF"/>
      </a:lt1>
      <a:dk2>
        <a:srgbClr val="44546A"/>
      </a:dk2>
      <a:lt2>
        <a:srgbClr val="E7E6E6"/>
      </a:lt2>
      <a:accent1>
        <a:srgbClr val="4D216A"/>
      </a:accent1>
      <a:accent2>
        <a:srgbClr val="EB8D02"/>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ormAutofit/>
      </a:bodyPr>
      <a:lstStyle>
        <a:defPPr algn="l">
          <a:defRPr sz="3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NTRO_MASTER_PURPLE">
  <a:themeElements>
    <a:clrScheme name="Custom 3">
      <a:dk1>
        <a:srgbClr val="000000"/>
      </a:dk1>
      <a:lt1>
        <a:srgbClr val="FFFFFF"/>
      </a:lt1>
      <a:dk2>
        <a:srgbClr val="44546A"/>
      </a:dk2>
      <a:lt2>
        <a:srgbClr val="E7E6E6"/>
      </a:lt2>
      <a:accent1>
        <a:srgbClr val="4D216A"/>
      </a:accent1>
      <a:accent2>
        <a:srgbClr val="EB8D02"/>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ormAutofit/>
      </a:bodyPr>
      <a:lstStyle>
        <a:defPPr algn="l">
          <a:defRPr sz="3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2623</Words>
  <Application>Microsoft Office PowerPoint</Application>
  <PresentationFormat>Widescreen</PresentationFormat>
  <Paragraphs>260</Paragraphs>
  <Slides>29</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Arial</vt:lpstr>
      <vt:lpstr>Calibri</vt:lpstr>
      <vt:lpstr>Calibri Light</vt:lpstr>
      <vt:lpstr>Courier New</vt:lpstr>
      <vt:lpstr>Roboto Light</vt:lpstr>
      <vt:lpstr>Symbol</vt:lpstr>
      <vt:lpstr>Verdana</vt:lpstr>
      <vt:lpstr>Wingdings</vt:lpstr>
      <vt:lpstr>Office Theme</vt:lpstr>
      <vt:lpstr>2_INTRO_MASTER_PURPLE</vt:lpstr>
      <vt:lpstr>1_INTRO_MASTER_PURPLE</vt:lpstr>
      <vt:lpstr>PowerPoint Presentation</vt:lpstr>
      <vt:lpstr>Agenda</vt:lpstr>
      <vt:lpstr>Housekeeping</vt:lpstr>
      <vt:lpstr>PowerPoint Presentation</vt:lpstr>
      <vt:lpstr>Licensing</vt:lpstr>
      <vt:lpstr>Licences Issued</vt:lpstr>
      <vt:lpstr>PowerPoint Presentation</vt:lpstr>
      <vt:lpstr>Conditions</vt:lpstr>
      <vt:lpstr>Conditions</vt:lpstr>
      <vt:lpstr>Conditions</vt:lpstr>
      <vt:lpstr>Conditions</vt:lpstr>
      <vt:lpstr>Conditions</vt:lpstr>
      <vt:lpstr>Conditions</vt:lpstr>
      <vt:lpstr>PowerPoint Presentation</vt:lpstr>
      <vt:lpstr>PowerPoint Presentation</vt:lpstr>
      <vt:lpstr>PowerPoint Presentation</vt:lpstr>
      <vt:lpstr>PowerPoint Presentation</vt:lpstr>
      <vt:lpstr>Health Concerns</vt:lpstr>
      <vt:lpstr>Health Concerns</vt:lpstr>
      <vt:lpstr>PowerPoint Presentation</vt:lpstr>
      <vt:lpstr>PowerPoint Presentation</vt:lpstr>
      <vt:lpstr>PowerPoint Presentation</vt:lpstr>
      <vt:lpstr>PowerPoint Presentation</vt:lpstr>
      <vt:lpstr>Private Rented Sector </vt:lpstr>
      <vt:lpstr>Identify hazards &amp; rectify</vt:lpstr>
      <vt:lpstr>Information available </vt:lpstr>
      <vt:lpstr>Future updates</vt:lpstr>
      <vt:lpstr>Information available </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Sylwia Tokarska</dc:creator>
  <cp:lastModifiedBy>Adela Harewood</cp:lastModifiedBy>
  <cp:revision>25</cp:revision>
  <dcterms:created xsi:type="dcterms:W3CDTF">2022-12-28T11:42:51Z</dcterms:created>
  <dcterms:modified xsi:type="dcterms:W3CDTF">2023-02-28T12:02:11Z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2415639</vt:lpwstr>
  </property>
  <property fmtid="{D5CDD505-2E9C-101B-9397-08002B2CF9AE}" pid="3" name="NXPowerLiteSettings">
    <vt:lpwstr>F7000400038000</vt:lpwstr>
  </property>
  <property fmtid="{D5CDD505-2E9C-101B-9397-08002B2CF9AE}" pid="4" name="NXPowerLiteVersion">
    <vt:lpwstr>S9.2.0</vt:lpwstr>
  </property>
</Properties>
</file>