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85" r:id="rId2"/>
    <p:sldId id="705" r:id="rId3"/>
    <p:sldId id="747" r:id="rId4"/>
    <p:sldId id="748" r:id="rId5"/>
    <p:sldId id="752" r:id="rId6"/>
    <p:sldId id="749" r:id="rId7"/>
    <p:sldId id="750" r:id="rId8"/>
    <p:sldId id="787" r:id="rId9"/>
    <p:sldId id="788" r:id="rId10"/>
    <p:sldId id="789" r:id="rId11"/>
    <p:sldId id="751" r:id="rId12"/>
    <p:sldId id="737" r:id="rId13"/>
    <p:sldId id="738" r:id="rId14"/>
    <p:sldId id="731" r:id="rId15"/>
    <p:sldId id="733" r:id="rId16"/>
    <p:sldId id="734" r:id="rId17"/>
    <p:sldId id="691" r:id="rId18"/>
    <p:sldId id="786" r:id="rId19"/>
    <p:sldId id="671" r:id="rId20"/>
    <p:sldId id="771" r:id="rId21"/>
    <p:sldId id="778" r:id="rId22"/>
    <p:sldId id="781" r:id="rId23"/>
    <p:sldId id="779" r:id="rId24"/>
    <p:sldId id="780" r:id="rId25"/>
    <p:sldId id="782" r:id="rId26"/>
    <p:sldId id="783" r:id="rId27"/>
    <p:sldId id="784" r:id="rId28"/>
    <p:sldId id="695" r:id="rId29"/>
    <p:sldId id="696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lanco" initials="RB" lastIdx="2" clrIdx="0">
    <p:extLst>
      <p:ext uri="{19B8F6BF-5375-455C-9EA6-DF929625EA0E}">
        <p15:presenceInfo xmlns:p15="http://schemas.microsoft.com/office/powerpoint/2012/main" userId="47fbb577d69735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59"/>
    <a:srgbClr val="505559"/>
    <a:srgbClr val="BE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37C08-4590-49E8-83D1-53CF6D7E8EDC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56D47-143E-4B36-B502-45BE172D9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3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5AD9-C287-420A-A6B5-455A2590611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5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5AD9-C287-420A-A6B5-455A2590611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1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642DB2-0673-447B-98EA-EE823DAB402E}"/>
              </a:ext>
            </a:extLst>
          </p:cNvPr>
          <p:cNvSpPr/>
          <p:nvPr userDrawn="1"/>
        </p:nvSpPr>
        <p:spPr>
          <a:xfrm>
            <a:off x="-58189" y="-83127"/>
            <a:ext cx="12250189" cy="6941127"/>
          </a:xfrm>
          <a:prstGeom prst="rect">
            <a:avLst/>
          </a:prstGeom>
          <a:solidFill>
            <a:srgbClr val="4F55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B0C51-1CC7-4B2C-B306-46DF69316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1B7E2-CA77-4968-A0E0-0A82AE341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ED6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D47F0-D710-4315-86E6-EBE65691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58A0D-59EA-4BA5-9A8F-6059A705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308AE-297D-4498-B582-A5F13B1E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4C1180CA-FB68-4A8B-AAED-BEFDF9FF9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06" y="5295206"/>
            <a:ext cx="1562793" cy="156279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1187F-9A49-4AA1-BE1C-3D3945E811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06" y="-378599"/>
            <a:ext cx="3309197" cy="2074395"/>
          </a:xfrm>
          <a:prstGeom prst="rect">
            <a:avLst/>
          </a:prstGeom>
        </p:spPr>
      </p:pic>
      <p:pic>
        <p:nvPicPr>
          <p:cNvPr id="15" name="Picture 14" descr="A picture containing man&#10;&#10;Description automatically generated">
            <a:extLst>
              <a:ext uri="{FF2B5EF4-FFF2-40B4-BE49-F238E27FC236}">
                <a16:creationId xmlns:a16="http://schemas.microsoft.com/office/drawing/2014/main" id="{EFB7DFF3-04AC-4A72-B072-B41BAC534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8191" y="-83127"/>
            <a:ext cx="1778923" cy="17789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E0EBD6-4B27-4B78-AF4D-7C570FED60FF}"/>
              </a:ext>
            </a:extLst>
          </p:cNvPr>
          <p:cNvSpPr/>
          <p:nvPr userDrawn="1"/>
        </p:nvSpPr>
        <p:spPr>
          <a:xfrm>
            <a:off x="831850" y="1407132"/>
            <a:ext cx="10521950" cy="45719"/>
          </a:xfrm>
          <a:prstGeom prst="rect">
            <a:avLst/>
          </a:prstGeom>
          <a:solidFill>
            <a:srgbClr val="BED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E4A94E-27AC-42BA-AE11-71EC88985BE2}"/>
              </a:ext>
            </a:extLst>
          </p:cNvPr>
          <p:cNvSpPr/>
          <p:nvPr userDrawn="1"/>
        </p:nvSpPr>
        <p:spPr>
          <a:xfrm>
            <a:off x="888652" y="5567450"/>
            <a:ext cx="10521950" cy="45719"/>
          </a:xfrm>
          <a:prstGeom prst="rect">
            <a:avLst/>
          </a:prstGeom>
          <a:solidFill>
            <a:srgbClr val="BED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0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45E3-FC9E-4109-9BBE-552F2489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06674-F9BC-45BB-87A3-247616434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40D92-7B41-4CE0-AE5F-3114F7A25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81907-DD22-4747-AA99-7CEB6765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03693-94DF-4D6A-89A8-EDA69592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13843-6638-44E1-8AEF-D6AE1D0B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8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3CD9-CD6C-4411-9E82-709A7570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009BD-5B88-4398-B393-059C17CDD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2064A-B8E4-4732-9B9B-F3AFDBB2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D5E08-32B9-409A-ADA9-CFA2ABB6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BF50D-2D76-4900-A5B0-3C35F401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4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797E6-3C1C-4B7B-AE69-25B1FCF87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15285-B75B-471A-B7C6-FC066D1C3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2CF27-A31A-445C-BC74-C3AC306F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A8E57-C19C-4B81-8509-189C715E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CA56E-93DE-49D1-82BB-BE25AC72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4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4EF0-1CB8-4158-88FC-FF31616C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BB7A9-292F-4FA4-AD0E-1A4EF70B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F5559"/>
                </a:solidFill>
              </a:defRPr>
            </a:lvl1pPr>
            <a:lvl2pPr>
              <a:defRPr>
                <a:solidFill>
                  <a:srgbClr val="4F5559"/>
                </a:solidFill>
              </a:defRPr>
            </a:lvl2pPr>
            <a:lvl3pPr>
              <a:defRPr>
                <a:solidFill>
                  <a:srgbClr val="4F5559"/>
                </a:solidFill>
              </a:defRPr>
            </a:lvl3pPr>
            <a:lvl4pPr>
              <a:defRPr>
                <a:solidFill>
                  <a:srgbClr val="4F5559"/>
                </a:solidFill>
              </a:defRPr>
            </a:lvl4pPr>
            <a:lvl5pPr>
              <a:defRPr>
                <a:solidFill>
                  <a:srgbClr val="4F55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A94FF-920B-4238-843E-72E0D48C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218E-DA2E-4839-BB1E-7570FD11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7B3F3-01D4-470E-9596-7AD8E13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94890-49EB-4B88-87DC-A73C2A477039}"/>
              </a:ext>
            </a:extLst>
          </p:cNvPr>
          <p:cNvSpPr/>
          <p:nvPr userDrawn="1"/>
        </p:nvSpPr>
        <p:spPr>
          <a:xfrm>
            <a:off x="-58189" y="-83127"/>
            <a:ext cx="12250189" cy="6941127"/>
          </a:xfrm>
          <a:prstGeom prst="rect">
            <a:avLst/>
          </a:prstGeom>
          <a:solidFill>
            <a:srgbClr val="4F55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3A6923-46A0-46FC-8E23-9A3C191A6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06" y="-378599"/>
            <a:ext cx="3309197" cy="20743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FC4E01-09B7-4AC0-B2E2-0BA972ABDDD9}"/>
              </a:ext>
            </a:extLst>
          </p:cNvPr>
          <p:cNvSpPr/>
          <p:nvPr userDrawn="1"/>
        </p:nvSpPr>
        <p:spPr>
          <a:xfrm>
            <a:off x="831850" y="1407132"/>
            <a:ext cx="10521950" cy="45719"/>
          </a:xfrm>
          <a:prstGeom prst="rect">
            <a:avLst/>
          </a:prstGeom>
          <a:solidFill>
            <a:srgbClr val="BED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DDE4F-513D-40FF-A040-8B733DE4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0B5C5-8A5C-43BB-8104-DBE3D4143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BED6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0BDBE-3831-4E62-8880-A26997BE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5BD4-AB7F-442A-B38F-5273D028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FA8E2-9872-4EE0-B338-6A6F33B8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8E69D9D5-1DEF-462C-8C46-265B7F5630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06" y="5295206"/>
            <a:ext cx="1562793" cy="15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94890-49EB-4B88-87DC-A73C2A477039}"/>
              </a:ext>
            </a:extLst>
          </p:cNvPr>
          <p:cNvSpPr/>
          <p:nvPr userDrawn="1"/>
        </p:nvSpPr>
        <p:spPr>
          <a:xfrm>
            <a:off x="-58189" y="-83127"/>
            <a:ext cx="12250189" cy="6941127"/>
          </a:xfrm>
          <a:prstGeom prst="rect">
            <a:avLst/>
          </a:prstGeom>
          <a:solidFill>
            <a:srgbClr val="BED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3A6923-46A0-46FC-8E23-9A3C191A6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2306" y="-378599"/>
            <a:ext cx="3309195" cy="20743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FC4E01-09B7-4AC0-B2E2-0BA972ABDDD9}"/>
              </a:ext>
            </a:extLst>
          </p:cNvPr>
          <p:cNvSpPr/>
          <p:nvPr userDrawn="1"/>
        </p:nvSpPr>
        <p:spPr>
          <a:xfrm>
            <a:off x="831850" y="1407132"/>
            <a:ext cx="105219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DDE4F-513D-40FF-A040-8B733DE4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0B5C5-8A5C-43BB-8104-DBE3D4143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55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0BDBE-3831-4E62-8880-A26997BE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5BD4-AB7F-442A-B38F-5273D028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FA8E2-9872-4EE0-B338-6A6F33B8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C9ACAB-71A8-46EB-B4DA-AD7E5D5CA0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9206" y="5295206"/>
            <a:ext cx="1562793" cy="15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6ADC-28B4-4899-A89F-DB785881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FFCC-460F-429F-906A-BD9DB7291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7B782-F40C-4B3B-B9DE-8CFF0C13B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944D7-DDFD-4912-9A95-5EFE7540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C6F47-8724-4453-A914-4413ED41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E5611-BB77-45B7-B4E9-F73C41AA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92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9E82-6923-4845-8B6A-699D43D1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39FA8-7F02-461D-9323-701DFF3BE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8797C-31C2-4D42-9754-7C1BE13D6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B837B-DAC4-40BE-A702-3E2E790DD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62E88-4819-4902-AB8F-B5372DFD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42455-B5F0-4C88-8E11-C419D4AC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16DC9-74B3-4974-A530-691519AC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9EA51-B212-4D3F-B878-7CC5601E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2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02FD-0050-49A5-97B9-C0BDD893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557E7-7C7C-48BC-AF1B-DD4C2327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FC2A9-909C-4FED-82E9-6A70B9FE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7E676-2599-44D9-A3A3-A5B258F8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30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627CA-04AE-4632-88AD-2FDF0836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53E82-742E-459C-8AAC-FA827C7E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62D5D-4749-47CE-BA30-9AA81BE0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5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E712-1FE2-4951-A9C3-735CEC91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16D1A-B452-4C43-9279-C2873C70A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2E481-6CD2-47F0-9A9A-3866EDBCA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BFC26-DCB2-4DBA-B320-2713B7DF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228D3-1BDA-4DF4-8571-EBFE5B19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159B1-D642-475D-BE8E-476042A4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3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3129D-4BEC-4DD8-8E07-1571F423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08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E780F-C524-4989-BFEA-217CFBADD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0BEC7-18A7-41F0-A8C2-C42B20EE7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BA33-1288-476D-ADB1-642209E929E4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22F5-E23F-4A71-8796-490C2B7C2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DFC0C-BE23-4B4B-B78E-CEAEAD7EA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B05F1-2A93-4A8C-B372-3CE716E0CAD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B7C5D-AE28-48CE-85F7-96C1562350BE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7838698B-4F7D-405A-B4DA-FA79B4BEB3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06" y="5295206"/>
            <a:ext cx="1562793" cy="156279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38E486-2991-42BD-A19D-EB71D7B80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t="21711" r="15885" b="23790"/>
          <a:stretch/>
        </p:blipFill>
        <p:spPr>
          <a:xfrm>
            <a:off x="10568010" y="186403"/>
            <a:ext cx="1571579" cy="7676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8387B04-DC45-4EF1-B382-04860079A292}"/>
              </a:ext>
            </a:extLst>
          </p:cNvPr>
          <p:cNvSpPr/>
          <p:nvPr userDrawn="1"/>
        </p:nvSpPr>
        <p:spPr>
          <a:xfrm>
            <a:off x="10629207" y="-6380"/>
            <a:ext cx="1562793" cy="136525"/>
          </a:xfrm>
          <a:prstGeom prst="rect">
            <a:avLst/>
          </a:prstGeom>
          <a:solidFill>
            <a:srgbClr val="50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2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F55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la.org.uk/resources/pre-tenancy/preparing-for-renting-homes-wal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46B4-9E01-4AF0-8D1B-48972D630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Waltham Forest Landlords Forum</a:t>
            </a:r>
            <a:br>
              <a:rPr lang="en-GB" dirty="0"/>
            </a:br>
            <a:r>
              <a:rPr lang="en-GB" dirty="0"/>
              <a:t>Regulatory Briefing &amp; Market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0BC37-C31A-4819-960F-EEE94893E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3181" y="3602038"/>
            <a:ext cx="9613783" cy="1655762"/>
          </a:xfrm>
        </p:spPr>
        <p:txBody>
          <a:bodyPr>
            <a:normAutofit/>
          </a:bodyPr>
          <a:lstStyle/>
          <a:p>
            <a:r>
              <a:rPr lang="en-GB" sz="3600" dirty="0"/>
              <a:t>Richard Blanco – NRLA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93717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Renters Reform Bill – Timescale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56368"/>
                </a:solidFill>
              </a:rPr>
              <a:t>Timescale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Bill published 17 May 2023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Earliest it could become law is Spring 2024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Come into force Autumn 2024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ASTs valid until Autumn 2025</a:t>
            </a:r>
          </a:p>
          <a:p>
            <a:r>
              <a:rPr lang="en-US" dirty="0">
                <a:solidFill>
                  <a:srgbClr val="656368"/>
                </a:solidFill>
              </a:rPr>
              <a:t>Anti Social </a:t>
            </a:r>
            <a:r>
              <a:rPr lang="en-US" dirty="0" err="1">
                <a:solidFill>
                  <a:srgbClr val="656368"/>
                </a:solidFill>
              </a:rPr>
              <a:t>Behaviour</a:t>
            </a:r>
            <a:r>
              <a:rPr lang="en-US" dirty="0">
                <a:solidFill>
                  <a:srgbClr val="656368"/>
                </a:solidFill>
              </a:rPr>
              <a:t> provisions – working group set up</a:t>
            </a:r>
          </a:p>
          <a:p>
            <a:r>
              <a:rPr lang="en-US" dirty="0">
                <a:solidFill>
                  <a:srgbClr val="656368"/>
                </a:solidFill>
              </a:rPr>
              <a:t>Concern In Student Sector (Purpose built exempt)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Ministers had said they would look at this</a:t>
            </a: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0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0075"/>
            <a:ext cx="10182225" cy="1090613"/>
          </a:xfrm>
        </p:spPr>
        <p:txBody>
          <a:bodyPr/>
          <a:lstStyle/>
          <a:p>
            <a:r>
              <a:rPr lang="en-GB" dirty="0"/>
              <a:t>Updated: How To Rent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0064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9600" dirty="0">
                <a:solidFill>
                  <a:srgbClr val="505559"/>
                </a:solidFill>
                <a:ea typeface="Source Sans Pro" panose="020B0503030403020204" pitchFamily="34" charset="0"/>
              </a:rPr>
              <a:t>March 2023 version </a:t>
            </a:r>
            <a:r>
              <a:rPr lang="en-GB" sz="9600" b="1" dirty="0">
                <a:solidFill>
                  <a:srgbClr val="505559"/>
                </a:solidFill>
                <a:ea typeface="Source Sans Pro" panose="020B0503030403020204" pitchFamily="34" charset="0"/>
              </a:rPr>
              <a:t>must</a:t>
            </a:r>
            <a:r>
              <a:rPr lang="en-GB" sz="9600" dirty="0">
                <a:solidFill>
                  <a:srgbClr val="505559"/>
                </a:solidFill>
                <a:ea typeface="Source Sans Pro" panose="020B0503030403020204" pitchFamily="34" charset="0"/>
              </a:rPr>
              <a:t> be served at the start of any new tenancy or on renewal, for tenancies in England.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9600" dirty="0">
              <a:solidFill>
                <a:srgbClr val="505559"/>
              </a:solidFill>
              <a:ea typeface="Source Sans Pro" panose="020B05030304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>
                <a:solidFill>
                  <a:srgbClr val="505559"/>
                </a:solidFill>
                <a:ea typeface="Source Sans Pro" panose="020B0503030403020204" pitchFamily="34" charset="0"/>
              </a:rPr>
              <a:t>What’s been added?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9600" dirty="0">
                <a:solidFill>
                  <a:srgbClr val="505559"/>
                </a:solidFill>
                <a:ea typeface="Source Sans Pro" panose="020B0503030403020204" pitchFamily="34" charset="0"/>
              </a:rPr>
              <a:t>The requirement for carbon monoxide alarms to be fitted in every room with a fixed fuel-burning appliance.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9600" dirty="0">
                <a:solidFill>
                  <a:srgbClr val="505559"/>
                </a:solidFill>
                <a:ea typeface="Source Sans Pro" panose="020B0503030403020204" pitchFamily="34" charset="0"/>
              </a:rPr>
              <a:t>The requirement for Electrical Installation Conditions Reports to be provided to the tenants.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9600" dirty="0">
                <a:solidFill>
                  <a:srgbClr val="505559"/>
                </a:solidFill>
                <a:ea typeface="Source Sans Pro" panose="020B0503030403020204" pitchFamily="34" charset="0"/>
              </a:rPr>
              <a:t>Information on fitting smart meters and requests for reasonable adjustments for tenants with accessibility needs. </a:t>
            </a:r>
            <a:endParaRPr lang="en-US" sz="9600" dirty="0">
              <a:solidFill>
                <a:srgbClr val="50555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  <p:pic>
        <p:nvPicPr>
          <p:cNvPr id="1026" name="Picture 2" descr="Updated How to Rent guide | Propertymark">
            <a:extLst>
              <a:ext uri="{FF2B5EF4-FFF2-40B4-BE49-F238E27FC236}">
                <a16:creationId xmlns:a16="http://schemas.microsoft.com/office/drawing/2014/main" id="{9CE1A58E-1591-2A63-BDC1-CD74FCD3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64" y="1925580"/>
            <a:ext cx="40862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0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Minimum Energy Efficiency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656368"/>
                </a:solidFill>
              </a:rPr>
              <a:t>Consultation ended in January 2021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Graham Stuart minister says they will respond “by the end of this year”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Don’t be confused by Minimum Energy Performance of Buildings Bill – it is a private members bill that will not be enacted</a:t>
            </a:r>
          </a:p>
          <a:p>
            <a:r>
              <a:rPr lang="en-GB" dirty="0">
                <a:solidFill>
                  <a:srgbClr val="656368"/>
                </a:solidFill>
              </a:rPr>
              <a:t>Proposed EPC C by 2025 (2028 existing tenancies)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Max contribution of £10,000 by landlord, option of exemption register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Average cost is £8,300 per property</a:t>
            </a:r>
          </a:p>
          <a:p>
            <a:r>
              <a:rPr lang="en-GB" dirty="0">
                <a:solidFill>
                  <a:srgbClr val="656368"/>
                </a:solidFill>
              </a:rPr>
              <a:t>NRLA is asking government for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Clear timetable for response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Extend deadline to 2028 for all properties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Tax allowance for works &amp; Building Renovation Passports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Tapering cost cap depending on rent</a:t>
            </a:r>
          </a:p>
          <a:p>
            <a:r>
              <a:rPr lang="en-GB" dirty="0">
                <a:solidFill>
                  <a:srgbClr val="656368"/>
                </a:solidFill>
              </a:rPr>
              <a:t>Delay is causing uncertainty &amp; “planning blight”</a:t>
            </a:r>
          </a:p>
          <a:p>
            <a:pPr lvl="1"/>
            <a:endParaRPr lang="en-GB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05559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6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stats on MEES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656368"/>
                </a:solidFill>
              </a:rPr>
              <a:t>A third of properties in PRS are pre-1919 (10% H/O and 5% social)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13 points between D and C – challenging for older properties to get to C</a:t>
            </a:r>
          </a:p>
          <a:p>
            <a:r>
              <a:rPr lang="en-GB" dirty="0">
                <a:solidFill>
                  <a:srgbClr val="656368"/>
                </a:solidFill>
              </a:rPr>
              <a:t>44.5% of PRS properties have EPC of C or higher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Was 18% ten years ago</a:t>
            </a:r>
          </a:p>
          <a:p>
            <a:r>
              <a:rPr lang="en-GB" dirty="0">
                <a:solidFill>
                  <a:srgbClr val="656368"/>
                </a:solidFill>
              </a:rPr>
              <a:t>27% of landlords say they would sell rather than carry out works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But 1 in 6 said they would carry out works with grants or their own savings</a:t>
            </a:r>
          </a:p>
          <a:p>
            <a:pPr lvl="1"/>
            <a:r>
              <a:rPr lang="en-GB" dirty="0">
                <a:solidFill>
                  <a:srgbClr val="656368"/>
                </a:solidFill>
              </a:rPr>
              <a:t>Motivated to reduce tenants bills and make home more comfortable</a:t>
            </a:r>
          </a:p>
          <a:p>
            <a:r>
              <a:rPr lang="en-GB" dirty="0">
                <a:solidFill>
                  <a:srgbClr val="656368"/>
                </a:solidFill>
              </a:rPr>
              <a:t>60% said would only buy property which is C or above</a:t>
            </a:r>
          </a:p>
          <a:p>
            <a:r>
              <a:rPr lang="en-GB" dirty="0">
                <a:solidFill>
                  <a:srgbClr val="656368"/>
                </a:solidFill>
              </a:rPr>
              <a:t>50% are thinking of selling properties that are D or below</a:t>
            </a:r>
          </a:p>
          <a:p>
            <a:pPr lvl="1"/>
            <a:endParaRPr lang="en-GB" dirty="0">
              <a:solidFill>
                <a:srgbClr val="656368"/>
              </a:solidFill>
            </a:endParaRPr>
          </a:p>
          <a:p>
            <a:pPr lvl="1"/>
            <a:endParaRPr lang="en-GB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505559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2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Tax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1500505"/>
            <a:ext cx="6304280" cy="4351338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rgbClr val="656368"/>
                </a:solidFill>
              </a:rPr>
              <a:t>Quarterly digitised tax returns to HMRC</a:t>
            </a:r>
          </a:p>
          <a:p>
            <a:r>
              <a:rPr lang="en-GB" dirty="0">
                <a:solidFill>
                  <a:srgbClr val="656368"/>
                </a:solidFill>
              </a:rPr>
              <a:t>Plan was for landlords with gross rental income over £10,000 to start in 2024 – NRLA requested change to timing and limits</a:t>
            </a:r>
          </a:p>
          <a:p>
            <a:r>
              <a:rPr lang="en-GB" dirty="0">
                <a:solidFill>
                  <a:srgbClr val="656368"/>
                </a:solidFill>
              </a:rPr>
              <a:t>Changed to 2026 for landlords with gross rental income over £50,000</a:t>
            </a:r>
          </a:p>
          <a:p>
            <a:r>
              <a:rPr lang="en-GB" dirty="0">
                <a:solidFill>
                  <a:srgbClr val="656368"/>
                </a:solidFill>
              </a:rPr>
              <a:t>2027 for landlords with gross rental income over £30,000 </a:t>
            </a:r>
          </a:p>
          <a:p>
            <a:r>
              <a:rPr lang="en-GB" dirty="0">
                <a:solidFill>
                  <a:srgbClr val="656368"/>
                </a:solidFill>
              </a:rPr>
              <a:t>Consultation on Council Tax Disaggregation ended 31 March 2023 – await response</a:t>
            </a:r>
            <a:endParaRPr lang="en-US" dirty="0">
              <a:solidFill>
                <a:srgbClr val="505559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  <p:pic>
        <p:nvPicPr>
          <p:cNvPr id="1028" name="Picture 4" descr="Making Tax Digital - Everything You Need To Know | Xero UK">
            <a:extLst>
              <a:ext uri="{FF2B5EF4-FFF2-40B4-BE49-F238E27FC236}">
                <a16:creationId xmlns:a16="http://schemas.microsoft.com/office/drawing/2014/main" id="{381382E5-2AB5-A5C2-EDFD-8CCB9C90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35" y="1500505"/>
            <a:ext cx="3771505" cy="28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Fire Safety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77"/>
            <a:ext cx="10515600" cy="43151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56368"/>
                </a:solidFill>
              </a:rPr>
              <a:t>From 23 January 2023 and affects: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Freeholders of blocks of flats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Mixed use dwellings such as shops with a flat above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HMO landlords who let properties by the room (not shared house HMOs)</a:t>
            </a:r>
          </a:p>
          <a:p>
            <a:r>
              <a:rPr lang="en-US" dirty="0">
                <a:solidFill>
                  <a:srgbClr val="656368"/>
                </a:solidFill>
              </a:rPr>
              <a:t>Applies to common parts, exterior doors and walls and those that separate flats (or HMO bedsit rooms) from common parts </a:t>
            </a:r>
          </a:p>
          <a:p>
            <a:r>
              <a:rPr lang="en-US" dirty="0">
                <a:solidFill>
                  <a:srgbClr val="656368"/>
                </a:solidFill>
              </a:rPr>
              <a:t>Requirements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Fire safety instructions displayed in conspicuous part of building</a:t>
            </a:r>
          </a:p>
          <a:p>
            <a:pPr lvl="2"/>
            <a:r>
              <a:rPr lang="en-US" dirty="0">
                <a:solidFill>
                  <a:srgbClr val="656368"/>
                </a:solidFill>
              </a:rPr>
              <a:t>Evacuation strategy, how to report a fire (address), any other instruction</a:t>
            </a:r>
          </a:p>
          <a:p>
            <a:pPr lvl="2"/>
            <a:r>
              <a:rPr lang="en-US" dirty="0">
                <a:solidFill>
                  <a:srgbClr val="656368"/>
                </a:solidFill>
              </a:rPr>
              <a:t>Provide information on fire doors to occupants (keep shut, no tamper with self closers)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Given to new tenants as soon as practicable and re-issued every 12 months</a:t>
            </a: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6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Fire Safety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77"/>
            <a:ext cx="10515600" cy="43151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56368"/>
                </a:solidFill>
              </a:rPr>
              <a:t>Extra requirements for higher buildings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Discount the basement when calculating height</a:t>
            </a:r>
          </a:p>
          <a:p>
            <a:r>
              <a:rPr lang="en-US" dirty="0">
                <a:solidFill>
                  <a:srgbClr val="656368"/>
                </a:solidFill>
              </a:rPr>
              <a:t>Buildings over 11 </a:t>
            </a:r>
            <a:r>
              <a:rPr lang="en-US" dirty="0" err="1">
                <a:solidFill>
                  <a:srgbClr val="656368"/>
                </a:solidFill>
              </a:rPr>
              <a:t>metres</a:t>
            </a:r>
            <a:r>
              <a:rPr lang="en-US" dirty="0">
                <a:solidFill>
                  <a:srgbClr val="656368"/>
                </a:solidFill>
              </a:rPr>
              <a:t>, responsible person must….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Check fire doors every 3 months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Check flat entrance doors every 12 months</a:t>
            </a:r>
          </a:p>
          <a:p>
            <a:r>
              <a:rPr lang="en-US" dirty="0">
                <a:solidFill>
                  <a:srgbClr val="656368"/>
                </a:solidFill>
              </a:rPr>
              <a:t>Buildings over 18 </a:t>
            </a:r>
            <a:r>
              <a:rPr lang="en-US" dirty="0" err="1">
                <a:solidFill>
                  <a:srgbClr val="656368"/>
                </a:solidFill>
              </a:rPr>
              <a:t>metres</a:t>
            </a:r>
            <a:r>
              <a:rPr lang="en-US" dirty="0">
                <a:solidFill>
                  <a:srgbClr val="656368"/>
                </a:solidFill>
              </a:rPr>
              <a:t> (high rise), responsible person also provides</a:t>
            </a:r>
          </a:p>
          <a:p>
            <a:pPr lvl="1"/>
            <a:r>
              <a:rPr lang="en-GB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Wayfinding signage for firefighters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secure</a:t>
            </a:r>
            <a:r>
              <a:rPr lang="en-GB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information box containing relevant info for fire fighters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Lifts and essential fire fighting equipment for fire fighting crew</a:t>
            </a:r>
          </a:p>
          <a:p>
            <a:pPr lvl="1"/>
            <a:r>
              <a:rPr lang="en-GB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Floor plans and building plans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Information on external wall construction</a:t>
            </a:r>
            <a:endParaRPr lang="en-GB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2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Smoke &amp; Carbon Monoxide Regulations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14DEDC-5ACE-4F11-9BBD-6219DE58CA0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098024" cy="48021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F55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F55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55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55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55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CO detector in every room with combustible fuel appliance (except gas cookers) from 1 Oct 2022</a:t>
            </a:r>
          </a:p>
          <a:p>
            <a:r>
              <a:rPr lang="en-GB" sz="3200" dirty="0"/>
              <a:t>Smoke alarms requirement extended to Social Housing</a:t>
            </a:r>
          </a:p>
          <a:p>
            <a:pPr lvl="1"/>
            <a:r>
              <a:rPr lang="en-GB" sz="2800" dirty="0"/>
              <a:t>One on each floor, different requirements for HMOs</a:t>
            </a:r>
          </a:p>
          <a:p>
            <a:r>
              <a:rPr lang="en-GB" sz="3200" dirty="0"/>
              <a:t>Test CO and smoke alarms at start of tenancy</a:t>
            </a:r>
          </a:p>
          <a:p>
            <a:r>
              <a:rPr lang="en-GB" sz="3200" dirty="0"/>
              <a:t>New requirement for landlord to repair alarms if informed by tenant – but tenant responsible for testing during AST</a:t>
            </a:r>
          </a:p>
          <a:p>
            <a:r>
              <a:rPr lang="en-GB" sz="3200" dirty="0"/>
              <a:t>LAs can issue improvement or hazard awareness notice: mains inter-connected smoke alarms under HHSRS</a:t>
            </a:r>
          </a:p>
          <a:p>
            <a:pPr lvl="1"/>
            <a:r>
              <a:rPr lang="en-GB" sz="2800" dirty="0"/>
              <a:t>Can also serve remedial notice penalty of £5,000</a:t>
            </a:r>
            <a:endParaRPr lang="en-GB" sz="3200" dirty="0"/>
          </a:p>
          <a:p>
            <a:pPr lvl="1"/>
            <a:endParaRPr lang="en-GB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/>
          </a:p>
          <a:p>
            <a:endParaRPr lang="en-GB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4063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Non-Qualifying Leaseholders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77"/>
            <a:ext cx="10515600" cy="431516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656368"/>
                </a:solidFill>
              </a:rPr>
              <a:t>To qualify for funds towards remedial work under Building Safety Act</a:t>
            </a:r>
          </a:p>
          <a:p>
            <a:pPr lvl="1"/>
            <a:r>
              <a:rPr lang="en-GB" i="0" dirty="0">
                <a:solidFill>
                  <a:srgbClr val="65636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Own a property in a relevant building</a:t>
            </a:r>
            <a:r>
              <a:rPr lang="en-GB" dirty="0">
                <a:solidFill>
                  <a:srgbClr val="6563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higher than 11m (or 5 storeys) with at least 2 dwellings</a:t>
            </a:r>
          </a:p>
          <a:p>
            <a:pPr lvl="1"/>
            <a:r>
              <a:rPr lang="en-GB" dirty="0">
                <a:solidFill>
                  <a:srgbClr val="6563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lease existed before 14 Feb 2022</a:t>
            </a:r>
          </a:p>
          <a:p>
            <a:pPr lvl="1"/>
            <a:r>
              <a:rPr lang="en-GB" dirty="0">
                <a:solidFill>
                  <a:srgbClr val="6563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property was your primary residence or you owned no more than 3 properties in the UK</a:t>
            </a:r>
          </a:p>
          <a:p>
            <a:r>
              <a:rPr lang="en-GB" dirty="0">
                <a:solidFill>
                  <a:srgbClr val="6563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Qualifying Leaseholders</a:t>
            </a:r>
          </a:p>
          <a:p>
            <a:pPr lvl="1"/>
            <a:r>
              <a:rPr lang="en-GB" dirty="0">
                <a:solidFill>
                  <a:srgbClr val="6563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1.3m in blocks 11m or lower</a:t>
            </a:r>
          </a:p>
          <a:p>
            <a:pPr lvl="1"/>
            <a:r>
              <a:rPr lang="en-GB" dirty="0">
                <a:solidFill>
                  <a:srgbClr val="6563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400,000 in taller blocks (many own more than 3 properties)</a:t>
            </a:r>
          </a:p>
          <a:p>
            <a:pPr lvl="1"/>
            <a:r>
              <a:rPr lang="en-GB" dirty="0">
                <a:solidFill>
                  <a:srgbClr val="6563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share of freehold</a:t>
            </a:r>
          </a:p>
          <a:p>
            <a:pPr lvl="1"/>
            <a:r>
              <a:rPr lang="en-GB" dirty="0">
                <a:solidFill>
                  <a:srgbClr val="6563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Bought or extended the lease after 14 Feb 2022</a:t>
            </a:r>
          </a:p>
          <a:p>
            <a:pPr lvl="1"/>
            <a:endParaRPr lang="en-GB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0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A277-75C3-4B27-96C3-B21BE16F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Renting Homes (Wales) Act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2FFAC-FCD7-4D55-904D-D5ABE7D17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7147"/>
          </a:xfrm>
        </p:spPr>
        <p:txBody>
          <a:bodyPr>
            <a:normAutofit/>
          </a:bodyPr>
          <a:lstStyle/>
          <a:p>
            <a:r>
              <a:rPr lang="en-GB" dirty="0"/>
              <a:t>Came into force on 1 Dec 2022</a:t>
            </a:r>
          </a:p>
          <a:p>
            <a:r>
              <a:rPr lang="en-GB" dirty="0"/>
              <a:t>Fundamentally changes renting in Wales. All PRS tenancies replaced by ‘occupation contracts’ with new required terms, and rules around possession – including a replacement for Section 21 which will require six months’ notice and can only be served after the first six months of the occupation contract</a:t>
            </a:r>
          </a:p>
          <a:p>
            <a:r>
              <a:rPr lang="en-GB" dirty="0"/>
              <a:t>Will also bring in new fitness for human habitation requirements (EICR, smoke alarms, CO alarms) and restrict notice where mandatory requirements are not met including issuing specified documents</a:t>
            </a:r>
          </a:p>
          <a:p>
            <a:r>
              <a:rPr lang="en-GB" dirty="0"/>
              <a:t>For full details: </a:t>
            </a:r>
            <a:r>
              <a:rPr lang="en-GB" dirty="0">
                <a:hlinkClick r:id="rId2"/>
              </a:rPr>
              <a:t>nrla.org.uk/resources/pre-tenancy/preparing-for-renting-homes-</a:t>
            </a:r>
            <a:r>
              <a:rPr lang="en-GB" dirty="0" err="1">
                <a:hlinkClick r:id="rId2"/>
              </a:rPr>
              <a:t>wales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70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presentation, brief updates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76"/>
            <a:ext cx="10515600" cy="48244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56368"/>
                </a:solidFill>
              </a:rPr>
              <a:t>Raising Rents Fairly &amp; Legally</a:t>
            </a:r>
          </a:p>
          <a:p>
            <a:r>
              <a:rPr lang="en-US" dirty="0">
                <a:solidFill>
                  <a:srgbClr val="656368"/>
                </a:solidFill>
              </a:rPr>
              <a:t>Govt consultation on short term lets</a:t>
            </a:r>
          </a:p>
          <a:p>
            <a:r>
              <a:rPr lang="en-US" dirty="0">
                <a:solidFill>
                  <a:srgbClr val="656368"/>
                </a:solidFill>
              </a:rPr>
              <a:t>Renters Reform Bill</a:t>
            </a:r>
          </a:p>
          <a:p>
            <a:r>
              <a:rPr lang="en-US" dirty="0">
                <a:solidFill>
                  <a:srgbClr val="656368"/>
                </a:solidFill>
              </a:rPr>
              <a:t>Updated How To Rent Booklet</a:t>
            </a:r>
          </a:p>
          <a:p>
            <a:r>
              <a:rPr lang="en-US" dirty="0">
                <a:solidFill>
                  <a:srgbClr val="656368"/>
                </a:solidFill>
              </a:rPr>
              <a:t>Minimum Energy Efficiency Standards</a:t>
            </a:r>
          </a:p>
          <a:p>
            <a:r>
              <a:rPr lang="en-US" dirty="0">
                <a:solidFill>
                  <a:srgbClr val="656368"/>
                </a:solidFill>
              </a:rPr>
              <a:t>Making Tax Digital</a:t>
            </a:r>
          </a:p>
          <a:p>
            <a:r>
              <a:rPr lang="en-US" dirty="0">
                <a:solidFill>
                  <a:srgbClr val="656368"/>
                </a:solidFill>
              </a:rPr>
              <a:t>New Fire Safety Measures</a:t>
            </a:r>
          </a:p>
          <a:p>
            <a:r>
              <a:rPr lang="en-US" dirty="0">
                <a:solidFill>
                  <a:srgbClr val="656368"/>
                </a:solidFill>
              </a:rPr>
              <a:t>Smoke &amp; Carbon Monoxide Alarms</a:t>
            </a:r>
          </a:p>
          <a:p>
            <a:r>
              <a:rPr lang="en-US" dirty="0">
                <a:solidFill>
                  <a:srgbClr val="656368"/>
                </a:solidFill>
              </a:rPr>
              <a:t>Housing Market update</a:t>
            </a: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18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42" y="407070"/>
            <a:ext cx="10663106" cy="1325563"/>
          </a:xfrm>
        </p:spPr>
        <p:txBody>
          <a:bodyPr/>
          <a:lstStyle/>
          <a:p>
            <a:r>
              <a:rPr lang="en-GB" dirty="0"/>
              <a:t>Is Now A Good Time To Invest In Property?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95" y="1557277"/>
            <a:ext cx="10515600" cy="43151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56368"/>
                </a:solidFill>
              </a:rPr>
              <a:t>Current challenges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Construction costs and shortage of </a:t>
            </a:r>
            <a:r>
              <a:rPr lang="en-US" dirty="0" err="1">
                <a:solidFill>
                  <a:srgbClr val="656368"/>
                </a:solidFill>
              </a:rPr>
              <a:t>Labour</a:t>
            </a:r>
            <a:endParaRPr lang="en-US" dirty="0">
              <a:solidFill>
                <a:srgbClr val="656368"/>
              </a:solidFill>
            </a:endParaRPr>
          </a:p>
          <a:p>
            <a:pPr lvl="1"/>
            <a:r>
              <a:rPr lang="en-US" dirty="0">
                <a:solidFill>
                  <a:srgbClr val="656368"/>
                </a:solidFill>
              </a:rPr>
              <a:t>Increased finance costs due to rising Bank Base Rate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Lender caution &amp; high stress tests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Falling house prices</a:t>
            </a:r>
          </a:p>
          <a:p>
            <a:pPr lvl="1"/>
            <a:r>
              <a:rPr lang="en-US" dirty="0" err="1">
                <a:solidFill>
                  <a:srgbClr val="656368"/>
                </a:solidFill>
              </a:rPr>
              <a:t>Unfavourable</a:t>
            </a:r>
            <a:r>
              <a:rPr lang="en-US" dirty="0">
                <a:solidFill>
                  <a:srgbClr val="656368"/>
                </a:solidFill>
              </a:rPr>
              <a:t> taxation: section 24, additional SDLT, worsening CGT, rising Corporation tax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Costs, restraints &amp; bureaucracy of licensing &amp; HMO Article 4 Directions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Impending regulation: Renters Reform Bill and MEES</a:t>
            </a:r>
          </a:p>
          <a:p>
            <a:r>
              <a:rPr lang="en-US" dirty="0">
                <a:solidFill>
                  <a:srgbClr val="656368"/>
                </a:solidFill>
              </a:rPr>
              <a:t>33% of landlords plan to sell in next 12 months</a:t>
            </a:r>
          </a:p>
          <a:p>
            <a:r>
              <a:rPr lang="en-US" dirty="0">
                <a:solidFill>
                  <a:srgbClr val="656368"/>
                </a:solidFill>
              </a:rPr>
              <a:t>10% plan to buy….</a:t>
            </a: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8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Economy: Inflation Projection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808AD2-7F99-BBD1-0961-2058EE45C963}"/>
              </a:ext>
            </a:extLst>
          </p:cNvPr>
          <p:cNvSpPr txBox="1">
            <a:spLocks/>
          </p:cNvSpPr>
          <p:nvPr/>
        </p:nvSpPr>
        <p:spPr>
          <a:xfrm>
            <a:off x="1009089" y="6062165"/>
            <a:ext cx="1672206" cy="348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F5559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1200" b="0" dirty="0"/>
          </a:p>
        </p:txBody>
      </p:sp>
      <p:pic>
        <p:nvPicPr>
          <p:cNvPr id="6" name="Picture 2" descr="Shaded fan chart for the C P I inflation projection. The distribution widens over the forecast period.">
            <a:extLst>
              <a:ext uri="{FF2B5EF4-FFF2-40B4-BE49-F238E27FC236}">
                <a16:creationId xmlns:a16="http://schemas.microsoft.com/office/drawing/2014/main" id="{FD8CD46F-46BF-6D4A-4E5F-7C4101C1CE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77" y="1567810"/>
            <a:ext cx="10363300" cy="473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23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808AD2-7F99-BBD1-0961-2058EE45C963}"/>
              </a:ext>
            </a:extLst>
          </p:cNvPr>
          <p:cNvSpPr txBox="1">
            <a:spLocks/>
          </p:cNvSpPr>
          <p:nvPr/>
        </p:nvSpPr>
        <p:spPr>
          <a:xfrm>
            <a:off x="1009089" y="6062165"/>
            <a:ext cx="1672206" cy="348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F5559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1200" b="0" dirty="0"/>
          </a:p>
        </p:txBody>
      </p:sp>
      <p:pic>
        <p:nvPicPr>
          <p:cNvPr id="3074" name="Picture 2" descr="Graphic showing international interest rates">
            <a:extLst>
              <a:ext uri="{FF2B5EF4-FFF2-40B4-BE49-F238E27FC236}">
                <a16:creationId xmlns:a16="http://schemas.microsoft.com/office/drawing/2014/main" id="{373C6CD2-048C-8F67-372C-267F2169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47216"/>
            <a:ext cx="6661558" cy="624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17831-008A-AE04-0DB3-C191E3FA7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82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22B1-1864-04B2-1CFD-7045085A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71E17-1B99-B3BB-5F2F-2EEABE07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426" y="2350155"/>
            <a:ext cx="2575421" cy="2909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Swap Rates now</a:t>
            </a:r>
          </a:p>
          <a:p>
            <a:r>
              <a:rPr lang="en-GB" dirty="0"/>
              <a:t>2yr 5.87%</a:t>
            </a:r>
          </a:p>
          <a:p>
            <a:r>
              <a:rPr lang="en-GB" dirty="0"/>
              <a:t>5yr 5.05%</a:t>
            </a:r>
          </a:p>
          <a:p>
            <a:pPr marL="0" indent="0">
              <a:buNone/>
            </a:pPr>
            <a:r>
              <a:rPr lang="en-GB" dirty="0"/>
              <a:t>On 6 May 2023</a:t>
            </a:r>
          </a:p>
          <a:p>
            <a:r>
              <a:rPr lang="en-GB" dirty="0"/>
              <a:t>2yr 4.40%</a:t>
            </a:r>
          </a:p>
          <a:p>
            <a:r>
              <a:rPr lang="en-GB" dirty="0"/>
              <a:t>5yr 3.93%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924D8-EA71-FDE2-A664-05CBC0D6E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94" y="365125"/>
            <a:ext cx="6367048" cy="64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490" y="3302087"/>
            <a:ext cx="9115878" cy="34597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56368"/>
                </a:solidFill>
              </a:rPr>
              <a:t>House prices </a:t>
            </a:r>
          </a:p>
          <a:p>
            <a:r>
              <a:rPr lang="en-US" dirty="0">
                <a:solidFill>
                  <a:srgbClr val="656368"/>
                </a:solidFill>
              </a:rPr>
              <a:t>Inflation</a:t>
            </a:r>
          </a:p>
          <a:p>
            <a:r>
              <a:rPr lang="en-US" dirty="0">
                <a:solidFill>
                  <a:srgbClr val="656368"/>
                </a:solidFill>
              </a:rPr>
              <a:t>Interest rates</a:t>
            </a:r>
          </a:p>
        </p:txBody>
      </p:sp>
      <p:pic>
        <p:nvPicPr>
          <p:cNvPr id="4" name="Picture 2" descr="Interesting times • Resolution Foundation">
            <a:extLst>
              <a:ext uri="{FF2B5EF4-FFF2-40B4-BE49-F238E27FC236}">
                <a16:creationId xmlns:a16="http://schemas.microsoft.com/office/drawing/2014/main" id="{0C6D46E8-928B-33F5-45E7-4853DBEF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" y="687898"/>
            <a:ext cx="10558945" cy="593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36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3EE-1157-B439-B571-BD21BD88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Mortgage Approvals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3DFB-9D0C-C447-EAAE-A6416E124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United Kingdom Mortgage Approvals">
            <a:extLst>
              <a:ext uri="{FF2B5EF4-FFF2-40B4-BE49-F238E27FC236}">
                <a16:creationId xmlns:a16="http://schemas.microsoft.com/office/drawing/2014/main" id="{D68A5F39-865F-F18D-6B6E-92B233C64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9" y="1690687"/>
            <a:ext cx="9787941" cy="455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43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874" y="2648050"/>
            <a:ext cx="6686570" cy="275816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C8E06B-57E4-6DA2-457D-AEAB0CA4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8" y="608202"/>
            <a:ext cx="10274240" cy="59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34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Economy: Housing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77"/>
            <a:ext cx="10515600" cy="4315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56368"/>
                </a:solidFill>
              </a:rPr>
              <a:t>Start of 2023 - Predictions that prices would fall 5-12% in 2023</a:t>
            </a:r>
          </a:p>
          <a:p>
            <a:r>
              <a:rPr lang="en-US" dirty="0">
                <a:solidFill>
                  <a:srgbClr val="656368"/>
                </a:solidFill>
              </a:rPr>
              <a:t>Nationwide index shows UK fall of 3.5% in 12 months to June 2023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Was 3.4% in May, 2.7% in April - largest annual drops since 2009</a:t>
            </a:r>
          </a:p>
          <a:p>
            <a:r>
              <a:rPr lang="en-US" dirty="0">
                <a:solidFill>
                  <a:srgbClr val="656368"/>
                </a:solidFill>
              </a:rPr>
              <a:t>Other Key indicators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Several previous monthly falls according to Nationwide &amp; Halifax data (peak was in August 2022 – prices now 4% lower than the peak) </a:t>
            </a:r>
            <a:endParaRPr lang="en-US" b="1" dirty="0">
              <a:solidFill>
                <a:srgbClr val="656368"/>
              </a:solidFill>
            </a:endParaRPr>
          </a:p>
          <a:p>
            <a:pPr lvl="1"/>
            <a:r>
              <a:rPr lang="en-US" dirty="0">
                <a:solidFill>
                  <a:srgbClr val="656368"/>
                </a:solidFill>
              </a:rPr>
              <a:t>Mortgage approvals have been at their weakest since January 2009</a:t>
            </a:r>
            <a:endParaRPr lang="en-US" b="1" dirty="0">
              <a:solidFill>
                <a:srgbClr val="656368"/>
              </a:solidFill>
            </a:endParaRPr>
          </a:p>
          <a:p>
            <a:pPr lvl="1"/>
            <a:r>
              <a:rPr lang="en-US" dirty="0">
                <a:solidFill>
                  <a:srgbClr val="656368"/>
                </a:solidFill>
              </a:rPr>
              <a:t>Fall in buyer interest – fewer FTB and BTL purchases  </a:t>
            </a: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  <p:pic>
        <p:nvPicPr>
          <p:cNvPr id="2050" name="Picture 2" descr="The pros and cons of multi agency! As a seller.">
            <a:extLst>
              <a:ext uri="{FF2B5EF4-FFF2-40B4-BE49-F238E27FC236}">
                <a16:creationId xmlns:a16="http://schemas.microsoft.com/office/drawing/2014/main" id="{E20E547B-AAC4-59D5-8C67-55BED0CFF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98" y="4560850"/>
            <a:ext cx="2789555" cy="19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00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Podcast, Webinars &amp; NRLA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1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56368"/>
                </a:solidFill>
              </a:rPr>
              <a:t>Listen to NRLA Podcast &amp; Watch Webinars</a:t>
            </a:r>
          </a:p>
          <a:p>
            <a:r>
              <a:rPr lang="en-US" dirty="0">
                <a:solidFill>
                  <a:srgbClr val="656368"/>
                </a:solidFill>
              </a:rPr>
              <a:t>Google ‘Listen Up Landlords’</a:t>
            </a:r>
          </a:p>
          <a:p>
            <a:r>
              <a:rPr lang="en-US" dirty="0">
                <a:solidFill>
                  <a:srgbClr val="656368"/>
                </a:solidFill>
              </a:rPr>
              <a:t>Google ‘Inside Property’ for legacy editions</a:t>
            </a:r>
          </a:p>
          <a:p>
            <a:r>
              <a:rPr lang="en-US" dirty="0">
                <a:solidFill>
                  <a:srgbClr val="656368"/>
                </a:solidFill>
              </a:rPr>
              <a:t>Webinar recordings at www.nrla.org.uk</a:t>
            </a: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56368"/>
                </a:solidFill>
              </a:rPr>
              <a:t>Join The NRLA</a:t>
            </a:r>
            <a:endParaRPr lang="en-US" dirty="0">
              <a:solidFill>
                <a:srgbClr val="656368"/>
              </a:solidFill>
            </a:endParaRPr>
          </a:p>
          <a:p>
            <a:r>
              <a:rPr lang="en-US" dirty="0">
                <a:solidFill>
                  <a:srgbClr val="656368"/>
                </a:solidFill>
              </a:rPr>
              <a:t>Google ‘Join the NRLA’</a:t>
            </a:r>
          </a:p>
          <a:p>
            <a:r>
              <a:rPr lang="en-US" dirty="0">
                <a:solidFill>
                  <a:srgbClr val="656368"/>
                </a:solidFill>
              </a:rPr>
              <a:t>£85 per year by direct debit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Discount code – 59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22D34-A5B3-46C1-9081-A5A754D8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448" y="1933909"/>
            <a:ext cx="4030552" cy="26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6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2A96-5775-4187-86FE-6D36CA4C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NRLA Advice Line 0300 131 6400</a:t>
            </a:r>
            <a:br>
              <a:rPr lang="en-GB" dirty="0"/>
            </a:br>
            <a:br>
              <a:rPr lang="en-GB" dirty="0"/>
            </a:br>
            <a:r>
              <a:rPr lang="en-GB" dirty="0"/>
              <a:t>Your NRLA London Reps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548B-5A3E-4E9B-8FB6-325EBABB6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Richard Blanco 	NRLA London Representative (East &amp; North East)</a:t>
            </a:r>
          </a:p>
          <a:p>
            <a:r>
              <a:rPr lang="en-GB" dirty="0"/>
              <a:t>Yvonne Baisden  	NRLA London Representative (West &amp; North West)</a:t>
            </a:r>
          </a:p>
          <a:p>
            <a:r>
              <a:rPr lang="en-GB" dirty="0"/>
              <a:t>Karen Gregory 	NRLA London Representative (South London)</a:t>
            </a:r>
          </a:p>
        </p:txBody>
      </p:sp>
    </p:spTree>
    <p:extLst>
      <p:ext uri="{BB962C8B-B14F-4D97-AF65-F5344CB8AC3E}">
        <p14:creationId xmlns:p14="http://schemas.microsoft.com/office/powerpoint/2010/main" val="244629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Raising Rents Fairly &amp; Legally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7276"/>
            <a:ext cx="6820949" cy="482447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656368"/>
                </a:solidFill>
              </a:rPr>
              <a:t>UK Rents up by 10.4% (new lets), 4.8% (all lets)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Available properties fallen by third in last 18months</a:t>
            </a:r>
          </a:p>
          <a:p>
            <a:r>
              <a:rPr lang="en-US" dirty="0">
                <a:solidFill>
                  <a:srgbClr val="656368"/>
                </a:solidFill>
              </a:rPr>
              <a:t>Why are rents rising?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Short supply, high demand – up more than 50%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11% of homes for sale on Zoopla were previously rented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33% of landlords told NRLA they are thinking of selling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Increased mortgage costs – BBR 5%, may peak at 6%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64% of landlords don’t put up their rents whilst tenants in situ</a:t>
            </a: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  <p:pic>
        <p:nvPicPr>
          <p:cNvPr id="2050" name="Picture 2" descr="Soaring rents making life 'unaffordable' for private UK tenants, research  shows | Housing | The Guardian">
            <a:extLst>
              <a:ext uri="{FF2B5EF4-FFF2-40B4-BE49-F238E27FC236}">
                <a16:creationId xmlns:a16="http://schemas.microsoft.com/office/drawing/2014/main" id="{85575D90-D673-ABEE-70E5-FA2108072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10" y="1557276"/>
            <a:ext cx="4227585" cy="253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9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Raising Rents –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76"/>
            <a:ext cx="10515600" cy="482447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56368"/>
                </a:solidFill>
              </a:rPr>
              <a:t>AST Assured </a:t>
            </a:r>
            <a:r>
              <a:rPr lang="en-US" dirty="0" err="1">
                <a:solidFill>
                  <a:srgbClr val="656368"/>
                </a:solidFill>
              </a:rPr>
              <a:t>Shorthold</a:t>
            </a:r>
            <a:r>
              <a:rPr lang="en-US" dirty="0">
                <a:solidFill>
                  <a:srgbClr val="656368"/>
                </a:solidFill>
              </a:rPr>
              <a:t> tenancies (fixed period)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Minimum of six months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Cannot raise the rent during fixed term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Longer ASTs could have a rent review clause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Better to end the tenancy and re-negotiate</a:t>
            </a:r>
          </a:p>
          <a:p>
            <a:r>
              <a:rPr lang="en-US" dirty="0">
                <a:solidFill>
                  <a:srgbClr val="656368"/>
                </a:solidFill>
              </a:rPr>
              <a:t>SPT Statutory Periodic Tenancies (when AST rolls on)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S13 one month’s notice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Tenant accepts or go to tribunal (or ends tenancy)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Tribunal could decide rent should be higher or lower than landlord proposal</a:t>
            </a:r>
          </a:p>
          <a:p>
            <a:r>
              <a:rPr lang="en-US" dirty="0">
                <a:solidFill>
                  <a:srgbClr val="656368"/>
                </a:solidFill>
              </a:rPr>
              <a:t>Contractual Periodic Tenancies (no fixed period)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If they have a rent review clause, use s13 notice as laid down in the clause.  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When the rent increase takes effect, the contract will become an SPT</a:t>
            </a: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1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79" y="365125"/>
            <a:ext cx="9610898" cy="1325563"/>
          </a:xfrm>
        </p:spPr>
        <p:txBody>
          <a:bodyPr/>
          <a:lstStyle/>
          <a:p>
            <a:r>
              <a:rPr lang="en-GB" dirty="0"/>
              <a:t>About section 13 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0" y="1498553"/>
            <a:ext cx="7659849" cy="48244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656368"/>
                </a:solidFill>
              </a:rPr>
              <a:t>Prescribed form available on government website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Provides details on notice periods </a:t>
            </a:r>
            <a:r>
              <a:rPr lang="en-US" dirty="0" err="1">
                <a:solidFill>
                  <a:srgbClr val="656368"/>
                </a:solidFill>
              </a:rPr>
              <a:t>etc</a:t>
            </a:r>
            <a:endParaRPr lang="en-US" dirty="0">
              <a:solidFill>
                <a:srgbClr val="656368"/>
              </a:solidFill>
            </a:endParaRPr>
          </a:p>
          <a:p>
            <a:r>
              <a:rPr lang="en-US" dirty="0">
                <a:solidFill>
                  <a:srgbClr val="656368"/>
                </a:solidFill>
              </a:rPr>
              <a:t>Normally one month’s notice – but length of rental period</a:t>
            </a:r>
          </a:p>
          <a:p>
            <a:r>
              <a:rPr lang="en-US" dirty="0">
                <a:solidFill>
                  <a:srgbClr val="656368"/>
                </a:solidFill>
              </a:rPr>
              <a:t>Can be served on rent due date….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At end of fixed period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Minimum of 12 months into contractual periodic tenancy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12 months after last s13 was served</a:t>
            </a:r>
          </a:p>
          <a:p>
            <a:r>
              <a:rPr lang="en-US" dirty="0">
                <a:solidFill>
                  <a:srgbClr val="656368"/>
                </a:solidFill>
              </a:rPr>
              <a:t>Rent rise goes ahead unless tenant disputes it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Tenant can dispute rent by applying to tribunal using form 6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Tribunal will make a judgment based on market rents</a:t>
            </a:r>
          </a:p>
          <a:p>
            <a:r>
              <a:rPr lang="en-US" dirty="0">
                <a:solidFill>
                  <a:srgbClr val="656368"/>
                </a:solidFill>
              </a:rPr>
              <a:t>Call NRLA advice line for help on 0300 131 6400</a:t>
            </a: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  <p:pic>
        <p:nvPicPr>
          <p:cNvPr id="3074" name="Picture 2" descr="The Assured Tenancies and Agricultural Occupancies (Forms) (England)  Regulations 2015">
            <a:extLst>
              <a:ext uri="{FF2B5EF4-FFF2-40B4-BE49-F238E27FC236}">
                <a16:creationId xmlns:a16="http://schemas.microsoft.com/office/drawing/2014/main" id="{EA7C116C-DD97-DE38-5C29-EF77EC24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9" y="1420371"/>
            <a:ext cx="3581662" cy="490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7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Raising Rents – 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76"/>
            <a:ext cx="6837727" cy="482447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656368"/>
                </a:solidFill>
              </a:rPr>
              <a:t>Use a 12 month Assured </a:t>
            </a:r>
            <a:r>
              <a:rPr lang="en-US" dirty="0" err="1">
                <a:solidFill>
                  <a:srgbClr val="656368"/>
                </a:solidFill>
              </a:rPr>
              <a:t>Shorthold</a:t>
            </a:r>
            <a:r>
              <a:rPr lang="en-US" dirty="0">
                <a:solidFill>
                  <a:srgbClr val="656368"/>
                </a:solidFill>
              </a:rPr>
              <a:t> Tenancy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3 months before end of the tenancy, discuss tenants plan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Explain your plans regarding the rent</a:t>
            </a:r>
          </a:p>
          <a:p>
            <a:r>
              <a:rPr lang="en-US" dirty="0">
                <a:solidFill>
                  <a:srgbClr val="656368"/>
                </a:solidFill>
              </a:rPr>
              <a:t>Do You Have A Rent Policy?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For example - review rents every two years, use market </a:t>
            </a:r>
            <a:r>
              <a:rPr lang="en-US" dirty="0" err="1">
                <a:solidFill>
                  <a:srgbClr val="656368"/>
                </a:solidFill>
              </a:rPr>
              <a:t>comparables</a:t>
            </a:r>
            <a:endParaRPr lang="en-US" dirty="0">
              <a:solidFill>
                <a:srgbClr val="656368"/>
              </a:solidFill>
            </a:endParaRPr>
          </a:p>
          <a:p>
            <a:pPr lvl="1"/>
            <a:r>
              <a:rPr lang="en-US" dirty="0">
                <a:solidFill>
                  <a:srgbClr val="656368"/>
                </a:solidFill>
              </a:rPr>
              <a:t>Give tenants 6 or 12 months notice of proposed increases</a:t>
            </a:r>
          </a:p>
          <a:p>
            <a:r>
              <a:rPr lang="en-US" dirty="0">
                <a:solidFill>
                  <a:srgbClr val="656368"/>
                </a:solidFill>
              </a:rPr>
              <a:t>Rents Falling Below Market Rent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Consider cost of void and possible redecoration </a:t>
            </a:r>
            <a:r>
              <a:rPr lang="en-US" dirty="0" err="1">
                <a:solidFill>
                  <a:srgbClr val="656368"/>
                </a:solidFill>
              </a:rPr>
              <a:t>etc</a:t>
            </a:r>
            <a:endParaRPr lang="en-US" dirty="0">
              <a:solidFill>
                <a:srgbClr val="656368"/>
              </a:solidFill>
            </a:endParaRPr>
          </a:p>
          <a:p>
            <a:pPr lvl="1"/>
            <a:r>
              <a:rPr lang="en-US" dirty="0">
                <a:solidFill>
                  <a:srgbClr val="656368"/>
                </a:solidFill>
              </a:rPr>
              <a:t>Weigh this up against keeping the same tenant at below market rent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Increase rent by a reasonable amount and explain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Best time to reset to market rent is when tenant moves out</a:t>
            </a: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  <p:pic>
        <p:nvPicPr>
          <p:cNvPr id="4098" name="Picture 2" descr="Moonlighting: Why Indian firms don't want workers to have two jobs - BBC  News">
            <a:extLst>
              <a:ext uri="{FF2B5EF4-FFF2-40B4-BE49-F238E27FC236}">
                <a16:creationId xmlns:a16="http://schemas.microsoft.com/office/drawing/2014/main" id="{168ADFF4-B41F-B67E-EA22-D486E3D1C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29" y="2246652"/>
            <a:ext cx="4648199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9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47" y="214123"/>
            <a:ext cx="9610898" cy="1325563"/>
          </a:xfrm>
        </p:spPr>
        <p:txBody>
          <a:bodyPr/>
          <a:lstStyle/>
          <a:p>
            <a:r>
              <a:rPr lang="en-GB" dirty="0"/>
              <a:t>Govt Consultation On Short Term 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3" y="1627508"/>
            <a:ext cx="7013197" cy="48244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656368"/>
                </a:solidFill>
              </a:rPr>
              <a:t>Ran from 12 April to 7 June 2023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Proposed definition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Register person or property and who with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Level of fees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Inspections and minimum standards</a:t>
            </a:r>
          </a:p>
          <a:p>
            <a:r>
              <a:rPr lang="en-US" dirty="0">
                <a:solidFill>
                  <a:srgbClr val="656368"/>
                </a:solidFill>
              </a:rPr>
              <a:t>Scotland has a licensing scheme and Wales is considering one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Wales local authorities can charge 300% council tax 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200% in England Apr 2024</a:t>
            </a:r>
          </a:p>
          <a:p>
            <a:r>
              <a:rPr lang="en-US" dirty="0">
                <a:solidFill>
                  <a:srgbClr val="656368"/>
                </a:solidFill>
              </a:rPr>
              <a:t>Proposed Use Class of C5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Permitted development rights – but could be removed with Article 4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Could be granted with conditions </a:t>
            </a:r>
            <a:r>
              <a:rPr lang="en-US" dirty="0" err="1">
                <a:solidFill>
                  <a:srgbClr val="656368"/>
                </a:solidFill>
              </a:rPr>
              <a:t>eg</a:t>
            </a:r>
            <a:r>
              <a:rPr lang="en-US" dirty="0">
                <a:solidFill>
                  <a:srgbClr val="656368"/>
                </a:solidFill>
              </a:rPr>
              <a:t> max 90 days</a:t>
            </a: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  <p:pic>
        <p:nvPicPr>
          <p:cNvPr id="6146" name="Picture 2" descr="How to be a better Airbnb host in London - City Relay">
            <a:extLst>
              <a:ext uri="{FF2B5EF4-FFF2-40B4-BE49-F238E27FC236}">
                <a16:creationId xmlns:a16="http://schemas.microsoft.com/office/drawing/2014/main" id="{8EAFF07D-03C3-3034-23F9-2BA8F137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7" y="1627508"/>
            <a:ext cx="4276231" cy="2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0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Renters Reform Bill –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019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656368"/>
                </a:solidFill>
              </a:rPr>
              <a:t>Assured </a:t>
            </a:r>
            <a:r>
              <a:rPr lang="en-US" dirty="0" err="1">
                <a:solidFill>
                  <a:srgbClr val="656368"/>
                </a:solidFill>
              </a:rPr>
              <a:t>Shorthold</a:t>
            </a:r>
            <a:r>
              <a:rPr lang="en-US" dirty="0">
                <a:solidFill>
                  <a:srgbClr val="656368"/>
                </a:solidFill>
              </a:rPr>
              <a:t> Tenancies (ASTs) replaced by Periodic Tenancies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Ended by tenant giving 2 months notice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Landlord can end tenancy using Section 8 – Section 21 abolished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New grounds for selling up &amp; moving in – 2 months notice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Existing ASTs will last max 12 months into new system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Max one rent increase per annum – can be challenged at tribunal (but market rent)</a:t>
            </a:r>
          </a:p>
          <a:p>
            <a:r>
              <a:rPr lang="en-US" dirty="0">
                <a:solidFill>
                  <a:srgbClr val="656368"/>
                </a:solidFill>
              </a:rPr>
              <a:t>Compulsory redress scheme membership &amp; Ombudsman</a:t>
            </a:r>
          </a:p>
          <a:p>
            <a:r>
              <a:rPr lang="en-US" dirty="0">
                <a:solidFill>
                  <a:srgbClr val="656368"/>
                </a:solidFill>
              </a:rPr>
              <a:t>Pets cannot be unreasonably refused</a:t>
            </a:r>
          </a:p>
          <a:p>
            <a:r>
              <a:rPr lang="en-US" dirty="0">
                <a:solidFill>
                  <a:srgbClr val="656368"/>
                </a:solidFill>
              </a:rPr>
              <a:t>Property Portal – upload compliance documents, provide advice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Support Local Authority enforcement</a:t>
            </a:r>
          </a:p>
          <a:p>
            <a:r>
              <a:rPr lang="en-US" dirty="0">
                <a:solidFill>
                  <a:srgbClr val="656368"/>
                </a:solidFill>
              </a:rPr>
              <a:t>Govt committed to Court </a:t>
            </a:r>
            <a:r>
              <a:rPr lang="en-US" dirty="0" err="1">
                <a:solidFill>
                  <a:srgbClr val="656368"/>
                </a:solidFill>
              </a:rPr>
              <a:t>Modernisation</a:t>
            </a:r>
            <a:endParaRPr lang="en-US" dirty="0">
              <a:solidFill>
                <a:srgbClr val="656368"/>
              </a:solidFill>
            </a:endParaRPr>
          </a:p>
          <a:p>
            <a:r>
              <a:rPr lang="en-US" dirty="0">
                <a:solidFill>
                  <a:srgbClr val="656368"/>
                </a:solidFill>
              </a:rPr>
              <a:t>Not In The Bill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No longer advertise ‘no families’ and ‘no DSS’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Decent Homes Standards for Private Rented Sector</a:t>
            </a: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5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33C-2B2F-4F72-A2B7-5B66389A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0075"/>
            <a:ext cx="10182225" cy="1090613"/>
          </a:xfrm>
        </p:spPr>
        <p:txBody>
          <a:bodyPr/>
          <a:lstStyle/>
          <a:p>
            <a:r>
              <a:rPr lang="en-GB" dirty="0"/>
              <a:t>Renters Reform Bill -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BD17-E193-48E8-9706-2978C4246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656368"/>
                </a:solidFill>
              </a:rPr>
              <a:t>DLUHC Committee Report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Exempt Student tenancies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Amend sale or move in grounds – 6 months and 1 year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Specialist housing court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Review tax changes</a:t>
            </a:r>
          </a:p>
          <a:p>
            <a:pPr lvl="1"/>
            <a:r>
              <a:rPr lang="en-US" dirty="0">
                <a:solidFill>
                  <a:srgbClr val="656368"/>
                </a:solidFill>
              </a:rPr>
              <a:t>Increase house building</a:t>
            </a:r>
          </a:p>
          <a:p>
            <a:r>
              <a:rPr lang="en-US" dirty="0"/>
              <a:t>What The NRLA is calling for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End anti-landlord rhetoric and back quality landlords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Address issues in the student market re indefinite tenancies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Establish firm principles on tackling anti-social tenants quickly and effectively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Reform the courts BEFORE Section 21 powers are removed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Abolish local licensing once the property portal is introduced</a:t>
            </a: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endParaRPr lang="en-US" dirty="0">
              <a:solidFill>
                <a:srgbClr val="656368"/>
              </a:solidFill>
            </a:endParaRPr>
          </a:p>
          <a:p>
            <a:pPr lvl="1"/>
            <a:endParaRPr lang="en-US" b="1" dirty="0">
              <a:solidFill>
                <a:srgbClr val="6563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563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93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9289</TotalTime>
  <Words>2004</Words>
  <Application>Microsoft Office PowerPoint</Application>
  <PresentationFormat>Widescreen</PresentationFormat>
  <Paragraphs>379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Waltham Forest Landlords Forum Regulatory Briefing &amp; Market Update</vt:lpstr>
      <vt:lpstr>In this presentation, brief updates on…</vt:lpstr>
      <vt:lpstr>Raising Rents Fairly &amp; Legally</vt:lpstr>
      <vt:lpstr>Raising Rents – The Law</vt:lpstr>
      <vt:lpstr>About section 13 notices</vt:lpstr>
      <vt:lpstr>Raising Rents – Best Practice</vt:lpstr>
      <vt:lpstr>Govt Consultation On Short Term Lets</vt:lpstr>
      <vt:lpstr>Renters Reform Bill – Key Points</vt:lpstr>
      <vt:lpstr>Renters Reform Bill - Reactions</vt:lpstr>
      <vt:lpstr>Renters Reform Bill – Timescale</vt:lpstr>
      <vt:lpstr>Updated: How To Rent Guide</vt:lpstr>
      <vt:lpstr>Minimum Energy Efficiency Standards</vt:lpstr>
      <vt:lpstr>Some stats on MEES</vt:lpstr>
      <vt:lpstr>Making Tax Digital</vt:lpstr>
      <vt:lpstr>Changes to Fire Safety Regulations</vt:lpstr>
      <vt:lpstr>Changes to Fire Safety Regulations</vt:lpstr>
      <vt:lpstr>Smoke &amp; Carbon Monoxide Regulations</vt:lpstr>
      <vt:lpstr>Non-Qualifying Leaseholders</vt:lpstr>
      <vt:lpstr>Renting Homes (Wales) Act 2016</vt:lpstr>
      <vt:lpstr>Is Now A Good Time To Invest In Property?</vt:lpstr>
      <vt:lpstr>The Economy: Inflation Projection</vt:lpstr>
      <vt:lpstr>Bank</vt:lpstr>
      <vt:lpstr>PowerPoint Presentation</vt:lpstr>
      <vt:lpstr>PowerPoint Presentation</vt:lpstr>
      <vt:lpstr>UK Mortgage Approvals</vt:lpstr>
      <vt:lpstr>PowerPoint Presentation</vt:lpstr>
      <vt:lpstr>The Economy: Housing Market</vt:lpstr>
      <vt:lpstr>Podcast, Webinars &amp; NRLA Membership</vt:lpstr>
      <vt:lpstr>NRLA Advice Line 0300 131 6400  Your NRLA London Reps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Davies</dc:creator>
  <cp:lastModifiedBy>Julia Morris</cp:lastModifiedBy>
  <cp:revision>114</cp:revision>
  <cp:lastPrinted>2022-07-12T22:53:04Z</cp:lastPrinted>
  <dcterms:created xsi:type="dcterms:W3CDTF">2020-01-07T09:39:23Z</dcterms:created>
  <dcterms:modified xsi:type="dcterms:W3CDTF">2023-07-05T09:09:03Z</dcterms:modified>
</cp:coreProperties>
</file>