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 id="2147483670" r:id="rId6"/>
    <p:sldMasterId id="2147483681" r:id="rId7"/>
  </p:sldMasterIdLst>
  <p:notesMasterIdLst>
    <p:notesMasterId r:id="rId23"/>
  </p:notesMasterIdLst>
  <p:sldIdLst>
    <p:sldId id="267" r:id="rId8"/>
    <p:sldId id="266" r:id="rId9"/>
    <p:sldId id="269" r:id="rId10"/>
    <p:sldId id="270" r:id="rId11"/>
    <p:sldId id="271" r:id="rId12"/>
    <p:sldId id="273" r:id="rId13"/>
    <p:sldId id="275" r:id="rId14"/>
    <p:sldId id="272" r:id="rId15"/>
    <p:sldId id="274" r:id="rId16"/>
    <p:sldId id="276" r:id="rId17"/>
    <p:sldId id="278" r:id="rId18"/>
    <p:sldId id="282" r:id="rId19"/>
    <p:sldId id="279" r:id="rId20"/>
    <p:sldId id="277"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3F22A-9544-5C42-B5B8-5FD81E952B74}"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4B117-9D35-6B49-842C-40ED4BD10C4C}" type="slidenum">
              <a:rPr lang="en-US" smtClean="0"/>
              <a:t>‹#›</a:t>
            </a:fld>
            <a:endParaRPr lang="en-US"/>
          </a:p>
        </p:txBody>
      </p:sp>
    </p:spTree>
    <p:extLst>
      <p:ext uri="{BB962C8B-B14F-4D97-AF65-F5344CB8AC3E}">
        <p14:creationId xmlns:p14="http://schemas.microsoft.com/office/powerpoint/2010/main" val="370278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197-7BD7-A922-0CC8-4FAC0C5C3F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C619EFD-752A-0143-6B33-4159EE72F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36316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A38E-58AF-E41B-AC4C-89AD7E3CBA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8BD5B-7ABC-509A-2DB8-2D1DCE01C5BA}"/>
              </a:ext>
            </a:extLst>
          </p:cNvPr>
          <p:cNvSpPr>
            <a:spLocks noGrp="1"/>
          </p:cNvSpPr>
          <p:nvPr>
            <p:ph type="body" orient="vert" idx="1"/>
          </p:nvPr>
        </p:nvSpPr>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2330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197-7BD7-A922-0CC8-4FAC0C5C3F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C619EFD-752A-0143-6B33-4159EE72F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0228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0DB-3B8B-E724-9D8A-0596B7919F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4EEF7-E997-12C7-DF81-7187CE48A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8866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FFC2-16C5-E945-F893-04E2D2C37EA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E0476D-C108-1C04-A83E-0AFD41E45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60606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077-08A8-B006-45AB-6DD0CD3DCE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74E4D-9B86-B891-79C6-950CC40067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DE36AF-94FB-54F7-2C0B-20CC2B9293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867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535-118C-1378-2C07-D43EA29F6C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93BA6A-7771-0F05-A7D5-3A7C97A36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98EC7E-A5C9-8488-2D13-CAD504A11B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1F5BBC-55BF-B890-9200-DFEDA842A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7F374F-B7FE-6951-6027-320D758963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3929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302-0ADE-9B22-EABE-3FC1394C571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99374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036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00F7-9B8F-F635-6202-91312A529D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DBF1AF-27B9-B52A-F67C-020CBD25E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B2913-A56C-1419-9B21-5973D7F5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E7EB3-AFE4-1964-9DD0-EFC341C883E8}"/>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5/2/2024</a:t>
            </a:fld>
            <a:endParaRPr lang="en-US"/>
          </a:p>
        </p:txBody>
      </p:sp>
      <p:sp>
        <p:nvSpPr>
          <p:cNvPr id="6" name="Footer Placeholder 5">
            <a:extLst>
              <a:ext uri="{FF2B5EF4-FFF2-40B4-BE49-F238E27FC236}">
                <a16:creationId xmlns:a16="http://schemas.microsoft.com/office/drawing/2014/main" id="{E1E714F9-E8A8-B14E-FD5B-5BEC2DE96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6C4034-9EB9-5C8C-4B51-9CFBB9ABC607}"/>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3322839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312-2B72-E9EF-39A6-84F09A51C7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260A0F-2FA2-AB5F-4EF7-ED162A966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8D8F5A-AD03-B1FC-8E46-695A5CBF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48C63B-9B21-FDD0-72A6-B5D752439D99}"/>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5/2/2024</a:t>
            </a:fld>
            <a:endParaRPr lang="en-US"/>
          </a:p>
        </p:txBody>
      </p:sp>
      <p:sp>
        <p:nvSpPr>
          <p:cNvPr id="6" name="Footer Placeholder 5">
            <a:extLst>
              <a:ext uri="{FF2B5EF4-FFF2-40B4-BE49-F238E27FC236}">
                <a16:creationId xmlns:a16="http://schemas.microsoft.com/office/drawing/2014/main" id="{8BD34676-D0AF-D3E2-6133-528B11AC91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A301E4-5313-EC53-DBD6-20831072E0E1}"/>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53882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0DB-3B8B-E724-9D8A-0596B7919F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4EEF7-E997-12C7-DF81-7187CE48A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0063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A38E-58AF-E41B-AC4C-89AD7E3CBA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8BD5B-7ABC-509A-2DB8-2D1DCE01C5BA}"/>
              </a:ext>
            </a:extLst>
          </p:cNvPr>
          <p:cNvSpPr>
            <a:spLocks noGrp="1"/>
          </p:cNvSpPr>
          <p:nvPr>
            <p:ph type="body" orient="vert" idx="1"/>
          </p:nvPr>
        </p:nvSpPr>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789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197-7BD7-A922-0CC8-4FAC0C5C3F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C619EFD-752A-0143-6B33-4159EE72F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525183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0DB-3B8B-E724-9D8A-0596B7919F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4EEF7-E997-12C7-DF81-7187CE48A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73698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FFC2-16C5-E945-F893-04E2D2C37EA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E0476D-C108-1C04-A83E-0AFD41E45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103714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077-08A8-B006-45AB-6DD0CD3DCE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74E4D-9B86-B891-79C6-950CC40067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DE36AF-94FB-54F7-2C0B-20CC2B9293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5141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535-118C-1378-2C07-D43EA29F6C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93BA6A-7771-0F05-A7D5-3A7C97A36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98EC7E-A5C9-8488-2D13-CAD504A11B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1F5BBC-55BF-B890-9200-DFEDA842A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7F374F-B7FE-6951-6027-320D758963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1732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302-0ADE-9B22-EABE-3FC1394C571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42640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78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00F7-9B8F-F635-6202-91312A529D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DBF1AF-27B9-B52A-F67C-020CBD25E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B2913-A56C-1419-9B21-5973D7F5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E7EB3-AFE4-1964-9DD0-EFC341C883E8}"/>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5/2/2024</a:t>
            </a:fld>
            <a:endParaRPr lang="en-US"/>
          </a:p>
        </p:txBody>
      </p:sp>
      <p:sp>
        <p:nvSpPr>
          <p:cNvPr id="6" name="Footer Placeholder 5">
            <a:extLst>
              <a:ext uri="{FF2B5EF4-FFF2-40B4-BE49-F238E27FC236}">
                <a16:creationId xmlns:a16="http://schemas.microsoft.com/office/drawing/2014/main" id="{E1E714F9-E8A8-B14E-FD5B-5BEC2DE96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6C4034-9EB9-5C8C-4B51-9CFBB9ABC607}"/>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3944915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312-2B72-E9EF-39A6-84F09A51C7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260A0F-2FA2-AB5F-4EF7-ED162A966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8D8F5A-AD03-B1FC-8E46-695A5CBF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48C63B-9B21-FDD0-72A6-B5D752439D99}"/>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5/2/2024</a:t>
            </a:fld>
            <a:endParaRPr lang="en-US"/>
          </a:p>
        </p:txBody>
      </p:sp>
      <p:sp>
        <p:nvSpPr>
          <p:cNvPr id="6" name="Footer Placeholder 5">
            <a:extLst>
              <a:ext uri="{FF2B5EF4-FFF2-40B4-BE49-F238E27FC236}">
                <a16:creationId xmlns:a16="http://schemas.microsoft.com/office/drawing/2014/main" id="{8BD34676-D0AF-D3E2-6133-528B11AC91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A301E4-5313-EC53-DBD6-20831072E0E1}"/>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308439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FFC2-16C5-E945-F893-04E2D2C37EA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E0476D-C108-1C04-A83E-0AFD41E45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204028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A38E-58AF-E41B-AC4C-89AD7E3CBA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8BD5B-7ABC-509A-2DB8-2D1DCE01C5BA}"/>
              </a:ext>
            </a:extLst>
          </p:cNvPr>
          <p:cNvSpPr>
            <a:spLocks noGrp="1"/>
          </p:cNvSpPr>
          <p:nvPr>
            <p:ph type="body" orient="vert" idx="1"/>
          </p:nvPr>
        </p:nvSpPr>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277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197-7BD7-A922-0CC8-4FAC0C5C3F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C619EFD-752A-0143-6B33-4159EE72F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00621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0DB-3B8B-E724-9D8A-0596B7919F1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94EEF7-E997-12C7-DF81-7187CE48A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94333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FFC2-16C5-E945-F893-04E2D2C37E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E0476D-C108-1C04-A83E-0AFD41E45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907387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077-08A8-B006-45AB-6DD0CD3DCE3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74E4D-9B86-B891-79C6-950CC40067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DE36AF-94FB-54F7-2C0B-20CC2B9293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6660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535-118C-1378-2C07-D43EA29F6C0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93BA6A-7771-0F05-A7D5-3A7C97A36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98EC7E-A5C9-8488-2D13-CAD504A11B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1F5BBC-55BF-B890-9200-DFEDA842A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7F374F-B7FE-6951-6027-320D758963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55555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302-0ADE-9B22-EABE-3FC1394C571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2175107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105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00F7-9B8F-F635-6202-91312A529D5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DBF1AF-27B9-B52A-F67C-020CBD25E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B2913-A56C-1419-9B21-5973D7F5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E7EB3-AFE4-1964-9DD0-EFC341C883E8}"/>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5/2/2024</a:t>
            </a:fld>
            <a:endParaRPr lang="en-US"/>
          </a:p>
        </p:txBody>
      </p:sp>
      <p:sp>
        <p:nvSpPr>
          <p:cNvPr id="6" name="Footer Placeholder 5">
            <a:extLst>
              <a:ext uri="{FF2B5EF4-FFF2-40B4-BE49-F238E27FC236}">
                <a16:creationId xmlns:a16="http://schemas.microsoft.com/office/drawing/2014/main" id="{E1E714F9-E8A8-B14E-FD5B-5BEC2DE96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6C4034-9EB9-5C8C-4B51-9CFBB9ABC607}"/>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292956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312-2B72-E9EF-39A6-84F09A51C7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260A0F-2FA2-AB5F-4EF7-ED162A966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8D8F5A-AD03-B1FC-8E46-695A5CBF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48C63B-9B21-FDD0-72A6-B5D752439D99}"/>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5/2/2024</a:t>
            </a:fld>
            <a:endParaRPr lang="en-US"/>
          </a:p>
        </p:txBody>
      </p:sp>
      <p:sp>
        <p:nvSpPr>
          <p:cNvPr id="6" name="Footer Placeholder 5">
            <a:extLst>
              <a:ext uri="{FF2B5EF4-FFF2-40B4-BE49-F238E27FC236}">
                <a16:creationId xmlns:a16="http://schemas.microsoft.com/office/drawing/2014/main" id="{8BD34676-D0AF-D3E2-6133-528B11AC91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A301E4-5313-EC53-DBD6-20831072E0E1}"/>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150167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077-08A8-B006-45AB-6DD0CD3DCE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74E4D-9B86-B891-79C6-950CC40067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DE36AF-94FB-54F7-2C0B-20CC2B9293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41603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A38E-58AF-E41B-AC4C-89AD7E3CBAF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68BD5B-7ABC-509A-2DB8-2D1DCE01C5BA}"/>
              </a:ext>
            </a:extLst>
          </p:cNvPr>
          <p:cNvSpPr>
            <a:spLocks noGrp="1"/>
          </p:cNvSpPr>
          <p:nvPr>
            <p:ph type="body" orient="vert" idx="1"/>
          </p:nvPr>
        </p:nvSpPr>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5980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E535-118C-1378-2C07-D43EA29F6C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93BA6A-7771-0F05-A7D5-3A7C97A36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98EC7E-A5C9-8488-2D13-CAD504A11B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1F5BBC-55BF-B890-9200-DFEDA842A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7F374F-B7FE-6951-6027-320D758963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017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302-0ADE-9B22-EABE-3FC1394C571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6700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4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00F7-9B8F-F635-6202-91312A529D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DBF1AF-27B9-B52A-F67C-020CBD25E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B2913-A56C-1419-9B21-5973D7F5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E7EB3-AFE4-1964-9DD0-EFC341C883E8}"/>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5/2/2024</a:t>
            </a:fld>
            <a:endParaRPr lang="en-US"/>
          </a:p>
        </p:txBody>
      </p:sp>
      <p:sp>
        <p:nvSpPr>
          <p:cNvPr id="6" name="Footer Placeholder 5">
            <a:extLst>
              <a:ext uri="{FF2B5EF4-FFF2-40B4-BE49-F238E27FC236}">
                <a16:creationId xmlns:a16="http://schemas.microsoft.com/office/drawing/2014/main" id="{E1E714F9-E8A8-B14E-FD5B-5BEC2DE96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6C4034-9EB9-5C8C-4B51-9CFBB9ABC607}"/>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1972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312-2B72-E9EF-39A6-84F09A51C7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260A0F-2FA2-AB5F-4EF7-ED162A966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158D8F5A-AD03-B1FC-8E46-695A5CBF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48C63B-9B21-FDD0-72A6-B5D752439D99}"/>
              </a:ext>
            </a:extLst>
          </p:cNvPr>
          <p:cNvSpPr>
            <a:spLocks noGrp="1"/>
          </p:cNvSpPr>
          <p:nvPr>
            <p:ph type="dt" sz="half" idx="10"/>
          </p:nvPr>
        </p:nvSpPr>
        <p:spPr>
          <a:xfrm>
            <a:off x="838200" y="6356350"/>
            <a:ext cx="2743200" cy="365125"/>
          </a:xfrm>
          <a:prstGeom prst="rect">
            <a:avLst/>
          </a:prstGeom>
        </p:spPr>
        <p:txBody>
          <a:bodyPr/>
          <a:lstStyle/>
          <a:p>
            <a:fld id="{6F496BB9-6951-1645-B8B8-9D146DA84CD5}" type="datetimeFigureOut">
              <a:rPr lang="en-US" smtClean="0"/>
              <a:t>5/2/2024</a:t>
            </a:fld>
            <a:endParaRPr lang="en-US"/>
          </a:p>
        </p:txBody>
      </p:sp>
      <p:sp>
        <p:nvSpPr>
          <p:cNvPr id="6" name="Footer Placeholder 5">
            <a:extLst>
              <a:ext uri="{FF2B5EF4-FFF2-40B4-BE49-F238E27FC236}">
                <a16:creationId xmlns:a16="http://schemas.microsoft.com/office/drawing/2014/main" id="{8BD34676-D0AF-D3E2-6133-528B11AC91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A301E4-5313-EC53-DBD6-20831072E0E1}"/>
              </a:ext>
            </a:extLst>
          </p:cNvPr>
          <p:cNvSpPr>
            <a:spLocks noGrp="1"/>
          </p:cNvSpPr>
          <p:nvPr>
            <p:ph type="sldNum" sz="quarter" idx="12"/>
          </p:nvPr>
        </p:nvSpPr>
        <p:spPr>
          <a:xfrm>
            <a:off x="8610600" y="6356350"/>
            <a:ext cx="2743200" cy="365125"/>
          </a:xfrm>
          <a:prstGeom prst="rect">
            <a:avLst/>
          </a:prstGeom>
        </p:spPr>
        <p:txBody>
          <a:bodyPr/>
          <a:lstStyle/>
          <a:p>
            <a:fld id="{B0688CE8-08DC-8946-BE74-BDAAB2AF8290}" type="slidenum">
              <a:rPr lang="en-US" smtClean="0"/>
              <a:t>‹#›</a:t>
            </a:fld>
            <a:endParaRPr lang="en-US"/>
          </a:p>
        </p:txBody>
      </p:sp>
    </p:spTree>
    <p:extLst>
      <p:ext uri="{BB962C8B-B14F-4D97-AF65-F5344CB8AC3E}">
        <p14:creationId xmlns:p14="http://schemas.microsoft.com/office/powerpoint/2010/main" val="318071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0E9B0-E2B0-A310-EFF7-FE38BD7D1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88E590-55E4-E299-6E32-BF14A01D7E88}"/>
              </a:ext>
            </a:extLst>
          </p:cNvPr>
          <p:cNvSpPr>
            <a:spLocks noGrp="1"/>
          </p:cNvSpPr>
          <p:nvPr>
            <p:ph type="body" idx="1"/>
          </p:nvPr>
        </p:nvSpPr>
        <p:spPr>
          <a:xfrm>
            <a:off x="838200" y="1825625"/>
            <a:ext cx="10515600" cy="401912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35389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0E9B0-E2B0-A310-EFF7-FE38BD7D1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88E590-55E4-E299-6E32-BF14A01D7E88}"/>
              </a:ext>
            </a:extLst>
          </p:cNvPr>
          <p:cNvSpPr>
            <a:spLocks noGrp="1"/>
          </p:cNvSpPr>
          <p:nvPr>
            <p:ph type="body" idx="1"/>
          </p:nvPr>
        </p:nvSpPr>
        <p:spPr>
          <a:xfrm>
            <a:off x="838200" y="1825625"/>
            <a:ext cx="10515600" cy="37472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682619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0E9B0-E2B0-A310-EFF7-FE38BD7D1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88E590-55E4-E299-6E32-BF14A01D7E88}"/>
              </a:ext>
            </a:extLst>
          </p:cNvPr>
          <p:cNvSpPr>
            <a:spLocks noGrp="1"/>
          </p:cNvSpPr>
          <p:nvPr>
            <p:ph type="body" idx="1"/>
          </p:nvPr>
        </p:nvSpPr>
        <p:spPr>
          <a:xfrm>
            <a:off x="838200" y="1825625"/>
            <a:ext cx="10515600" cy="371020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87611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88E590-55E4-E299-6E32-BF14A01D7E88}"/>
              </a:ext>
            </a:extLst>
          </p:cNvPr>
          <p:cNvSpPr>
            <a:spLocks noGrp="1"/>
          </p:cNvSpPr>
          <p:nvPr>
            <p:ph type="body" idx="1"/>
          </p:nvPr>
        </p:nvSpPr>
        <p:spPr>
          <a:xfrm>
            <a:off x="838200" y="1825625"/>
            <a:ext cx="10515600" cy="37472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6">
            <a:extLst>
              <a:ext uri="{FF2B5EF4-FFF2-40B4-BE49-F238E27FC236}">
                <a16:creationId xmlns:a16="http://schemas.microsoft.com/office/drawing/2014/main" id="{3362E8C3-F4F3-AD99-E742-C546DEFB5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33049286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hyperlink" Target="https://www.walthamforest.gov.uk/schools-education-and-learning/apply-school-place/year-admissions/contact"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school-performance-tables" TargetMode="External"/><Relationship Id="rId2" Type="http://schemas.openxmlformats.org/officeDocument/2006/relationships/hyperlink" Target="https://reports.ofsted.gov.uk/"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walthamforest.gov.uk/localoffer" TargetMode="Externa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1683C0-5BD2-FB28-F3E6-35AD4AD98594}"/>
              </a:ext>
            </a:extLst>
          </p:cNvPr>
          <p:cNvSpPr>
            <a:spLocks noGrp="1"/>
          </p:cNvSpPr>
          <p:nvPr>
            <p:ph type="title"/>
          </p:nvPr>
        </p:nvSpPr>
        <p:spPr/>
        <p:txBody>
          <a:bodyPr/>
          <a:lstStyle/>
          <a:p>
            <a:pPr algn="ctr"/>
            <a:r>
              <a:rPr lang="en-GB" dirty="0"/>
              <a:t>Waltham Forest School Age Transfer Event for children with an EHCP</a:t>
            </a:r>
          </a:p>
        </p:txBody>
      </p:sp>
      <p:pic>
        <p:nvPicPr>
          <p:cNvPr id="2" name="Picture 5">
            <a:extLst>
              <a:ext uri="{FF2B5EF4-FFF2-40B4-BE49-F238E27FC236}">
                <a16:creationId xmlns:a16="http://schemas.microsoft.com/office/drawing/2014/main" id="{98D2BB8A-627A-F4C1-3108-9FBEE102B2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465" y="1798700"/>
            <a:ext cx="214237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ee the source image">
            <a:extLst>
              <a:ext uri="{FF2B5EF4-FFF2-40B4-BE49-F238E27FC236}">
                <a16:creationId xmlns:a16="http://schemas.microsoft.com/office/drawing/2014/main" id="{8B1B5704-14CD-F08A-917D-646BB46D1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621" y="4729132"/>
            <a:ext cx="2857500" cy="1905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3802041-5CC8-E8E8-7665-E4C1EE1A8C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6844" y="4729132"/>
            <a:ext cx="2436323" cy="170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42793DEB-37B1-0E7D-1580-68831C543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95329">
            <a:off x="8905721" y="1853017"/>
            <a:ext cx="2939762" cy="19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a16="http://schemas.microsoft.com/office/drawing/2014/main" id="{D0EA193E-019A-F08E-B5B5-5989CE7AAD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1124" y="1755202"/>
            <a:ext cx="1855217" cy="1699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a:extLst>
              <a:ext uri="{FF2B5EF4-FFF2-40B4-BE49-F238E27FC236}">
                <a16:creationId xmlns:a16="http://schemas.microsoft.com/office/drawing/2014/main" id="{D427C3B8-1537-6441-F013-D6F00DC345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0621" y="1690688"/>
            <a:ext cx="18722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345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5085-1517-49AF-8DEE-98C6347AABCB}"/>
              </a:ext>
            </a:extLst>
          </p:cNvPr>
          <p:cNvSpPr>
            <a:spLocks noGrp="1"/>
          </p:cNvSpPr>
          <p:nvPr>
            <p:ph type="title"/>
          </p:nvPr>
        </p:nvSpPr>
        <p:spPr/>
        <p:txBody>
          <a:bodyPr/>
          <a:lstStyle/>
          <a:p>
            <a:pPr algn="ctr"/>
            <a:r>
              <a:rPr lang="en-GB" b="1" dirty="0">
                <a:solidFill>
                  <a:srgbClr val="7030A0"/>
                </a:solidFill>
              </a:rPr>
              <a:t>What to do if your child in on the SEND register but does not have an EHCP</a:t>
            </a:r>
          </a:p>
        </p:txBody>
      </p:sp>
      <p:sp>
        <p:nvSpPr>
          <p:cNvPr id="3" name="Content Placeholder 2">
            <a:extLst>
              <a:ext uri="{FF2B5EF4-FFF2-40B4-BE49-F238E27FC236}">
                <a16:creationId xmlns:a16="http://schemas.microsoft.com/office/drawing/2014/main" id="{A77093F5-9384-CCCD-B77C-0A17C10E8446}"/>
              </a:ext>
            </a:extLst>
          </p:cNvPr>
          <p:cNvSpPr>
            <a:spLocks noGrp="1"/>
          </p:cNvSpPr>
          <p:nvPr>
            <p:ph idx="1"/>
          </p:nvPr>
        </p:nvSpPr>
        <p:spPr/>
        <p:txBody>
          <a:bodyPr/>
          <a:lstStyle/>
          <a:p>
            <a:r>
              <a:rPr lang="en-GB" dirty="0"/>
              <a:t>Apply through school admissions</a:t>
            </a:r>
          </a:p>
          <a:p>
            <a:endParaRPr lang="en-GB" dirty="0"/>
          </a:p>
          <a:p>
            <a:r>
              <a:rPr lang="en-GB" dirty="0">
                <a:hlinkClick r:id="rId2"/>
              </a:rPr>
              <a:t>https://www.walthamforest.gov.uk/schools-education-and-learning/apply-school-place/year-admissions/contact</a:t>
            </a:r>
            <a:endParaRPr lang="en-GB" dirty="0"/>
          </a:p>
          <a:p>
            <a:pPr marL="0" indent="0">
              <a:buNone/>
            </a:pPr>
            <a:endParaRPr lang="en-GB" dirty="0"/>
          </a:p>
          <a:p>
            <a:r>
              <a:rPr lang="en-GB" dirty="0"/>
              <a:t>The process will be the same as for all other children.  You will find out the school you have been offered on 1</a:t>
            </a:r>
            <a:r>
              <a:rPr lang="en-GB" baseline="30000" dirty="0"/>
              <a:t>st</a:t>
            </a:r>
            <a:r>
              <a:rPr lang="en-GB" dirty="0"/>
              <a:t> March</a:t>
            </a:r>
          </a:p>
          <a:p>
            <a:endParaRPr lang="en-GB" dirty="0"/>
          </a:p>
        </p:txBody>
      </p:sp>
    </p:spTree>
    <p:extLst>
      <p:ext uri="{BB962C8B-B14F-4D97-AF65-F5344CB8AC3E}">
        <p14:creationId xmlns:p14="http://schemas.microsoft.com/office/powerpoint/2010/main" val="337782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9A8AAB1-E13E-B55A-CEDA-CFB8EA2F77FB}"/>
              </a:ext>
            </a:extLst>
          </p:cNvPr>
          <p:cNvSpPr>
            <a:spLocks noGrp="1"/>
          </p:cNvSpPr>
          <p:nvPr>
            <p:ph type="subTitle" idx="1"/>
          </p:nvPr>
        </p:nvSpPr>
        <p:spPr>
          <a:xfrm>
            <a:off x="575733" y="1076960"/>
            <a:ext cx="11196320" cy="4517813"/>
          </a:xfrm>
        </p:spPr>
        <p:txBody>
          <a:bodyPr>
            <a:normAutofit/>
          </a:bodyPr>
          <a:lstStyle/>
          <a:p>
            <a:pPr marL="342900" indent="-342900" algn="l">
              <a:spcBef>
                <a:spcPct val="40000"/>
              </a:spcBef>
              <a:spcAft>
                <a:spcPct val="20000"/>
              </a:spcAft>
              <a:buFont typeface="Arial" panose="020B0604020202020204" pitchFamily="34" charset="0"/>
              <a:buChar char="•"/>
            </a:pPr>
            <a:r>
              <a:rPr lang="en-GB" sz="2500" dirty="0"/>
              <a:t>In April a tracking document was created so that the SEND team can keep track of the phase transfer process</a:t>
            </a:r>
          </a:p>
          <a:p>
            <a:pPr marL="342900" indent="-342900" algn="l">
              <a:spcBef>
                <a:spcPct val="40000"/>
              </a:spcBef>
              <a:spcAft>
                <a:spcPct val="20000"/>
              </a:spcAft>
              <a:buFont typeface="Arial" panose="020B0604020202020204" pitchFamily="34" charset="0"/>
              <a:buChar char="•"/>
            </a:pPr>
            <a:r>
              <a:rPr lang="en-GB" altLang="en-US" sz="2500" dirty="0">
                <a:solidFill>
                  <a:srgbClr val="000000"/>
                </a:solidFill>
                <a:ea typeface="MS PGothic" pitchFamily="34" charset="-128"/>
                <a:cs typeface="Times New Roman" pitchFamily="18" charset="0"/>
              </a:rPr>
              <a:t>In July the SEND Service will send out </a:t>
            </a:r>
            <a:r>
              <a:rPr lang="en-GB" altLang="en-US" sz="2500" b="1" dirty="0">
                <a:solidFill>
                  <a:srgbClr val="000000"/>
                </a:solidFill>
                <a:ea typeface="MS PGothic" pitchFamily="34" charset="-128"/>
                <a:cs typeface="Times New Roman" pitchFamily="18" charset="0"/>
              </a:rPr>
              <a:t>SEND Transfer Preference Forms </a:t>
            </a:r>
            <a:r>
              <a:rPr lang="en-GB" altLang="en-US" sz="2500" dirty="0">
                <a:solidFill>
                  <a:srgbClr val="000000"/>
                </a:solidFill>
                <a:ea typeface="MS PGothic" pitchFamily="34" charset="-128"/>
                <a:cs typeface="Times New Roman" pitchFamily="18" charset="0"/>
              </a:rPr>
              <a:t>to all parents/carers of Year 5 pupils with EHCPs for you to state your one school preference.</a:t>
            </a:r>
            <a:r>
              <a:rPr lang="en-GB" altLang="en-US" sz="2500" b="1" dirty="0">
                <a:solidFill>
                  <a:srgbClr val="000000"/>
                </a:solidFill>
                <a:ea typeface="MS PGothic" pitchFamily="34" charset="-128"/>
                <a:cs typeface="Times New Roman" pitchFamily="18" charset="0"/>
              </a:rPr>
              <a:t> </a:t>
            </a:r>
            <a:r>
              <a:rPr lang="en-GB" altLang="en-US" sz="2500" dirty="0">
                <a:solidFill>
                  <a:srgbClr val="000000"/>
                </a:solidFill>
                <a:ea typeface="MS PGothic" pitchFamily="34" charset="-128"/>
                <a:cs typeface="Times New Roman" pitchFamily="18" charset="0"/>
              </a:rPr>
              <a:t>The preference forms must be returned to the SEND Team by </a:t>
            </a:r>
            <a:r>
              <a:rPr lang="en-GB" altLang="en-US" sz="2500" b="1" dirty="0">
                <a:solidFill>
                  <a:srgbClr val="000000"/>
                </a:solidFill>
                <a:ea typeface="MS PGothic" pitchFamily="34" charset="-128"/>
                <a:cs typeface="Times New Roman" pitchFamily="18" charset="0"/>
              </a:rPr>
              <a:t>14th</a:t>
            </a:r>
            <a:r>
              <a:rPr lang="en-GB" altLang="en-US" sz="2500" dirty="0">
                <a:solidFill>
                  <a:srgbClr val="000000"/>
                </a:solidFill>
                <a:ea typeface="MS PGothic" pitchFamily="34" charset="-128"/>
                <a:cs typeface="Times New Roman" pitchFamily="18" charset="0"/>
              </a:rPr>
              <a:t> </a:t>
            </a:r>
            <a:r>
              <a:rPr lang="en-GB" altLang="en-US" sz="2500" b="1" dirty="0">
                <a:solidFill>
                  <a:srgbClr val="000000"/>
                </a:solidFill>
                <a:ea typeface="MS PGothic" pitchFamily="34" charset="-128"/>
                <a:cs typeface="Times New Roman" pitchFamily="18" charset="0"/>
              </a:rPr>
              <a:t>October</a:t>
            </a:r>
          </a:p>
          <a:p>
            <a:pPr marL="342900" indent="-342900" algn="l">
              <a:buFont typeface="Arial" panose="020B0604020202020204" pitchFamily="34" charset="0"/>
              <a:buChar char="•"/>
            </a:pPr>
            <a:r>
              <a:rPr lang="en-GB" sz="2500" dirty="0"/>
              <a:t>In October the SEND team managers meet with panel members to determine the LA preference school, this is called a moderation panel </a:t>
            </a:r>
          </a:p>
          <a:p>
            <a:pPr marL="342900" indent="-342900" algn="l">
              <a:buFont typeface="Arial" panose="020B0604020202020204" pitchFamily="34" charset="0"/>
              <a:buChar char="•"/>
            </a:pPr>
            <a:r>
              <a:rPr lang="en-GB" sz="2500" dirty="0"/>
              <a:t>In November and December meetings with all schools with a resource provision and  all special schools will take place to discuss placement. </a:t>
            </a:r>
          </a:p>
          <a:p>
            <a:pPr marL="342900" indent="-342900" algn="l">
              <a:spcBef>
                <a:spcPct val="40000"/>
              </a:spcBef>
              <a:spcAft>
                <a:spcPct val="20000"/>
              </a:spcAft>
              <a:buFont typeface="Arial" panose="020B0604020202020204" pitchFamily="34" charset="0"/>
              <a:buChar char="•"/>
            </a:pPr>
            <a:endParaRPr lang="en-GB" altLang="en-US" dirty="0">
              <a:solidFill>
                <a:srgbClr val="000000"/>
              </a:solidFill>
              <a:latin typeface="Arial" pitchFamily="34" charset="0"/>
              <a:ea typeface="MS PGothic" pitchFamily="34" charset="-128"/>
              <a:cs typeface="Times New Roman" pitchFamily="18" charset="0"/>
            </a:endParaRPr>
          </a:p>
          <a:p>
            <a:pPr>
              <a:spcBef>
                <a:spcPct val="40000"/>
              </a:spcBef>
              <a:spcAft>
                <a:spcPct val="20000"/>
              </a:spcAft>
              <a:buNone/>
            </a:pPr>
            <a:endParaRPr lang="en-GB" dirty="0"/>
          </a:p>
          <a:p>
            <a:endParaRPr lang="en-GB" dirty="0"/>
          </a:p>
        </p:txBody>
      </p:sp>
      <p:sp>
        <p:nvSpPr>
          <p:cNvPr id="7" name="Title 6">
            <a:extLst>
              <a:ext uri="{FF2B5EF4-FFF2-40B4-BE49-F238E27FC236}">
                <a16:creationId xmlns:a16="http://schemas.microsoft.com/office/drawing/2014/main" id="{DBB51623-C826-F8F2-7D45-2779CEA1FAEE}"/>
              </a:ext>
            </a:extLst>
          </p:cNvPr>
          <p:cNvSpPr>
            <a:spLocks noGrp="1"/>
          </p:cNvSpPr>
          <p:nvPr>
            <p:ph type="ctrTitle"/>
          </p:nvPr>
        </p:nvSpPr>
        <p:spPr>
          <a:xfrm>
            <a:off x="1524000" y="201190"/>
            <a:ext cx="9144000" cy="875770"/>
          </a:xfrm>
        </p:spPr>
        <p:txBody>
          <a:bodyPr>
            <a:normAutofit fontScale="90000"/>
          </a:bodyPr>
          <a:lstStyle/>
          <a:p>
            <a:r>
              <a:rPr lang="en-GB" b="1" dirty="0">
                <a:solidFill>
                  <a:srgbClr val="7030A0"/>
                </a:solidFill>
              </a:rPr>
              <a:t>The Phase transfer Process - 1</a:t>
            </a:r>
          </a:p>
        </p:txBody>
      </p:sp>
    </p:spTree>
    <p:extLst>
      <p:ext uri="{BB962C8B-B14F-4D97-AF65-F5344CB8AC3E}">
        <p14:creationId xmlns:p14="http://schemas.microsoft.com/office/powerpoint/2010/main" val="154938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9A8AAB1-E13E-B55A-CEDA-CFB8EA2F77FB}"/>
              </a:ext>
            </a:extLst>
          </p:cNvPr>
          <p:cNvSpPr>
            <a:spLocks noGrp="1"/>
          </p:cNvSpPr>
          <p:nvPr>
            <p:ph type="subTitle" idx="1"/>
          </p:nvPr>
        </p:nvSpPr>
        <p:spPr>
          <a:xfrm>
            <a:off x="497840" y="1383632"/>
            <a:ext cx="11196320" cy="4983301"/>
          </a:xfrm>
        </p:spPr>
        <p:txBody>
          <a:bodyPr>
            <a:normAutofit/>
          </a:bodyPr>
          <a:lstStyle/>
          <a:p>
            <a:pPr marL="342900" indent="-342900" algn="l">
              <a:spcBef>
                <a:spcPct val="40000"/>
              </a:spcBef>
              <a:spcAft>
                <a:spcPct val="20000"/>
              </a:spcAft>
              <a:buFont typeface="Arial" panose="020B0604020202020204" pitchFamily="34" charset="0"/>
              <a:buChar char="•"/>
            </a:pPr>
            <a:r>
              <a:rPr lang="en-GB" altLang="en-US" b="1" dirty="0">
                <a:solidFill>
                  <a:srgbClr val="000000"/>
                </a:solidFill>
                <a:latin typeface="Arial" pitchFamily="34" charset="0"/>
                <a:ea typeface="MS PGothic" pitchFamily="34" charset="-128"/>
                <a:cs typeface="Times New Roman" pitchFamily="18" charset="0"/>
              </a:rPr>
              <a:t>In November </a:t>
            </a:r>
            <a:r>
              <a:rPr lang="en-GB" altLang="en-US" dirty="0">
                <a:solidFill>
                  <a:srgbClr val="000000"/>
                </a:solidFill>
                <a:latin typeface="Arial" pitchFamily="34" charset="0"/>
                <a:ea typeface="MS PGothic" pitchFamily="34" charset="-128"/>
                <a:cs typeface="Times New Roman" pitchFamily="18" charset="0"/>
              </a:rPr>
              <a:t>the SEND team will send out the consultation letters, amendment notices, most recent EHCP and annual review paperwork to the schools that you have stated as preferences. </a:t>
            </a:r>
          </a:p>
          <a:p>
            <a:pPr marL="342900" indent="-342900" algn="l">
              <a:spcBef>
                <a:spcPct val="40000"/>
              </a:spcBef>
              <a:spcAft>
                <a:spcPct val="20000"/>
              </a:spcAft>
              <a:buFont typeface="Arial" panose="020B0604020202020204" pitchFamily="34" charset="0"/>
              <a:buChar char="•"/>
            </a:pPr>
            <a:r>
              <a:rPr lang="en-GB" altLang="en-US" dirty="0">
                <a:solidFill>
                  <a:srgbClr val="000000"/>
                </a:solidFill>
                <a:latin typeface="Arial" pitchFamily="34" charset="0"/>
                <a:ea typeface="MS PGothic" pitchFamily="34" charset="-128"/>
                <a:cs typeface="Times New Roman" pitchFamily="18" charset="0"/>
              </a:rPr>
              <a:t>The SEND team will also state the LA preference, for example the closest geographical school from the family home, which may be different from your preference and consult with this settings at the same time</a:t>
            </a:r>
          </a:p>
          <a:p>
            <a:pPr marL="342900" indent="-342900" algn="l">
              <a:spcBef>
                <a:spcPct val="40000"/>
              </a:spcBef>
              <a:spcAft>
                <a:spcPct val="20000"/>
              </a:spcAft>
              <a:buFont typeface="Arial" panose="020B0604020202020204" pitchFamily="34" charset="0"/>
              <a:buChar char="•"/>
            </a:pPr>
            <a:r>
              <a:rPr lang="en-GB" altLang="en-US" dirty="0">
                <a:solidFill>
                  <a:srgbClr val="000000"/>
                </a:solidFill>
                <a:latin typeface="Arial" pitchFamily="34" charset="0"/>
                <a:ea typeface="MS PGothic" pitchFamily="34" charset="-128"/>
                <a:cs typeface="Times New Roman" pitchFamily="18" charset="0"/>
              </a:rPr>
              <a:t>The SEND team will consider the statements within the Code of Practice when making their decisions (9.79)</a:t>
            </a:r>
          </a:p>
          <a:p>
            <a:pPr marL="342900" indent="-342900" algn="l">
              <a:spcBef>
                <a:spcPct val="40000"/>
              </a:spcBef>
              <a:spcAft>
                <a:spcPct val="20000"/>
              </a:spcAft>
              <a:buFont typeface="Arial" panose="020B0604020202020204" pitchFamily="34" charset="0"/>
              <a:buChar char="•"/>
            </a:pPr>
            <a:r>
              <a:rPr lang="en-GB" altLang="en-US" dirty="0">
                <a:solidFill>
                  <a:srgbClr val="000000"/>
                </a:solidFill>
                <a:latin typeface="Arial" pitchFamily="34" charset="0"/>
                <a:ea typeface="MS PGothic" pitchFamily="34" charset="-128"/>
                <a:cs typeface="Times New Roman" pitchFamily="18" charset="0"/>
              </a:rPr>
              <a:t>Final amended EHCPs must be issued to families, both current and transfer school by 15</a:t>
            </a:r>
            <a:r>
              <a:rPr lang="en-GB" altLang="en-US" baseline="30000" dirty="0">
                <a:solidFill>
                  <a:srgbClr val="000000"/>
                </a:solidFill>
                <a:latin typeface="Arial" pitchFamily="34" charset="0"/>
                <a:ea typeface="MS PGothic" pitchFamily="34" charset="-128"/>
                <a:cs typeface="Times New Roman" pitchFamily="18" charset="0"/>
              </a:rPr>
              <a:t>th</a:t>
            </a:r>
            <a:r>
              <a:rPr lang="en-GB" altLang="en-US" dirty="0">
                <a:solidFill>
                  <a:srgbClr val="000000"/>
                </a:solidFill>
                <a:latin typeface="Arial" pitchFamily="34" charset="0"/>
                <a:ea typeface="MS PGothic" pitchFamily="34" charset="-128"/>
                <a:cs typeface="Times New Roman" pitchFamily="18" charset="0"/>
              </a:rPr>
              <a:t> February</a:t>
            </a:r>
          </a:p>
          <a:p>
            <a:pPr>
              <a:spcBef>
                <a:spcPct val="40000"/>
              </a:spcBef>
              <a:spcAft>
                <a:spcPct val="20000"/>
              </a:spcAft>
              <a:buNone/>
            </a:pPr>
            <a:endParaRPr lang="en-GB" dirty="0"/>
          </a:p>
          <a:p>
            <a:endParaRPr lang="en-GB" dirty="0"/>
          </a:p>
        </p:txBody>
      </p:sp>
      <p:sp>
        <p:nvSpPr>
          <p:cNvPr id="7" name="Title 6">
            <a:extLst>
              <a:ext uri="{FF2B5EF4-FFF2-40B4-BE49-F238E27FC236}">
                <a16:creationId xmlns:a16="http://schemas.microsoft.com/office/drawing/2014/main" id="{DBB51623-C826-F8F2-7D45-2779CEA1FAEE}"/>
              </a:ext>
            </a:extLst>
          </p:cNvPr>
          <p:cNvSpPr>
            <a:spLocks noGrp="1"/>
          </p:cNvSpPr>
          <p:nvPr>
            <p:ph type="ctrTitle"/>
          </p:nvPr>
        </p:nvSpPr>
        <p:spPr>
          <a:xfrm>
            <a:off x="1524000" y="201190"/>
            <a:ext cx="9144000" cy="875770"/>
          </a:xfrm>
        </p:spPr>
        <p:txBody>
          <a:bodyPr>
            <a:normAutofit fontScale="90000"/>
          </a:bodyPr>
          <a:lstStyle/>
          <a:p>
            <a:r>
              <a:rPr lang="en-GB" b="1" dirty="0">
                <a:solidFill>
                  <a:srgbClr val="7030A0"/>
                </a:solidFill>
              </a:rPr>
              <a:t>The Phase transfer Process - 2</a:t>
            </a:r>
          </a:p>
        </p:txBody>
      </p:sp>
    </p:spTree>
    <p:extLst>
      <p:ext uri="{BB962C8B-B14F-4D97-AF65-F5344CB8AC3E}">
        <p14:creationId xmlns:p14="http://schemas.microsoft.com/office/powerpoint/2010/main" val="41396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51C3-AF52-CD40-4C7E-535DFD6D29ED}"/>
              </a:ext>
            </a:extLst>
          </p:cNvPr>
          <p:cNvSpPr>
            <a:spLocks noGrp="1"/>
          </p:cNvSpPr>
          <p:nvPr>
            <p:ph type="title"/>
          </p:nvPr>
        </p:nvSpPr>
        <p:spPr/>
        <p:txBody>
          <a:bodyPr/>
          <a:lstStyle/>
          <a:p>
            <a:pPr algn="ctr"/>
            <a:r>
              <a:rPr lang="en-GB" b="1" dirty="0">
                <a:solidFill>
                  <a:srgbClr val="7030A0"/>
                </a:solidFill>
              </a:rPr>
              <a:t>Preference for out of borough schools</a:t>
            </a:r>
          </a:p>
        </p:txBody>
      </p:sp>
      <p:sp>
        <p:nvSpPr>
          <p:cNvPr id="3" name="Content Placeholder 2">
            <a:extLst>
              <a:ext uri="{FF2B5EF4-FFF2-40B4-BE49-F238E27FC236}">
                <a16:creationId xmlns:a16="http://schemas.microsoft.com/office/drawing/2014/main" id="{22944163-4D80-ADD9-5260-38759AC612B3}"/>
              </a:ext>
            </a:extLst>
          </p:cNvPr>
          <p:cNvSpPr>
            <a:spLocks noGrp="1"/>
          </p:cNvSpPr>
          <p:nvPr>
            <p:ph idx="1"/>
          </p:nvPr>
        </p:nvSpPr>
        <p:spPr/>
        <p:txBody>
          <a:bodyPr/>
          <a:lstStyle/>
          <a:p>
            <a:pPr marL="0" indent="0" defTabSz="912813">
              <a:spcBef>
                <a:spcPct val="0"/>
              </a:spcBef>
              <a:buNone/>
            </a:pPr>
            <a:r>
              <a:rPr lang="en-GB" altLang="en-US" dirty="0">
                <a:solidFill>
                  <a:srgbClr val="000000"/>
                </a:solidFill>
                <a:latin typeface="Arial" pitchFamily="34" charset="0"/>
                <a:ea typeface="MS PGothic" pitchFamily="34" charset="-128"/>
              </a:rPr>
              <a:t>Waltham Forest must write to the Local Authority where the school/academy is situated and also the head teacher of the school/academy.</a:t>
            </a:r>
          </a:p>
          <a:p>
            <a:pPr marL="0" indent="0" defTabSz="912813">
              <a:spcBef>
                <a:spcPct val="0"/>
              </a:spcBef>
              <a:buNone/>
            </a:pPr>
            <a:endParaRPr lang="en-GB" altLang="en-US" sz="1600" dirty="0">
              <a:solidFill>
                <a:srgbClr val="000000"/>
              </a:solidFill>
              <a:latin typeface="Arial" pitchFamily="34" charset="0"/>
              <a:ea typeface="MS PGothic" pitchFamily="34" charset="-128"/>
            </a:endParaRPr>
          </a:p>
          <a:p>
            <a:pPr marL="0" indent="0" defTabSz="912813">
              <a:spcBef>
                <a:spcPct val="0"/>
              </a:spcBef>
              <a:buNone/>
            </a:pPr>
            <a:r>
              <a:rPr lang="en-GB" altLang="en-US" dirty="0">
                <a:solidFill>
                  <a:srgbClr val="000000"/>
                </a:solidFill>
                <a:latin typeface="Arial" pitchFamily="34" charset="0"/>
                <a:ea typeface="MS PGothic" pitchFamily="34" charset="-128"/>
              </a:rPr>
              <a:t>The Local Authority has</a:t>
            </a:r>
            <a:r>
              <a:rPr lang="en-GB" dirty="0">
                <a:solidFill>
                  <a:srgbClr val="000000"/>
                </a:solidFill>
                <a:latin typeface="Arial" pitchFamily="34" charset="0"/>
                <a:ea typeface="MS PGothic" pitchFamily="34" charset="-128"/>
              </a:rPr>
              <a:t> a responsibility to make sure that there are enough school places available for children and young people in their areas. We would always consult with in brough schools initially. </a:t>
            </a:r>
            <a:endParaRPr lang="en-GB" altLang="en-US" dirty="0">
              <a:solidFill>
                <a:srgbClr val="000000"/>
              </a:solidFill>
              <a:latin typeface="Arial" pitchFamily="34" charset="0"/>
              <a:ea typeface="MS PGothic" pitchFamily="34" charset="-128"/>
            </a:endParaRPr>
          </a:p>
          <a:p>
            <a:endParaRPr lang="en-GB" dirty="0"/>
          </a:p>
        </p:txBody>
      </p:sp>
    </p:spTree>
    <p:extLst>
      <p:ext uri="{BB962C8B-B14F-4D97-AF65-F5344CB8AC3E}">
        <p14:creationId xmlns:p14="http://schemas.microsoft.com/office/powerpoint/2010/main" val="232916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9A8AAB1-E13E-B55A-CEDA-CFB8EA2F77FB}"/>
              </a:ext>
            </a:extLst>
          </p:cNvPr>
          <p:cNvSpPr>
            <a:spLocks noGrp="1"/>
          </p:cNvSpPr>
          <p:nvPr>
            <p:ph type="subTitle" idx="1"/>
          </p:nvPr>
        </p:nvSpPr>
        <p:spPr>
          <a:xfrm>
            <a:off x="433493" y="1557867"/>
            <a:ext cx="11230187" cy="4023360"/>
          </a:xfrm>
        </p:spPr>
        <p:txBody>
          <a:bodyPr>
            <a:normAutofit lnSpcReduction="10000"/>
          </a:bodyPr>
          <a:lstStyle/>
          <a:p>
            <a:pPr algn="l">
              <a:spcBef>
                <a:spcPct val="0"/>
              </a:spcBef>
              <a:buNone/>
            </a:pPr>
            <a:r>
              <a:rPr lang="en-GB" altLang="en-US" dirty="0">
                <a:solidFill>
                  <a:srgbClr val="000000"/>
                </a:solidFill>
                <a:latin typeface="Arial" pitchFamily="34" charset="0"/>
                <a:ea typeface="MS PGothic" pitchFamily="34" charset="-128"/>
                <a:cs typeface="Arial" pitchFamily="34" charset="0"/>
              </a:rPr>
              <a:t>The Code of Practice, 9.79, states that the LA must agree to a parental preference for a maintained school/academy </a:t>
            </a:r>
            <a:r>
              <a:rPr lang="en-GB" altLang="en-US" u="sng" dirty="0">
                <a:solidFill>
                  <a:srgbClr val="000000"/>
                </a:solidFill>
                <a:latin typeface="Arial" pitchFamily="34" charset="0"/>
                <a:ea typeface="MS PGothic" pitchFamily="34" charset="-128"/>
                <a:cs typeface="Arial" pitchFamily="34" charset="0"/>
              </a:rPr>
              <a:t>unless</a:t>
            </a:r>
            <a:r>
              <a:rPr lang="en-GB" altLang="en-US" dirty="0">
                <a:solidFill>
                  <a:srgbClr val="000000"/>
                </a:solidFill>
                <a:latin typeface="Arial" pitchFamily="34" charset="0"/>
                <a:ea typeface="MS PGothic" pitchFamily="34" charset="-128"/>
                <a:cs typeface="Arial" pitchFamily="34" charset="0"/>
              </a:rPr>
              <a:t> the following applies:</a:t>
            </a:r>
          </a:p>
          <a:p>
            <a:pPr algn="l">
              <a:spcBef>
                <a:spcPct val="0"/>
              </a:spcBef>
              <a:buNone/>
            </a:pPr>
            <a:endParaRPr lang="en-GB" altLang="en-US" b="1" dirty="0">
              <a:solidFill>
                <a:srgbClr val="000000"/>
              </a:solidFill>
              <a:latin typeface="Arial" pitchFamily="34" charset="0"/>
              <a:ea typeface="MS PGothic" pitchFamily="34" charset="-128"/>
              <a:cs typeface="Arial" pitchFamily="34" charset="0"/>
            </a:endParaRPr>
          </a:p>
          <a:p>
            <a:pPr algn="l">
              <a:spcBef>
                <a:spcPct val="0"/>
              </a:spcBef>
              <a:buFontTx/>
              <a:buAutoNum type="arabicPeriod"/>
            </a:pPr>
            <a:r>
              <a:rPr lang="en-GB" altLang="en-US" i="1" dirty="0">
                <a:solidFill>
                  <a:srgbClr val="000000"/>
                </a:solidFill>
                <a:latin typeface="Arial" pitchFamily="34" charset="0"/>
                <a:ea typeface="MS PGothic" pitchFamily="34" charset="-128"/>
                <a:cs typeface="Arial" pitchFamily="34" charset="0"/>
              </a:rPr>
              <a:t>‘the school /academy is unsuitable for the pupil’s age, ability, aptitude or to his/her/their special educational needs.’</a:t>
            </a:r>
            <a:endParaRPr lang="en-GB" altLang="en-US" dirty="0">
              <a:solidFill>
                <a:srgbClr val="000000"/>
              </a:solidFill>
              <a:latin typeface="Arial" pitchFamily="34" charset="0"/>
              <a:ea typeface="MS PGothic" pitchFamily="34" charset="-128"/>
              <a:cs typeface="Arial" pitchFamily="34" charset="0"/>
            </a:endParaRPr>
          </a:p>
          <a:p>
            <a:pPr algn="l">
              <a:spcBef>
                <a:spcPct val="0"/>
              </a:spcBef>
              <a:buFontTx/>
              <a:buAutoNum type="arabicPeriod"/>
            </a:pPr>
            <a:endParaRPr lang="en-GB" altLang="en-US" i="1" dirty="0">
              <a:solidFill>
                <a:srgbClr val="000000"/>
              </a:solidFill>
              <a:latin typeface="Arial" pitchFamily="34" charset="0"/>
              <a:ea typeface="MS PGothic" pitchFamily="34" charset="-128"/>
              <a:cs typeface="Arial" pitchFamily="34" charset="0"/>
            </a:endParaRPr>
          </a:p>
          <a:p>
            <a:pPr algn="l">
              <a:spcBef>
                <a:spcPct val="0"/>
              </a:spcBef>
              <a:buFontTx/>
              <a:buAutoNum type="arabicPeriod"/>
            </a:pPr>
            <a:r>
              <a:rPr lang="en-GB" altLang="en-US" i="1" dirty="0">
                <a:solidFill>
                  <a:srgbClr val="000000"/>
                </a:solidFill>
                <a:latin typeface="Arial" pitchFamily="34" charset="0"/>
                <a:ea typeface="MS PGothic" pitchFamily="34" charset="-128"/>
                <a:cs typeface="Arial" pitchFamily="34" charset="0"/>
              </a:rPr>
              <a:t>‘the attendance of the pupil at the school/academy would be incompatible with the provision of efficient education for the pupils with whom he/she would be educated.’</a:t>
            </a:r>
          </a:p>
          <a:p>
            <a:pPr algn="l">
              <a:spcBef>
                <a:spcPct val="0"/>
              </a:spcBef>
              <a:buFontTx/>
              <a:buAutoNum type="arabicPeriod"/>
            </a:pPr>
            <a:endParaRPr lang="en-GB" altLang="en-US" i="1" dirty="0">
              <a:solidFill>
                <a:srgbClr val="000000"/>
              </a:solidFill>
              <a:latin typeface="Arial" pitchFamily="34" charset="0"/>
              <a:ea typeface="MS PGothic" pitchFamily="34" charset="-128"/>
              <a:cs typeface="Arial" pitchFamily="34" charset="0"/>
            </a:endParaRPr>
          </a:p>
          <a:p>
            <a:pPr algn="l">
              <a:spcBef>
                <a:spcPct val="0"/>
              </a:spcBef>
              <a:buFontTx/>
              <a:buAutoNum type="arabicPeriod"/>
            </a:pPr>
            <a:r>
              <a:rPr lang="en-GB" altLang="en-US" i="1" dirty="0">
                <a:solidFill>
                  <a:srgbClr val="000000"/>
                </a:solidFill>
                <a:latin typeface="Arial" pitchFamily="34" charset="0"/>
                <a:ea typeface="MS PGothic" pitchFamily="34" charset="-128"/>
                <a:cs typeface="Arial" pitchFamily="34" charset="0"/>
              </a:rPr>
              <a:t>‘the placement is an inefficient use of the LA resources and there are no reasonable steps that the L.A or the school/academy could take to prevent the incompatibility.’</a:t>
            </a:r>
            <a:endParaRPr lang="en-US" altLang="en-US" dirty="0">
              <a:solidFill>
                <a:srgbClr val="000000"/>
              </a:solidFill>
              <a:latin typeface="Arial" pitchFamily="34" charset="0"/>
              <a:ea typeface="MS PGothic" pitchFamily="34" charset="-128"/>
              <a:cs typeface="Arial" pitchFamily="34" charset="0"/>
            </a:endParaRPr>
          </a:p>
          <a:p>
            <a:endParaRPr lang="en-GB" dirty="0"/>
          </a:p>
        </p:txBody>
      </p:sp>
      <p:sp>
        <p:nvSpPr>
          <p:cNvPr id="7" name="Title 6">
            <a:extLst>
              <a:ext uri="{FF2B5EF4-FFF2-40B4-BE49-F238E27FC236}">
                <a16:creationId xmlns:a16="http://schemas.microsoft.com/office/drawing/2014/main" id="{DBB51623-C826-F8F2-7D45-2779CEA1FAEE}"/>
              </a:ext>
            </a:extLst>
          </p:cNvPr>
          <p:cNvSpPr>
            <a:spLocks noGrp="1"/>
          </p:cNvSpPr>
          <p:nvPr>
            <p:ph type="ctrTitle"/>
          </p:nvPr>
        </p:nvSpPr>
        <p:spPr>
          <a:xfrm>
            <a:off x="1524000" y="589279"/>
            <a:ext cx="9144000" cy="909003"/>
          </a:xfrm>
        </p:spPr>
        <p:txBody>
          <a:bodyPr>
            <a:normAutofit fontScale="90000"/>
          </a:bodyPr>
          <a:lstStyle/>
          <a:p>
            <a:r>
              <a:rPr lang="en-GB" b="1" dirty="0">
                <a:solidFill>
                  <a:srgbClr val="7030A0"/>
                </a:solidFill>
              </a:rPr>
              <a:t>Naming a school</a:t>
            </a:r>
          </a:p>
        </p:txBody>
      </p:sp>
    </p:spTree>
    <p:extLst>
      <p:ext uri="{BB962C8B-B14F-4D97-AF65-F5344CB8AC3E}">
        <p14:creationId xmlns:p14="http://schemas.microsoft.com/office/powerpoint/2010/main" val="89530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51C3-AF52-CD40-4C7E-535DFD6D29ED}"/>
              </a:ext>
            </a:extLst>
          </p:cNvPr>
          <p:cNvSpPr>
            <a:spLocks noGrp="1"/>
          </p:cNvSpPr>
          <p:nvPr>
            <p:ph type="title"/>
          </p:nvPr>
        </p:nvSpPr>
        <p:spPr/>
        <p:txBody>
          <a:bodyPr/>
          <a:lstStyle/>
          <a:p>
            <a:pPr algn="ctr"/>
            <a:r>
              <a:rPr lang="en-GB" b="1" dirty="0">
                <a:solidFill>
                  <a:srgbClr val="7030A0"/>
                </a:solidFill>
              </a:rPr>
              <a:t>Section 41 schools</a:t>
            </a:r>
          </a:p>
        </p:txBody>
      </p:sp>
      <p:sp>
        <p:nvSpPr>
          <p:cNvPr id="3" name="Content Placeholder 2">
            <a:extLst>
              <a:ext uri="{FF2B5EF4-FFF2-40B4-BE49-F238E27FC236}">
                <a16:creationId xmlns:a16="http://schemas.microsoft.com/office/drawing/2014/main" id="{22944163-4D80-ADD9-5260-38759AC612B3}"/>
              </a:ext>
            </a:extLst>
          </p:cNvPr>
          <p:cNvSpPr>
            <a:spLocks noGrp="1"/>
          </p:cNvSpPr>
          <p:nvPr>
            <p:ph idx="1"/>
          </p:nvPr>
        </p:nvSpPr>
        <p:spPr>
          <a:xfrm>
            <a:off x="838200" y="2123652"/>
            <a:ext cx="10515600" cy="2441575"/>
          </a:xfrm>
        </p:spPr>
        <p:txBody>
          <a:bodyPr>
            <a:normAutofit fontScale="85000" lnSpcReduction="10000"/>
          </a:bodyPr>
          <a:lstStyle/>
          <a:p>
            <a:pPr marL="0" indent="0" defTabSz="912813">
              <a:spcBef>
                <a:spcPct val="0"/>
              </a:spcBef>
              <a:buNone/>
            </a:pPr>
            <a:r>
              <a:rPr lang="en-GB" b="0" i="0" dirty="0">
                <a:solidFill>
                  <a:srgbClr val="202124"/>
                </a:solidFill>
                <a:effectLst/>
                <a:latin typeface="Google Sans"/>
              </a:rPr>
              <a:t>Section 41 schools – These are independent special schools which have been approved by the Secretary of State under section 41 of the Children and Families Act (“CAFA”) 2014 as schools which a parent or young person can request to be named in an EHC plan.</a:t>
            </a:r>
          </a:p>
          <a:p>
            <a:pPr marL="0" indent="0" defTabSz="912813">
              <a:spcBef>
                <a:spcPct val="0"/>
              </a:spcBef>
              <a:buNone/>
            </a:pPr>
            <a:endParaRPr lang="en-GB" dirty="0">
              <a:solidFill>
                <a:srgbClr val="202124"/>
              </a:solidFill>
              <a:latin typeface="Google Sans"/>
            </a:endParaRPr>
          </a:p>
          <a:p>
            <a:pPr marL="0" indent="0" defTabSz="912813">
              <a:spcBef>
                <a:spcPct val="0"/>
              </a:spcBef>
              <a:buNone/>
            </a:pPr>
            <a:r>
              <a:rPr lang="en-GB" dirty="0">
                <a:solidFill>
                  <a:srgbClr val="202124"/>
                </a:solidFill>
                <a:latin typeface="Google Sans"/>
              </a:rPr>
              <a:t>The LA would not generally name a section 41 school in the EHCP if a maintained school has confirmed that they can accommodate the child or young person and offer placement. This is because the LA must be mindful of the public purse. </a:t>
            </a:r>
            <a:endParaRPr lang="en-GB" dirty="0"/>
          </a:p>
        </p:txBody>
      </p:sp>
    </p:spTree>
    <p:extLst>
      <p:ext uri="{BB962C8B-B14F-4D97-AF65-F5344CB8AC3E}">
        <p14:creationId xmlns:p14="http://schemas.microsoft.com/office/powerpoint/2010/main" val="138946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B51623-C826-F8F2-7D45-2779CEA1FAEE}"/>
              </a:ext>
            </a:extLst>
          </p:cNvPr>
          <p:cNvSpPr>
            <a:spLocks noGrp="1"/>
          </p:cNvSpPr>
          <p:nvPr>
            <p:ph type="ctrTitle"/>
          </p:nvPr>
        </p:nvSpPr>
        <p:spPr>
          <a:xfrm>
            <a:off x="873760" y="1122363"/>
            <a:ext cx="10769600" cy="3593715"/>
          </a:xfrm>
        </p:spPr>
        <p:txBody>
          <a:bodyPr>
            <a:normAutofit fontScale="90000"/>
          </a:bodyPr>
          <a:lstStyle/>
          <a:p>
            <a:pPr algn="l"/>
            <a:br>
              <a:rPr lang="en-GB" dirty="0"/>
            </a:br>
            <a:r>
              <a:rPr lang="en-GB" sz="4400" b="1" dirty="0">
                <a:solidFill>
                  <a:srgbClr val="7030A0"/>
                </a:solidFill>
              </a:rPr>
              <a:t>Information on topics within these slides</a:t>
            </a:r>
            <a:br>
              <a:rPr lang="en-GB" sz="4400" dirty="0"/>
            </a:br>
            <a:r>
              <a:rPr lang="en-GB" sz="4400" dirty="0"/>
              <a:t>The transition process </a:t>
            </a:r>
            <a:br>
              <a:rPr lang="en-GB" sz="4400" dirty="0"/>
            </a:br>
            <a:r>
              <a:rPr lang="en-GB" sz="4400" dirty="0"/>
              <a:t>Timelines for choosing schools</a:t>
            </a:r>
            <a:br>
              <a:rPr lang="en-GB" sz="4400" dirty="0"/>
            </a:br>
            <a:r>
              <a:rPr lang="en-GB" sz="4400" dirty="0"/>
              <a:t>What to consider when choosing a school</a:t>
            </a:r>
            <a:br>
              <a:rPr lang="en-GB" sz="4400" dirty="0"/>
            </a:br>
            <a:endParaRPr lang="en-GB" dirty="0"/>
          </a:p>
        </p:txBody>
      </p:sp>
      <p:pic>
        <p:nvPicPr>
          <p:cNvPr id="2" name="Picture 2">
            <a:extLst>
              <a:ext uri="{FF2B5EF4-FFF2-40B4-BE49-F238E27FC236}">
                <a16:creationId xmlns:a16="http://schemas.microsoft.com/office/drawing/2014/main" id="{6A1FED28-BD25-E078-72E1-434C263D1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974" y="4716078"/>
            <a:ext cx="3744416" cy="203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34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51C3-AF52-CD40-4C7E-535DFD6D29ED}"/>
              </a:ext>
            </a:extLst>
          </p:cNvPr>
          <p:cNvSpPr>
            <a:spLocks noGrp="1"/>
          </p:cNvSpPr>
          <p:nvPr>
            <p:ph type="title"/>
          </p:nvPr>
        </p:nvSpPr>
        <p:spPr/>
        <p:txBody>
          <a:bodyPr/>
          <a:lstStyle/>
          <a:p>
            <a:r>
              <a:rPr lang="en-GB" b="1" dirty="0">
                <a:solidFill>
                  <a:srgbClr val="7030A0"/>
                </a:solidFill>
              </a:rPr>
              <a:t>SEND Code of Practice </a:t>
            </a:r>
          </a:p>
        </p:txBody>
      </p:sp>
      <p:sp>
        <p:nvSpPr>
          <p:cNvPr id="3" name="Content Placeholder 2">
            <a:extLst>
              <a:ext uri="{FF2B5EF4-FFF2-40B4-BE49-F238E27FC236}">
                <a16:creationId xmlns:a16="http://schemas.microsoft.com/office/drawing/2014/main" id="{22944163-4D80-ADD9-5260-38759AC612B3}"/>
              </a:ext>
            </a:extLst>
          </p:cNvPr>
          <p:cNvSpPr>
            <a:spLocks noGrp="1"/>
          </p:cNvSpPr>
          <p:nvPr>
            <p:ph idx="1"/>
          </p:nvPr>
        </p:nvSpPr>
        <p:spPr>
          <a:xfrm>
            <a:off x="565485" y="1311442"/>
            <a:ext cx="11285620" cy="4261455"/>
          </a:xfrm>
        </p:spPr>
        <p:txBody>
          <a:bodyPr>
            <a:normAutofit fontScale="92500" lnSpcReduction="20000"/>
          </a:bodyPr>
          <a:lstStyle/>
          <a:p>
            <a:pPr>
              <a:spcBef>
                <a:spcPct val="30000"/>
              </a:spcBef>
              <a:spcAft>
                <a:spcPct val="30000"/>
              </a:spcAft>
            </a:pPr>
            <a:r>
              <a:rPr lang="en-GB" altLang="en-US" dirty="0">
                <a:latin typeface="Arial" pitchFamily="34" charset="0"/>
                <a:cs typeface="Arial" pitchFamily="34" charset="0"/>
              </a:rPr>
              <a:t>The Code of Practice states that a school/academy should be named on the pupil’s Education, Health and Care Plan (EHCP) by </a:t>
            </a:r>
            <a:r>
              <a:rPr lang="en-GB" altLang="en-US" b="1" dirty="0">
                <a:latin typeface="Arial" pitchFamily="34" charset="0"/>
                <a:cs typeface="Arial" pitchFamily="34" charset="0"/>
              </a:rPr>
              <a:t>15</a:t>
            </a:r>
            <a:r>
              <a:rPr lang="en-GB" altLang="en-US" b="1" baseline="30000" dirty="0">
                <a:latin typeface="Arial" pitchFamily="34" charset="0"/>
                <a:cs typeface="Arial" pitchFamily="34" charset="0"/>
              </a:rPr>
              <a:t>th</a:t>
            </a:r>
            <a:r>
              <a:rPr lang="en-GB" altLang="en-US" b="1" dirty="0">
                <a:latin typeface="Arial" pitchFamily="34" charset="0"/>
                <a:cs typeface="Arial" pitchFamily="34" charset="0"/>
              </a:rPr>
              <a:t> February</a:t>
            </a:r>
            <a:r>
              <a:rPr lang="en-GB" altLang="en-US" dirty="0">
                <a:latin typeface="Arial" pitchFamily="34" charset="0"/>
                <a:cs typeface="Arial" pitchFamily="34" charset="0"/>
              </a:rPr>
              <a:t> in the year of transfer. </a:t>
            </a:r>
          </a:p>
          <a:p>
            <a:pPr>
              <a:spcBef>
                <a:spcPct val="30000"/>
              </a:spcBef>
              <a:spcAft>
                <a:spcPct val="30000"/>
              </a:spcAft>
            </a:pPr>
            <a:r>
              <a:rPr lang="en-GB" altLang="en-US" dirty="0">
                <a:latin typeface="Arial" pitchFamily="34" charset="0"/>
                <a:cs typeface="Arial" pitchFamily="34" charset="0"/>
              </a:rPr>
              <a:t>To achieve this deadline schools will hold the review to discuss and name preferences by the end of the academic year</a:t>
            </a:r>
          </a:p>
          <a:p>
            <a:pPr>
              <a:spcBef>
                <a:spcPct val="30000"/>
              </a:spcBef>
              <a:spcAft>
                <a:spcPct val="30000"/>
              </a:spcAft>
            </a:pPr>
            <a:r>
              <a:rPr lang="en-GB" altLang="en-US" dirty="0">
                <a:latin typeface="Arial" pitchFamily="34" charset="0"/>
                <a:cs typeface="Arial" pitchFamily="34" charset="0"/>
              </a:rPr>
              <a:t>Families and schools will be informed by </a:t>
            </a:r>
            <a:r>
              <a:rPr lang="en-GB" altLang="en-US" b="1" dirty="0">
                <a:latin typeface="Arial" pitchFamily="34" charset="0"/>
                <a:cs typeface="Arial" pitchFamily="34" charset="0"/>
              </a:rPr>
              <a:t>January, </a:t>
            </a:r>
            <a:r>
              <a:rPr lang="en-GB" altLang="en-US" dirty="0">
                <a:latin typeface="Arial" pitchFamily="34" charset="0"/>
                <a:cs typeface="Arial" pitchFamily="34" charset="0"/>
              </a:rPr>
              <a:t>at the latest, of the pupils who will be attending. Section I of the EHC Plan will be completed at that point.</a:t>
            </a:r>
          </a:p>
          <a:p>
            <a:pPr>
              <a:spcBef>
                <a:spcPct val="30000"/>
              </a:spcBef>
              <a:spcAft>
                <a:spcPct val="30000"/>
              </a:spcAft>
            </a:pPr>
            <a:r>
              <a:rPr lang="en-GB" altLang="en-US" dirty="0">
                <a:latin typeface="Arial" pitchFamily="34" charset="0"/>
                <a:cs typeface="Arial" pitchFamily="34" charset="0"/>
              </a:rPr>
              <a:t>This is to allow parents/carers enough time to appeal to the Special Educational Needs &amp; Disability Tribunal and mediation (</a:t>
            </a:r>
            <a:r>
              <a:rPr lang="en-GB" altLang="en-US" dirty="0" err="1">
                <a:latin typeface="Arial" pitchFamily="34" charset="0"/>
                <a:cs typeface="Arial" pitchFamily="34" charset="0"/>
              </a:rPr>
              <a:t>SENDist</a:t>
            </a:r>
            <a:r>
              <a:rPr lang="en-GB" altLang="en-US" dirty="0">
                <a:latin typeface="Arial" pitchFamily="34" charset="0"/>
                <a:cs typeface="Arial" pitchFamily="34" charset="0"/>
              </a:rPr>
              <a:t>) and receive a decision before September in the year of transfer.</a:t>
            </a:r>
            <a:endParaRPr lang="en-GB" altLang="en-US" b="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186641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5085-1517-49AF-8DEE-98C6347AABCB}"/>
              </a:ext>
            </a:extLst>
          </p:cNvPr>
          <p:cNvSpPr>
            <a:spLocks noGrp="1"/>
          </p:cNvSpPr>
          <p:nvPr>
            <p:ph type="title"/>
          </p:nvPr>
        </p:nvSpPr>
        <p:spPr/>
        <p:txBody>
          <a:bodyPr/>
          <a:lstStyle/>
          <a:p>
            <a:r>
              <a:rPr lang="en-GB" dirty="0">
                <a:solidFill>
                  <a:srgbClr val="7030A0"/>
                </a:solidFill>
              </a:rPr>
              <a:t>How to choose a school – doing your research</a:t>
            </a:r>
          </a:p>
        </p:txBody>
      </p:sp>
      <p:sp>
        <p:nvSpPr>
          <p:cNvPr id="3" name="Content Placeholder 2">
            <a:extLst>
              <a:ext uri="{FF2B5EF4-FFF2-40B4-BE49-F238E27FC236}">
                <a16:creationId xmlns:a16="http://schemas.microsoft.com/office/drawing/2014/main" id="{A77093F5-9384-CCCD-B77C-0A17C10E8446}"/>
              </a:ext>
            </a:extLst>
          </p:cNvPr>
          <p:cNvSpPr>
            <a:spLocks noGrp="1"/>
          </p:cNvSpPr>
          <p:nvPr>
            <p:ph idx="1"/>
          </p:nvPr>
        </p:nvSpPr>
        <p:spPr/>
        <p:txBody>
          <a:bodyPr>
            <a:normAutofit lnSpcReduction="10000"/>
          </a:bodyPr>
          <a:lstStyle/>
          <a:p>
            <a:r>
              <a:rPr lang="en-GB" dirty="0"/>
              <a:t>Visit the school website</a:t>
            </a:r>
          </a:p>
          <a:p>
            <a:r>
              <a:rPr lang="en-GB" dirty="0"/>
              <a:t>Read the OFSTED report </a:t>
            </a:r>
            <a:r>
              <a:rPr lang="en-GB" dirty="0">
                <a:hlinkClick r:id="rId2"/>
              </a:rPr>
              <a:t>https://reports.ofsted.gov.uk/</a:t>
            </a:r>
            <a:endParaRPr lang="en-GB" dirty="0"/>
          </a:p>
          <a:p>
            <a:r>
              <a:rPr lang="en-GB" dirty="0"/>
              <a:t>Look at the school finder web site for nearest schools:</a:t>
            </a:r>
          </a:p>
          <a:p>
            <a:r>
              <a:rPr lang="en-GB" sz="2000" u="sng" dirty="0">
                <a:solidFill>
                  <a:srgbClr val="0563C1"/>
                </a:solidFill>
                <a:effectLst/>
                <a:latin typeface="Calibri" panose="020F0502020204030204" pitchFamily="34" charset="0"/>
                <a:ea typeface="Times New Roman" panose="02020603050405020304" pitchFamily="18" charset="0"/>
                <a:hlinkClick r:id="rId3"/>
              </a:rPr>
              <a:t>Find and compare schools in England - GOV.UK (www.gov.uk)</a:t>
            </a:r>
            <a:endParaRPr lang="en-GB" dirty="0"/>
          </a:p>
          <a:p>
            <a:r>
              <a:rPr lang="en-GB" dirty="0"/>
              <a:t>Talk to other parents who have children already attending the school - particularly those who have a child with an EHCP or additional needs and how the school are meeting their needs</a:t>
            </a:r>
          </a:p>
          <a:p>
            <a:r>
              <a:rPr lang="en-GB" dirty="0"/>
              <a:t>Contact the SENCOs of the schools on your shortlist and </a:t>
            </a:r>
            <a:r>
              <a:rPr lang="en-GB" b="1" dirty="0"/>
              <a:t>arrange a visit or see a virtual tour</a:t>
            </a:r>
          </a:p>
          <a:p>
            <a:endParaRPr lang="en-GB" dirty="0"/>
          </a:p>
        </p:txBody>
      </p:sp>
    </p:spTree>
    <p:extLst>
      <p:ext uri="{BB962C8B-B14F-4D97-AF65-F5344CB8AC3E}">
        <p14:creationId xmlns:p14="http://schemas.microsoft.com/office/powerpoint/2010/main" val="92210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9A8AAB1-E13E-B55A-CEDA-CFB8EA2F77FB}"/>
              </a:ext>
            </a:extLst>
          </p:cNvPr>
          <p:cNvSpPr>
            <a:spLocks noGrp="1"/>
          </p:cNvSpPr>
          <p:nvPr>
            <p:ph type="subTitle" idx="1"/>
          </p:nvPr>
        </p:nvSpPr>
        <p:spPr>
          <a:xfrm>
            <a:off x="623147" y="2675466"/>
            <a:ext cx="11148906" cy="2893907"/>
          </a:xfrm>
        </p:spPr>
        <p:txBody>
          <a:bodyPr>
            <a:normAutofit fontScale="92500" lnSpcReduction="10000"/>
          </a:bodyPr>
          <a:lstStyle/>
          <a:p>
            <a:pPr algn="l" defTabSz="914173">
              <a:defRPr/>
            </a:pPr>
            <a:r>
              <a:rPr lang="en-GB" kern="0" dirty="0">
                <a:solidFill>
                  <a:srgbClr val="000000"/>
                </a:solidFill>
                <a:latin typeface="Arial"/>
              </a:rPr>
              <a:t>Following the year five annual reviews the EHCP will need to be amended to reflect your child as they are now. </a:t>
            </a:r>
          </a:p>
          <a:p>
            <a:pPr algn="l" defTabSz="914173">
              <a:defRPr/>
            </a:pPr>
            <a:r>
              <a:rPr lang="en-GB" kern="0" dirty="0">
                <a:solidFill>
                  <a:srgbClr val="000000"/>
                </a:solidFill>
                <a:latin typeface="Arial"/>
              </a:rPr>
              <a:t>An amendment notice will be created, in Word, which will be sent to you for you to add any proposed changes that you feel are appropriate and return to your case officer within 15 days of receiving the document. </a:t>
            </a:r>
          </a:p>
          <a:p>
            <a:pPr algn="l" defTabSz="914173">
              <a:defRPr/>
            </a:pPr>
            <a:r>
              <a:rPr lang="en-GB" kern="0" dirty="0">
                <a:solidFill>
                  <a:srgbClr val="000000"/>
                </a:solidFill>
                <a:latin typeface="Arial"/>
              </a:rPr>
              <a:t>The SEND team will use the amendment notice, most recent EHCP, annual review paperwork and any reports (less than two years old) to consult with your parental preference along with the LA preference for school.</a:t>
            </a:r>
          </a:p>
          <a:p>
            <a:pPr algn="l" defTabSz="914173">
              <a:defRPr/>
            </a:pPr>
            <a:r>
              <a:rPr lang="en-GB" kern="0" dirty="0">
                <a:solidFill>
                  <a:srgbClr val="000000"/>
                </a:solidFill>
                <a:latin typeface="Arial"/>
              </a:rPr>
              <a:t>We aim to make all amendments to EHC Plans by 10</a:t>
            </a:r>
            <a:r>
              <a:rPr lang="en-GB" kern="0" baseline="30000" dirty="0">
                <a:solidFill>
                  <a:srgbClr val="000000"/>
                </a:solidFill>
                <a:latin typeface="Arial"/>
              </a:rPr>
              <a:t>th</a:t>
            </a:r>
            <a:r>
              <a:rPr lang="en-GB" kern="0" dirty="0">
                <a:solidFill>
                  <a:srgbClr val="000000"/>
                </a:solidFill>
                <a:latin typeface="Arial"/>
              </a:rPr>
              <a:t> September.</a:t>
            </a:r>
          </a:p>
          <a:p>
            <a:endParaRPr lang="en-GB" dirty="0"/>
          </a:p>
        </p:txBody>
      </p:sp>
      <p:sp>
        <p:nvSpPr>
          <p:cNvPr id="7" name="Title 6">
            <a:extLst>
              <a:ext uri="{FF2B5EF4-FFF2-40B4-BE49-F238E27FC236}">
                <a16:creationId xmlns:a16="http://schemas.microsoft.com/office/drawing/2014/main" id="{DBB51623-C826-F8F2-7D45-2779CEA1FAEE}"/>
              </a:ext>
            </a:extLst>
          </p:cNvPr>
          <p:cNvSpPr>
            <a:spLocks noGrp="1"/>
          </p:cNvSpPr>
          <p:nvPr>
            <p:ph type="ctrTitle"/>
          </p:nvPr>
        </p:nvSpPr>
        <p:spPr>
          <a:xfrm>
            <a:off x="1524000" y="629920"/>
            <a:ext cx="9144000" cy="1889759"/>
          </a:xfrm>
        </p:spPr>
        <p:txBody>
          <a:bodyPr>
            <a:noAutofit/>
          </a:bodyPr>
          <a:lstStyle/>
          <a:p>
            <a:r>
              <a:rPr lang="en-GB" sz="4000" dirty="0">
                <a:solidFill>
                  <a:srgbClr val="7030A0"/>
                </a:solidFill>
              </a:rPr>
              <a:t>Reviewing the EHCP and preparing for transition to the next phase of education Reception and Secondary school</a:t>
            </a:r>
          </a:p>
        </p:txBody>
      </p:sp>
    </p:spTree>
    <p:extLst>
      <p:ext uri="{BB962C8B-B14F-4D97-AF65-F5344CB8AC3E}">
        <p14:creationId xmlns:p14="http://schemas.microsoft.com/office/powerpoint/2010/main" val="332484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51C3-AF52-CD40-4C7E-535DFD6D29ED}"/>
              </a:ext>
            </a:extLst>
          </p:cNvPr>
          <p:cNvSpPr>
            <a:spLocks noGrp="1"/>
          </p:cNvSpPr>
          <p:nvPr>
            <p:ph type="title"/>
          </p:nvPr>
        </p:nvSpPr>
        <p:spPr/>
        <p:txBody>
          <a:bodyPr/>
          <a:lstStyle/>
          <a:p>
            <a:pPr algn="ctr"/>
            <a:r>
              <a:rPr lang="en-GB" dirty="0">
                <a:solidFill>
                  <a:srgbClr val="7030A0"/>
                </a:solidFill>
              </a:rPr>
              <a:t>Choosing a school - What is important for your child and family?</a:t>
            </a:r>
          </a:p>
        </p:txBody>
      </p:sp>
      <p:sp>
        <p:nvSpPr>
          <p:cNvPr id="3" name="Content Placeholder 2">
            <a:extLst>
              <a:ext uri="{FF2B5EF4-FFF2-40B4-BE49-F238E27FC236}">
                <a16:creationId xmlns:a16="http://schemas.microsoft.com/office/drawing/2014/main" id="{22944163-4D80-ADD9-5260-38759AC612B3}"/>
              </a:ext>
            </a:extLst>
          </p:cNvPr>
          <p:cNvSpPr>
            <a:spLocks noGrp="1"/>
          </p:cNvSpPr>
          <p:nvPr>
            <p:ph idx="1"/>
          </p:nvPr>
        </p:nvSpPr>
        <p:spPr/>
        <p:txBody>
          <a:bodyPr>
            <a:normAutofit fontScale="92500"/>
          </a:bodyPr>
          <a:lstStyle/>
          <a:p>
            <a:r>
              <a:rPr lang="en-GB" dirty="0"/>
              <a:t>Being at the same school as their brothers and/or sisters?</a:t>
            </a:r>
          </a:p>
          <a:p>
            <a:r>
              <a:rPr lang="en-GB" dirty="0"/>
              <a:t>Spending time outside – what does the timetable and playground look like?</a:t>
            </a:r>
          </a:p>
          <a:p>
            <a:r>
              <a:rPr lang="en-GB" dirty="0"/>
              <a:t>A school where everyone knows them well?</a:t>
            </a:r>
          </a:p>
          <a:p>
            <a:r>
              <a:rPr lang="en-GB" dirty="0"/>
              <a:t>A school with lots of other children with SEND?</a:t>
            </a:r>
          </a:p>
          <a:p>
            <a:r>
              <a:rPr lang="en-GB" dirty="0"/>
              <a:t>Use of a quiet area?</a:t>
            </a:r>
          </a:p>
          <a:p>
            <a:r>
              <a:rPr lang="en-GB" dirty="0"/>
              <a:t>Will you walk or drive to school? – what is the route and distance? Are there accessible parking spaces/blue badge if necessary?</a:t>
            </a:r>
          </a:p>
          <a:p>
            <a:r>
              <a:rPr lang="en-GB" dirty="0"/>
              <a:t>Does the school have a breakfast club or after school club?</a:t>
            </a:r>
          </a:p>
          <a:p>
            <a:endParaRPr lang="en-GB" dirty="0"/>
          </a:p>
        </p:txBody>
      </p:sp>
    </p:spTree>
    <p:extLst>
      <p:ext uri="{BB962C8B-B14F-4D97-AF65-F5344CB8AC3E}">
        <p14:creationId xmlns:p14="http://schemas.microsoft.com/office/powerpoint/2010/main" val="31984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5085-1517-49AF-8DEE-98C6347AABCB}"/>
              </a:ext>
            </a:extLst>
          </p:cNvPr>
          <p:cNvSpPr>
            <a:spLocks noGrp="1"/>
          </p:cNvSpPr>
          <p:nvPr>
            <p:ph type="title"/>
          </p:nvPr>
        </p:nvSpPr>
        <p:spPr/>
        <p:txBody>
          <a:bodyPr/>
          <a:lstStyle/>
          <a:p>
            <a:r>
              <a:rPr lang="en-GB" altLang="en-US" dirty="0">
                <a:solidFill>
                  <a:srgbClr val="7030A0"/>
                </a:solidFill>
                <a:latin typeface="Arial" pitchFamily="34" charset="0"/>
                <a:ea typeface="MS PGothic" pitchFamily="34" charset="-128"/>
                <a:cs typeface="Times New Roman" pitchFamily="18" charset="0"/>
              </a:rPr>
              <a:t>Secondary schools and academies</a:t>
            </a:r>
            <a:endParaRPr lang="en-GB" dirty="0">
              <a:solidFill>
                <a:srgbClr val="7030A0"/>
              </a:solidFill>
            </a:endParaRPr>
          </a:p>
        </p:txBody>
      </p:sp>
      <p:sp>
        <p:nvSpPr>
          <p:cNvPr id="3" name="Content Placeholder 2">
            <a:extLst>
              <a:ext uri="{FF2B5EF4-FFF2-40B4-BE49-F238E27FC236}">
                <a16:creationId xmlns:a16="http://schemas.microsoft.com/office/drawing/2014/main" id="{A77093F5-9384-CCCD-B77C-0A17C10E8446}"/>
              </a:ext>
            </a:extLst>
          </p:cNvPr>
          <p:cNvSpPr>
            <a:spLocks noGrp="1"/>
          </p:cNvSpPr>
          <p:nvPr>
            <p:ph idx="1"/>
          </p:nvPr>
        </p:nvSpPr>
        <p:spPr/>
        <p:txBody>
          <a:bodyPr>
            <a:normAutofit lnSpcReduction="10000"/>
          </a:bodyPr>
          <a:lstStyle/>
          <a:p>
            <a:pPr>
              <a:spcBef>
                <a:spcPct val="40000"/>
              </a:spcBef>
              <a:spcAft>
                <a:spcPct val="20000"/>
              </a:spcAft>
              <a:buNone/>
            </a:pPr>
            <a:r>
              <a:rPr lang="en-GB" altLang="en-US" dirty="0">
                <a:solidFill>
                  <a:srgbClr val="000000"/>
                </a:solidFill>
                <a:latin typeface="Arial" pitchFamily="34" charset="0"/>
                <a:ea typeface="MS PGothic" pitchFamily="34" charset="-128"/>
                <a:cs typeface="Times New Roman" pitchFamily="18" charset="0"/>
              </a:rPr>
              <a:t>Secondary schools/academies issue dates for open evenings for parents to visit</a:t>
            </a:r>
          </a:p>
          <a:p>
            <a:pPr>
              <a:spcBef>
                <a:spcPct val="40000"/>
              </a:spcBef>
              <a:spcAft>
                <a:spcPct val="20000"/>
              </a:spcAft>
              <a:buNone/>
            </a:pPr>
            <a:r>
              <a:rPr lang="en-GB" altLang="en-US" dirty="0">
                <a:solidFill>
                  <a:srgbClr val="000000"/>
                </a:solidFill>
                <a:latin typeface="Arial" pitchFamily="34" charset="0"/>
                <a:ea typeface="MS PGothic" pitchFamily="34" charset="-128"/>
                <a:cs typeface="Times New Roman" pitchFamily="18" charset="0"/>
              </a:rPr>
              <a:t>You can ask for a visit outside of these times</a:t>
            </a:r>
          </a:p>
          <a:p>
            <a:pPr>
              <a:spcBef>
                <a:spcPct val="40000"/>
              </a:spcBef>
              <a:spcAft>
                <a:spcPct val="20000"/>
              </a:spcAft>
              <a:buNone/>
            </a:pPr>
            <a:r>
              <a:rPr lang="en-GB" altLang="en-US" dirty="0">
                <a:solidFill>
                  <a:srgbClr val="000000"/>
                </a:solidFill>
                <a:latin typeface="Arial" pitchFamily="34" charset="0"/>
                <a:ea typeface="MS PGothic" pitchFamily="34" charset="-128"/>
                <a:cs typeface="Times New Roman" pitchFamily="18" charset="0"/>
              </a:rPr>
              <a:t>Information on Waltham Forest Schools/academies can be found on the link below: </a:t>
            </a:r>
          </a:p>
          <a:p>
            <a:pPr>
              <a:spcBef>
                <a:spcPct val="40000"/>
              </a:spcBef>
              <a:spcAft>
                <a:spcPct val="20000"/>
              </a:spcAft>
              <a:buNone/>
            </a:pPr>
            <a:r>
              <a:rPr lang="en-GB" altLang="en-US" dirty="0">
                <a:solidFill>
                  <a:srgbClr val="000000"/>
                </a:solidFill>
                <a:latin typeface="Arial" pitchFamily="34" charset="0"/>
                <a:ea typeface="MS PGothic" pitchFamily="34" charset="-128"/>
                <a:cs typeface="Times New Roman" pitchFamily="18" charset="0"/>
                <a:hlinkClick r:id="rId2"/>
              </a:rPr>
              <a:t>www.walthamforest.gov.uk/localoffer</a:t>
            </a:r>
            <a:r>
              <a:rPr lang="en-GB" altLang="en-US" dirty="0">
                <a:solidFill>
                  <a:srgbClr val="000000"/>
                </a:solidFill>
                <a:latin typeface="Arial" pitchFamily="34" charset="0"/>
                <a:ea typeface="MS PGothic" pitchFamily="34" charset="-128"/>
                <a:cs typeface="Times New Roman" pitchFamily="18" charset="0"/>
              </a:rPr>
              <a:t> </a:t>
            </a:r>
          </a:p>
          <a:p>
            <a:r>
              <a:rPr lang="en-GB" dirty="0"/>
              <a:t>Look for the SENDCo at open days and ask any questions </a:t>
            </a:r>
          </a:p>
          <a:p>
            <a:endParaRPr lang="en-GB" dirty="0"/>
          </a:p>
        </p:txBody>
      </p:sp>
    </p:spTree>
    <p:extLst>
      <p:ext uri="{BB962C8B-B14F-4D97-AF65-F5344CB8AC3E}">
        <p14:creationId xmlns:p14="http://schemas.microsoft.com/office/powerpoint/2010/main" val="83785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9A8AAB1-E13E-B55A-CEDA-CFB8EA2F77FB}"/>
              </a:ext>
            </a:extLst>
          </p:cNvPr>
          <p:cNvSpPr>
            <a:spLocks noGrp="1"/>
          </p:cNvSpPr>
          <p:nvPr>
            <p:ph type="subTitle" idx="1"/>
          </p:nvPr>
        </p:nvSpPr>
        <p:spPr>
          <a:xfrm>
            <a:off x="596053" y="1591733"/>
            <a:ext cx="11189547" cy="3975947"/>
          </a:xfrm>
        </p:spPr>
        <p:txBody>
          <a:bodyPr>
            <a:normAutofit/>
          </a:bodyPr>
          <a:lstStyle/>
          <a:p>
            <a:pPr marL="342900" indent="-342900" algn="l">
              <a:buFont typeface="Arial" panose="020B0604020202020204" pitchFamily="34" charset="0"/>
              <a:buChar char="•"/>
            </a:pPr>
            <a:r>
              <a:rPr lang="en-GB" dirty="0"/>
              <a:t>What training do your staff have in meeting the needs of children with ……?</a:t>
            </a:r>
          </a:p>
          <a:p>
            <a:pPr marL="342900" indent="-342900" algn="l">
              <a:buFont typeface="Arial" panose="020B0604020202020204" pitchFamily="34" charset="0"/>
              <a:buChar char="•"/>
            </a:pPr>
            <a:r>
              <a:rPr lang="en-GB" dirty="0"/>
              <a:t>How do you support children in the classroom?</a:t>
            </a:r>
          </a:p>
          <a:p>
            <a:pPr marL="342900" indent="-342900" algn="l">
              <a:buFont typeface="Arial" panose="020B0604020202020204" pitchFamily="34" charset="0"/>
              <a:buChar char="•"/>
            </a:pPr>
            <a:r>
              <a:rPr lang="en-GB" dirty="0"/>
              <a:t>How would your school carry out therapy programmes? Who provides the therapy assessments and advice?</a:t>
            </a:r>
          </a:p>
          <a:p>
            <a:pPr marL="342900" indent="-342900" algn="l">
              <a:buFont typeface="Arial" panose="020B0604020202020204" pitchFamily="34" charset="0"/>
              <a:buChar char="•"/>
            </a:pPr>
            <a:r>
              <a:rPr lang="en-GB" dirty="0"/>
              <a:t>My child uses specialist equipment  - do you have any experience of this? are your toilets accessible? Where is the lift?</a:t>
            </a:r>
          </a:p>
          <a:p>
            <a:pPr marL="342900" indent="-342900" algn="l">
              <a:buFont typeface="Arial" panose="020B0604020202020204" pitchFamily="34" charset="0"/>
              <a:buChar char="•"/>
            </a:pPr>
            <a:r>
              <a:rPr lang="en-GB" dirty="0"/>
              <a:t>How do you raise awareness about disabilities and special needs in your school?</a:t>
            </a:r>
          </a:p>
          <a:p>
            <a:pPr marL="342900" indent="-342900" algn="l">
              <a:buFont typeface="Arial" panose="020B0604020202020204" pitchFamily="34" charset="0"/>
              <a:buChar char="•"/>
            </a:pPr>
            <a:r>
              <a:rPr lang="en-GB" dirty="0"/>
              <a:t>What support is offered to parents and children with SEND?</a:t>
            </a:r>
          </a:p>
          <a:p>
            <a:pPr marL="342900" indent="-342900" algn="l">
              <a:buFont typeface="Arial" panose="020B0604020202020204" pitchFamily="34" charset="0"/>
              <a:buChar char="•"/>
            </a:pPr>
            <a:r>
              <a:rPr lang="en-GB" dirty="0"/>
              <a:t>How do you communicate with parents of children with SEND?</a:t>
            </a:r>
          </a:p>
          <a:p>
            <a:endParaRPr lang="en-GB" dirty="0"/>
          </a:p>
        </p:txBody>
      </p:sp>
      <p:sp>
        <p:nvSpPr>
          <p:cNvPr id="7" name="Title 6">
            <a:extLst>
              <a:ext uri="{FF2B5EF4-FFF2-40B4-BE49-F238E27FC236}">
                <a16:creationId xmlns:a16="http://schemas.microsoft.com/office/drawing/2014/main" id="{DBB51623-C826-F8F2-7D45-2779CEA1FAEE}"/>
              </a:ext>
            </a:extLst>
          </p:cNvPr>
          <p:cNvSpPr>
            <a:spLocks noGrp="1"/>
          </p:cNvSpPr>
          <p:nvPr>
            <p:ph type="ctrTitle"/>
          </p:nvPr>
        </p:nvSpPr>
        <p:spPr>
          <a:xfrm>
            <a:off x="1524000" y="533083"/>
            <a:ext cx="9144000" cy="882544"/>
          </a:xfrm>
        </p:spPr>
        <p:txBody>
          <a:bodyPr>
            <a:normAutofit fontScale="90000"/>
          </a:bodyPr>
          <a:lstStyle/>
          <a:p>
            <a:r>
              <a:rPr lang="en-GB" b="1" dirty="0">
                <a:solidFill>
                  <a:srgbClr val="7030A0"/>
                </a:solidFill>
              </a:rPr>
              <a:t>Questions to ask the SENDCo</a:t>
            </a:r>
          </a:p>
        </p:txBody>
      </p:sp>
    </p:spTree>
    <p:extLst>
      <p:ext uri="{BB962C8B-B14F-4D97-AF65-F5344CB8AC3E}">
        <p14:creationId xmlns:p14="http://schemas.microsoft.com/office/powerpoint/2010/main" val="119241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51C3-AF52-CD40-4C7E-535DFD6D29ED}"/>
              </a:ext>
            </a:extLst>
          </p:cNvPr>
          <p:cNvSpPr>
            <a:spLocks noGrp="1"/>
          </p:cNvSpPr>
          <p:nvPr>
            <p:ph type="title"/>
          </p:nvPr>
        </p:nvSpPr>
        <p:spPr/>
        <p:txBody>
          <a:bodyPr/>
          <a:lstStyle/>
          <a:p>
            <a:pPr algn="ctr"/>
            <a:r>
              <a:rPr lang="en-GB" b="1" dirty="0">
                <a:solidFill>
                  <a:srgbClr val="7030A0"/>
                </a:solidFill>
              </a:rPr>
              <a:t>Resources bases and special schools</a:t>
            </a:r>
          </a:p>
        </p:txBody>
      </p:sp>
      <p:sp>
        <p:nvSpPr>
          <p:cNvPr id="3" name="Content Placeholder 2">
            <a:extLst>
              <a:ext uri="{FF2B5EF4-FFF2-40B4-BE49-F238E27FC236}">
                <a16:creationId xmlns:a16="http://schemas.microsoft.com/office/drawing/2014/main" id="{22944163-4D80-ADD9-5260-38759AC612B3}"/>
              </a:ext>
            </a:extLst>
          </p:cNvPr>
          <p:cNvSpPr>
            <a:spLocks noGrp="1"/>
          </p:cNvSpPr>
          <p:nvPr>
            <p:ph idx="1"/>
          </p:nvPr>
        </p:nvSpPr>
        <p:spPr/>
        <p:txBody>
          <a:bodyPr>
            <a:normAutofit fontScale="92500" lnSpcReduction="20000"/>
          </a:bodyPr>
          <a:lstStyle/>
          <a:p>
            <a:r>
              <a:rPr lang="en-GB" b="1" dirty="0"/>
              <a:t>Special Schools/Academies</a:t>
            </a:r>
          </a:p>
          <a:p>
            <a:r>
              <a:rPr lang="en-GB" dirty="0"/>
              <a:t>Neils Chapman, Joseph Clarke – Visual Impairment  – Whitefield Special schools and Centre</a:t>
            </a:r>
          </a:p>
          <a:p>
            <a:r>
              <a:rPr lang="en-GB" dirty="0"/>
              <a:t>Lime Academy Hornbeam – 2 sites</a:t>
            </a:r>
          </a:p>
          <a:p>
            <a:r>
              <a:rPr lang="en-GB" dirty="0"/>
              <a:t>SEMH - Belmont Park Special School</a:t>
            </a:r>
          </a:p>
          <a:p>
            <a:r>
              <a:rPr lang="en-GB" b="1" dirty="0"/>
              <a:t>Secondary resource bases: </a:t>
            </a:r>
          </a:p>
          <a:p>
            <a:r>
              <a:rPr lang="en-GB" dirty="0"/>
              <a:t>Autism - Frederick Bremer, Chingford Foundation</a:t>
            </a:r>
          </a:p>
          <a:p>
            <a:r>
              <a:rPr lang="en-GB" dirty="0"/>
              <a:t>Hearing impairment - Heathcote School</a:t>
            </a:r>
          </a:p>
          <a:p>
            <a:r>
              <a:rPr lang="en-GB" dirty="0"/>
              <a:t>Speech and language - Buxton Secondary</a:t>
            </a:r>
          </a:p>
          <a:p>
            <a:endParaRPr lang="en-GB" dirty="0"/>
          </a:p>
        </p:txBody>
      </p:sp>
    </p:spTree>
    <p:extLst>
      <p:ext uri="{BB962C8B-B14F-4D97-AF65-F5344CB8AC3E}">
        <p14:creationId xmlns:p14="http://schemas.microsoft.com/office/powerpoint/2010/main" val="2721890387"/>
      </p:ext>
    </p:extLst>
  </p:cSld>
  <p:clrMapOvr>
    <a:masterClrMapping/>
  </p:clrMapOvr>
</p:sld>
</file>

<file path=ppt/theme/theme1.xml><?xml version="1.0" encoding="utf-8"?>
<a:theme xmlns:a="http://schemas.openxmlformats.org/drawingml/2006/main" name="Purpl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10590-WF My Neigbourhood-Corporate Framework-Presentation_v1 (1) copy" id="{157DDA19-460E-C84D-B650-1DCEDA559F26}" vid="{455460FE-24ED-8D45-B586-57D561C9F11D}"/>
    </a:ext>
  </a:extLst>
</a:theme>
</file>

<file path=ppt/theme/theme2.xml><?xml version="1.0" encoding="utf-8"?>
<a:theme xmlns:a="http://schemas.openxmlformats.org/drawingml/2006/main" name="Teal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10590-WF My Neigbourhood-Corporate Framework-Presentation_v1 (1) copy" id="{157DDA19-460E-C84D-B650-1DCEDA559F26}" vid="{0788C1A1-15D7-8C4F-9FC5-2BFC960418DB}"/>
    </a:ext>
  </a:extLst>
</a:theme>
</file>

<file path=ppt/theme/theme3.xml><?xml version="1.0" encoding="utf-8"?>
<a:theme xmlns:a="http://schemas.openxmlformats.org/drawingml/2006/main" name="Pink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10590-WF My Neigbourhood-Corporate Framework-Presentation_v1 (1) copy" id="{157DDA19-460E-C84D-B650-1DCEDA559F26}" vid="{C004CC2C-3C9C-A443-91E8-A6AB78ADD9B6}"/>
    </a:ext>
  </a:extLst>
</a:theme>
</file>

<file path=ppt/theme/theme4.xml><?xml version="1.0" encoding="utf-8"?>
<a:theme xmlns:a="http://schemas.openxmlformats.org/drawingml/2006/main" name="Orange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10590-WF My Neigbourhood-Corporate Framework-Presentation_v1 (1) copy" id="{157DDA19-460E-C84D-B650-1DCEDA559F26}" vid="{99AC8B3F-CD8F-3F43-88B3-6C86942386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BDE75156B7F4CA22238E871FFB674" ma:contentTypeVersion="4" ma:contentTypeDescription="Create a new document." ma:contentTypeScope="" ma:versionID="92cde12e643e20c331ea0cf628d832dd">
  <xsd:schema xmlns:xsd="http://www.w3.org/2001/XMLSchema" xmlns:xs="http://www.w3.org/2001/XMLSchema" xmlns:p="http://schemas.microsoft.com/office/2006/metadata/properties" xmlns:ns2="d631bd51-4307-438d-b205-60f89387361b" xmlns:ns3="182c8f95-4b42-4fd5-aa69-5c9f7cdc8213" targetNamespace="http://schemas.microsoft.com/office/2006/metadata/properties" ma:root="true" ma:fieldsID="fbd690d3f14ec12fc5e28d564e8bca52" ns2:_="" ns3:_="">
    <xsd:import namespace="d631bd51-4307-438d-b205-60f89387361b"/>
    <xsd:import namespace="182c8f95-4b42-4fd5-aa69-5c9f7cdc821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31bd51-4307-438d-b205-60f893873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2c8f95-4b42-4fd5-aa69-5c9f7cdc82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AE878C-ABB3-4C1A-9E71-827458107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31bd51-4307-438d-b205-60f89387361b"/>
    <ds:schemaRef ds:uri="182c8f95-4b42-4fd5-aa69-5c9f7cdc8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334DF4-732F-43CD-A739-D0009DE6968A}">
  <ds:schemaRefs>
    <ds:schemaRef ds:uri="http://schemas.microsoft.com/sharepoint/v3/contenttype/forms"/>
  </ds:schemaRefs>
</ds:datastoreItem>
</file>

<file path=customXml/itemProps3.xml><?xml version="1.0" encoding="utf-8"?>
<ds:datastoreItem xmlns:ds="http://schemas.openxmlformats.org/officeDocument/2006/customXml" ds:itemID="{ED398EDF-1893-43D6-9B13-DA4CA4B6227E}">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182c8f95-4b42-4fd5-aa69-5c9f7cdc8213"/>
    <ds:schemaRef ds:uri="d631bd51-4307-438d-b205-60f89387361b"/>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Purple Theme</Template>
  <TotalTime>1817</TotalTime>
  <Words>1308</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MS PGothic</vt:lpstr>
      <vt:lpstr>Arial</vt:lpstr>
      <vt:lpstr>Calibri</vt:lpstr>
      <vt:lpstr>Calibri Light</vt:lpstr>
      <vt:lpstr>Google Sans</vt:lpstr>
      <vt:lpstr>Purple Theme</vt:lpstr>
      <vt:lpstr>Teal footer</vt:lpstr>
      <vt:lpstr>Pink footer</vt:lpstr>
      <vt:lpstr>Orange footer</vt:lpstr>
      <vt:lpstr>Waltham Forest School Age Transfer Event for children with an EHCP</vt:lpstr>
      <vt:lpstr> Information on topics within these slides The transition process  Timelines for choosing schools What to consider when choosing a school </vt:lpstr>
      <vt:lpstr>SEND Code of Practice </vt:lpstr>
      <vt:lpstr>How to choose a school – doing your research</vt:lpstr>
      <vt:lpstr>Reviewing the EHCP and preparing for transition to the next phase of education Reception and Secondary school</vt:lpstr>
      <vt:lpstr>Choosing a school - What is important for your child and family?</vt:lpstr>
      <vt:lpstr>Secondary schools and academies</vt:lpstr>
      <vt:lpstr>Questions to ask the SENDCo</vt:lpstr>
      <vt:lpstr>Resources bases and special schools</vt:lpstr>
      <vt:lpstr>What to do if your child in on the SEND register but does not have an EHCP</vt:lpstr>
      <vt:lpstr>The Phase transfer Process - 1</vt:lpstr>
      <vt:lpstr>The Phase transfer Process - 2</vt:lpstr>
      <vt:lpstr>Preference for out of borough schools</vt:lpstr>
      <vt:lpstr>Naming a school</vt:lpstr>
      <vt:lpstr>Section 41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Smith</dc:creator>
  <cp:lastModifiedBy>Monk-Meyer Vikki</cp:lastModifiedBy>
  <cp:revision>23</cp:revision>
  <dcterms:created xsi:type="dcterms:W3CDTF">2023-03-17T16:58:21Z</dcterms:created>
  <dcterms:modified xsi:type="dcterms:W3CDTF">2024-05-02T13:43:14Z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0x010100542BDE75156B7F4CA22238E871FFB674</vt:lpwstr>
  </property>
  <property fmtid="{D5CDD505-2E9C-101B-9397-08002B2CF9AE}" pid="3" name="MediaServiceImageTags">
    <vt:lpwstr/>
  </property>
</Properties>
</file>