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 id="2147483784" r:id="rId5"/>
    <p:sldMasterId id="2147483775" r:id="rId6"/>
    <p:sldMasterId id="2147483765" r:id="rId7"/>
    <p:sldMasterId id="2147483755" r:id="rId8"/>
  </p:sldMasterIdLst>
  <p:handoutMasterIdLst>
    <p:handoutMasterId r:id="rId30"/>
  </p:handoutMasterIdLst>
  <p:sldIdLst>
    <p:sldId id="272" r:id="rId9"/>
    <p:sldId id="319" r:id="rId10"/>
    <p:sldId id="322" r:id="rId11"/>
    <p:sldId id="323" r:id="rId12"/>
    <p:sldId id="324" r:id="rId13"/>
    <p:sldId id="325" r:id="rId14"/>
    <p:sldId id="328" r:id="rId15"/>
    <p:sldId id="327" r:id="rId16"/>
    <p:sldId id="329" r:id="rId17"/>
    <p:sldId id="331" r:id="rId18"/>
    <p:sldId id="332" r:id="rId19"/>
    <p:sldId id="330" r:id="rId20"/>
    <p:sldId id="333" r:id="rId21"/>
    <p:sldId id="334" r:id="rId22"/>
    <p:sldId id="326" r:id="rId23"/>
    <p:sldId id="335" r:id="rId24"/>
    <p:sldId id="336" r:id="rId25"/>
    <p:sldId id="337" r:id="rId26"/>
    <p:sldId id="321" r:id="rId27"/>
    <p:sldId id="338" r:id="rId28"/>
    <p:sldId id="3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een" id="{8EE35BA7-EC5B-7644-A083-BAA629975539}">
          <p14:sldIdLst>
            <p14:sldId id="272"/>
            <p14:sldId id="319"/>
            <p14:sldId id="322"/>
            <p14:sldId id="323"/>
            <p14:sldId id="324"/>
            <p14:sldId id="325"/>
            <p14:sldId id="328"/>
            <p14:sldId id="327"/>
            <p14:sldId id="329"/>
            <p14:sldId id="331"/>
            <p14:sldId id="332"/>
            <p14:sldId id="330"/>
            <p14:sldId id="333"/>
            <p14:sldId id="334"/>
            <p14:sldId id="326"/>
            <p14:sldId id="335"/>
            <p14:sldId id="336"/>
            <p14:sldId id="337"/>
            <p14:sldId id="321"/>
            <p14:sldId id="338"/>
            <p14:sldId id="33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8508E"/>
    <a:srgbClr val="CCCCCC"/>
    <a:srgbClr val="38B3A0"/>
    <a:srgbClr val="4D94C3"/>
    <a:srgbClr val="3679B1"/>
    <a:srgbClr val="246298"/>
    <a:srgbClr val="15456F"/>
    <a:srgbClr val="EA952D"/>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4"/>
    <p:restoredTop sz="96280"/>
  </p:normalViewPr>
  <p:slideViewPr>
    <p:cSldViewPr snapToGrid="0">
      <p:cViewPr varScale="1">
        <p:scale>
          <a:sx n="47" d="100"/>
          <a:sy n="47" d="100"/>
        </p:scale>
        <p:origin x="792" y="4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126" d="100"/>
          <a:sy n="126" d="100"/>
        </p:scale>
        <p:origin x="425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64C228-0D05-B679-2EC0-6A97527BFF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CCBACC-95C8-EC9B-705B-35881D48A8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C12194-593B-0741-836E-87EB399AFA5C}" type="datetimeFigureOut">
              <a:rPr lang="en-US" smtClean="0"/>
              <a:t>7/18/2024</a:t>
            </a:fld>
            <a:endParaRPr lang="en-US"/>
          </a:p>
        </p:txBody>
      </p:sp>
      <p:sp>
        <p:nvSpPr>
          <p:cNvPr id="4" name="Footer Placeholder 3">
            <a:extLst>
              <a:ext uri="{FF2B5EF4-FFF2-40B4-BE49-F238E27FC236}">
                <a16:creationId xmlns:a16="http://schemas.microsoft.com/office/drawing/2014/main" id="{DCE09EC0-BD65-0BD2-2903-93E4C61F6A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06A815-8853-9125-AF87-C36F6FBA01A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1A4357-0F5A-7D4A-9E88-7DB631C1AC5F}" type="slidenum">
              <a:rPr lang="en-US" smtClean="0"/>
              <a:t>‹#›</a:t>
            </a:fld>
            <a:endParaRPr lang="en-US"/>
          </a:p>
        </p:txBody>
      </p:sp>
    </p:spTree>
    <p:extLst>
      <p:ext uri="{BB962C8B-B14F-4D97-AF65-F5344CB8AC3E}">
        <p14:creationId xmlns:p14="http://schemas.microsoft.com/office/powerpoint/2010/main" val="33029910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39739288"/>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vl1pPr>
          </a:lstStyle>
          <a:p>
            <a:pPr lvl="0"/>
            <a:r>
              <a:rPr lang="en-GB" dirty="0"/>
              <a:t>Master level</a:t>
            </a:r>
          </a:p>
        </p:txBody>
      </p:sp>
    </p:spTree>
    <p:extLst>
      <p:ext uri="{BB962C8B-B14F-4D97-AF65-F5344CB8AC3E}">
        <p14:creationId xmlns:p14="http://schemas.microsoft.com/office/powerpoint/2010/main" val="553866178"/>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70575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0029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35593182"/>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5826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1"/>
            <a:ext cx="12192000" cy="69455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AB4C05B7-9DDE-2C26-1932-0E4AA48BB737}"/>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6246A62E-1685-1818-89C5-AA51A030767C}"/>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Text Placeholder 3">
            <a:extLst>
              <a:ext uri="{FF2B5EF4-FFF2-40B4-BE49-F238E27FC236}">
                <a16:creationId xmlns:a16="http://schemas.microsoft.com/office/drawing/2014/main" id="{BB06B7D2-FB83-B51F-10AF-BFB3A3A21E27}"/>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Qanela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13" name="Picture 12" descr="A purple and white text on a black background&#10;&#10;Description automatically generated">
            <a:extLst>
              <a:ext uri="{FF2B5EF4-FFF2-40B4-BE49-F238E27FC236}">
                <a16:creationId xmlns:a16="http://schemas.microsoft.com/office/drawing/2014/main" id="{FF5053D7-7A86-6014-377B-4ABE098848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919" y="283760"/>
            <a:ext cx="5835721" cy="3889861"/>
          </a:xfrm>
          <a:prstGeom prst="rect">
            <a:avLst/>
          </a:prstGeom>
        </p:spPr>
      </p:pic>
    </p:spTree>
    <p:extLst>
      <p:ext uri="{BB962C8B-B14F-4D97-AF65-F5344CB8AC3E}">
        <p14:creationId xmlns:p14="http://schemas.microsoft.com/office/powerpoint/2010/main" val="4228625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208516360"/>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hasCustomPrompt="1"/>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dirty="0"/>
              <a:t>Master level</a:t>
            </a:r>
          </a:p>
        </p:txBody>
      </p:sp>
    </p:spTree>
    <p:extLst>
      <p:ext uri="{BB962C8B-B14F-4D97-AF65-F5344CB8AC3E}">
        <p14:creationId xmlns:p14="http://schemas.microsoft.com/office/powerpoint/2010/main" val="3334755919"/>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101022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3113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30831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54711950"/>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20562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5">
            <a:extLst>
              <a:ext uri="{FF2B5EF4-FFF2-40B4-BE49-F238E27FC236}">
                <a16:creationId xmlns:a16="http://schemas.microsoft.com/office/drawing/2014/main" id="{DF69650A-6F23-C1D2-EB6C-20E20AEDF5BE}"/>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B306981-E308-70B4-7ADC-EAFD76371AC8}"/>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ext Placeholder 3">
            <a:extLst>
              <a:ext uri="{FF2B5EF4-FFF2-40B4-BE49-F238E27FC236}">
                <a16:creationId xmlns:a16="http://schemas.microsoft.com/office/drawing/2014/main" id="{7520062D-F030-4A75-FCEA-BCD3A58CFADF}"/>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pic>
        <p:nvPicPr>
          <p:cNvPr id="10" name="Picture 9" descr="A black background with white text&#10;&#10;Description automatically generated">
            <a:extLst>
              <a:ext uri="{FF2B5EF4-FFF2-40B4-BE49-F238E27FC236}">
                <a16:creationId xmlns:a16="http://schemas.microsoft.com/office/drawing/2014/main" id="{B0A23E6E-1135-D2C9-372F-953D264C306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25" y="143019"/>
            <a:ext cx="5903444" cy="3935002"/>
          </a:xfrm>
          <a:prstGeom prst="rect">
            <a:avLst/>
          </a:prstGeom>
        </p:spPr>
      </p:pic>
    </p:spTree>
    <p:extLst>
      <p:ext uri="{BB962C8B-B14F-4D97-AF65-F5344CB8AC3E}">
        <p14:creationId xmlns:p14="http://schemas.microsoft.com/office/powerpoint/2010/main" val="20279308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417716062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hasCustomPrompt="1"/>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atin typeface="Arial" panose="020B0604020202020204" pitchFamily="34" charset="0"/>
                <a:cs typeface="Arial" panose="020B0604020202020204" pitchFamily="34" charset="0"/>
              </a:defRPr>
            </a:lvl1pPr>
          </a:lstStyle>
          <a:p>
            <a:pPr lvl="0"/>
            <a:r>
              <a:rPr lang="en-GB" dirty="0"/>
              <a:t>Master level</a:t>
            </a:r>
          </a:p>
        </p:txBody>
      </p:sp>
    </p:spTree>
    <p:extLst>
      <p:ext uri="{BB962C8B-B14F-4D97-AF65-F5344CB8AC3E}">
        <p14:creationId xmlns:p14="http://schemas.microsoft.com/office/powerpoint/2010/main" val="960896532"/>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9684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87797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13841734"/>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41022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21C38ADB-AC00-3605-762B-F3038AED7C8F}"/>
              </a:ext>
            </a:extLst>
          </p:cNvPr>
          <p:cNvSpPr>
            <a:spLocks noGrp="1"/>
          </p:cNvSpPr>
          <p:nvPr>
            <p:ph type="pic" sz="quarter" idx="10"/>
          </p:nvPr>
        </p:nvSpPr>
        <p:spPr>
          <a:xfrm>
            <a:off x="282575" y="312738"/>
            <a:ext cx="11585575" cy="6340475"/>
          </a:xfrm>
        </p:spPr>
        <p:txBody>
          <a:bodyPr/>
          <a:lstStyle>
            <a:lvl1pPr marL="0" indent="0">
              <a:buNone/>
              <a:defRPr/>
            </a:lvl1pPr>
          </a:lstStyle>
          <a:p>
            <a:endParaRPr lang="en-US" dirty="0"/>
          </a:p>
        </p:txBody>
      </p:sp>
      <p:sp>
        <p:nvSpPr>
          <p:cNvPr id="2" name="Rectangle 1">
            <a:extLst>
              <a:ext uri="{FF2B5EF4-FFF2-40B4-BE49-F238E27FC236}">
                <a16:creationId xmlns:a16="http://schemas.microsoft.com/office/drawing/2014/main" id="{389BF333-AE6F-4BE2-C350-6DA62F2F091A}"/>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p>
        </p:txBody>
      </p:sp>
      <p:sp>
        <p:nvSpPr>
          <p:cNvPr id="7" name="Title 1">
            <a:extLst>
              <a:ext uri="{FF2B5EF4-FFF2-40B4-BE49-F238E27FC236}">
                <a16:creationId xmlns:a16="http://schemas.microsoft.com/office/drawing/2014/main" id="{D7E99D17-1533-0D34-B806-041C6355BC66}"/>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2" name="Text Placeholder 3">
            <a:extLst>
              <a:ext uri="{FF2B5EF4-FFF2-40B4-BE49-F238E27FC236}">
                <a16:creationId xmlns:a16="http://schemas.microsoft.com/office/drawing/2014/main" id="{2B48EA75-3949-C6F2-69BF-5D27E6A0C778}"/>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21" name="Picture 20" descr="A black background with white text&#10;&#10;Description automatically generated">
            <a:extLst>
              <a:ext uri="{FF2B5EF4-FFF2-40B4-BE49-F238E27FC236}">
                <a16:creationId xmlns:a16="http://schemas.microsoft.com/office/drawing/2014/main" id="{5FB64822-7D85-7276-EADC-6D32775C24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0263" y="282540"/>
            <a:ext cx="5490595" cy="3659813"/>
          </a:xfrm>
          <a:prstGeom prst="rect">
            <a:avLst/>
          </a:prstGeom>
        </p:spPr>
      </p:pic>
    </p:spTree>
    <p:extLst>
      <p:ext uri="{BB962C8B-B14F-4D97-AF65-F5344CB8AC3E}">
        <p14:creationId xmlns:p14="http://schemas.microsoft.com/office/powerpoint/2010/main" val="32736769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0965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990468027"/>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94E7964-7CB4-6006-A35E-52DFC5E043D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Text Placeholder 14">
            <a:extLst>
              <a:ext uri="{FF2B5EF4-FFF2-40B4-BE49-F238E27FC236}">
                <a16:creationId xmlns:a16="http://schemas.microsoft.com/office/drawing/2014/main" id="{5C2AD648-207E-D550-BB4A-E1496700040A}"/>
              </a:ext>
            </a:extLst>
          </p:cNvPr>
          <p:cNvSpPr>
            <a:spLocks noGrp="1"/>
          </p:cNvSpPr>
          <p:nvPr>
            <p:ph type="body" sz="quarter" idx="10" hasCustomPrompt="1"/>
          </p:nvPr>
        </p:nvSpPr>
        <p:spPr>
          <a:xfrm>
            <a:off x="382588" y="1508125"/>
            <a:ext cx="11426825" cy="4084638"/>
          </a:xfrm>
          <a:prstGeom prst="rect">
            <a:avLst/>
          </a:prstGeom>
        </p:spPr>
        <p:txBody>
          <a:bodyPr/>
          <a:lstStyle>
            <a:lvl1pPr>
              <a:defRPr sz="2400"/>
            </a:lvl1pPr>
          </a:lstStyle>
          <a:p>
            <a:pPr lvl="0"/>
            <a:r>
              <a:rPr lang="en-GB" dirty="0"/>
              <a:t>Master level</a:t>
            </a:r>
          </a:p>
        </p:txBody>
      </p:sp>
    </p:spTree>
    <p:extLst>
      <p:ext uri="{BB962C8B-B14F-4D97-AF65-F5344CB8AC3E}">
        <p14:creationId xmlns:p14="http://schemas.microsoft.com/office/powerpoint/2010/main" val="1977221017"/>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F3A46-BE4A-AC23-7F49-4A2C5EBEA28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4A0E1F3-4D90-FA78-2452-1D4693D2F9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4083213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29A5-8474-BE51-B776-849CCEE7493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6069C1-DAD5-19B1-08F7-63F8A3E578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1342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728740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9752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C57E6AC-7AF1-C585-4B01-08859CDCD06D}"/>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7" name="Content Placeholder 6">
            <a:extLst>
              <a:ext uri="{FF2B5EF4-FFF2-40B4-BE49-F238E27FC236}">
                <a16:creationId xmlns:a16="http://schemas.microsoft.com/office/drawing/2014/main" id="{A1249756-CC52-66E9-458F-7ECD4724477A}"/>
              </a:ext>
            </a:extLst>
          </p:cNvPr>
          <p:cNvSpPr>
            <a:spLocks noGrp="1"/>
          </p:cNvSpPr>
          <p:nvPr>
            <p:ph sz="quarter" idx="11"/>
          </p:nvPr>
        </p:nvSpPr>
        <p:spPr>
          <a:xfrm>
            <a:off x="6096000" y="1508125"/>
            <a:ext cx="5713413"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Content Placeholder 6">
            <a:extLst>
              <a:ext uri="{FF2B5EF4-FFF2-40B4-BE49-F238E27FC236}">
                <a16:creationId xmlns:a16="http://schemas.microsoft.com/office/drawing/2014/main" id="{F73E6489-9BA7-81D3-C676-D06C077C1A47}"/>
              </a:ext>
            </a:extLst>
          </p:cNvPr>
          <p:cNvSpPr>
            <a:spLocks noGrp="1"/>
          </p:cNvSpPr>
          <p:nvPr>
            <p:ph sz="quarter" idx="12"/>
          </p:nvPr>
        </p:nvSpPr>
        <p:spPr>
          <a:xfrm>
            <a:off x="382587" y="1508125"/>
            <a:ext cx="5590230" cy="40846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49152956"/>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64C5-E3F6-6448-7F57-D9D18C922C2B}"/>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4210474-D0AD-586A-E59F-0CB7E3727B1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14D14CF-E8FA-B6E1-5068-CD404830475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65745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lain">
    <p:spTree>
      <p:nvGrpSpPr>
        <p:cNvPr id="1" name=""/>
        <p:cNvGrpSpPr/>
        <p:nvPr/>
      </p:nvGrpSpPr>
      <p:grpSpPr>
        <a:xfrm>
          <a:off x="0" y="0"/>
          <a:ext cx="0" cy="0"/>
          <a:chOff x="0" y="0"/>
          <a:chExt cx="0" cy="0"/>
        </a:xfrm>
      </p:grpSpPr>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D4FAA78-8B9D-4A76-3D35-BD02BACCC259}"/>
              </a:ext>
            </a:extLst>
          </p:cNvPr>
          <p:cNvPicPr>
            <a:picLocks noChangeAspect="1"/>
          </p:cNvPicPr>
          <p:nvPr userDrawn="1"/>
        </p:nvPicPr>
        <p:blipFill>
          <a:blip r:embed="rId3"/>
          <a:stretch>
            <a:fillRect/>
          </a:stretch>
        </p:blipFill>
        <p:spPr>
          <a:xfrm>
            <a:off x="347848" y="633858"/>
            <a:ext cx="4011808" cy="2478994"/>
          </a:xfrm>
          <a:prstGeom prst="rect">
            <a:avLst/>
          </a:prstGeom>
        </p:spPr>
      </p:pic>
      <p:sp>
        <p:nvSpPr>
          <p:cNvPr id="2" name="Title 1">
            <a:extLst>
              <a:ext uri="{FF2B5EF4-FFF2-40B4-BE49-F238E27FC236}">
                <a16:creationId xmlns:a16="http://schemas.microsoft.com/office/drawing/2014/main" id="{8D680DD2-8F17-1203-EEAB-E1B220E44C1E}"/>
              </a:ext>
            </a:extLst>
          </p:cNvPr>
          <p:cNvSpPr>
            <a:spLocks noGrp="1"/>
          </p:cNvSpPr>
          <p:nvPr>
            <p:ph type="title" hasCustomPrompt="1"/>
          </p:nvPr>
        </p:nvSpPr>
        <p:spPr>
          <a:xfrm>
            <a:off x="416017" y="3536005"/>
            <a:ext cx="11383135" cy="909536"/>
          </a:xfrm>
          <a:prstGeom prst="rect">
            <a:avLst/>
          </a:prstGeom>
        </p:spPr>
        <p:txBody>
          <a:bodyPr wrap="none" lIns="0" tIns="0" rIns="0" bIns="0" anchor="b"/>
          <a:lstStyle>
            <a:lvl1pPr>
              <a:defRPr sz="3200" b="0" i="0">
                <a:latin typeface="Arial" panose="020B0604020202020204" pitchFamily="34" charset="0"/>
                <a:cs typeface="Arial" panose="020B0604020202020204" pitchFamily="34" charset="0"/>
              </a:defRPr>
            </a:lvl1pPr>
          </a:lstStyle>
          <a:p>
            <a:r>
              <a:rPr lang="en-GB" dirty="0"/>
              <a:t>Click to edit Master</a:t>
            </a:r>
            <a:br>
              <a:rPr lang="en-GB" dirty="0"/>
            </a:br>
            <a:r>
              <a:rPr lang="en-GB" dirty="0"/>
              <a:t>title style</a:t>
            </a:r>
            <a:endParaRPr lang="en-US" dirty="0"/>
          </a:p>
        </p:txBody>
      </p:sp>
      <p:sp>
        <p:nvSpPr>
          <p:cNvPr id="4" name="Text Placeholder 3">
            <a:extLst>
              <a:ext uri="{FF2B5EF4-FFF2-40B4-BE49-F238E27FC236}">
                <a16:creationId xmlns:a16="http://schemas.microsoft.com/office/drawing/2014/main" id="{D26787F1-DD54-833A-E1BF-7EAD3D9DEF12}"/>
              </a:ext>
            </a:extLst>
          </p:cNvPr>
          <p:cNvSpPr>
            <a:spLocks noGrp="1"/>
          </p:cNvSpPr>
          <p:nvPr>
            <p:ph type="body" sz="half" idx="2"/>
          </p:nvPr>
        </p:nvSpPr>
        <p:spPr>
          <a:xfrm>
            <a:off x="404432" y="4629309"/>
            <a:ext cx="11383135" cy="886275"/>
          </a:xfrm>
          <a:prstGeom prst="rect">
            <a:avLst/>
          </a:prstGeom>
        </p:spPr>
        <p:txBody>
          <a:bodyPr wrap="none" lIns="0" tIns="0" rIns="0" bIns="0"/>
          <a:lstStyle>
            <a:lvl1pPr marL="0" indent="0">
              <a:buNone/>
              <a:defRPr sz="1600" b="0" i="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038588541"/>
      </p:ext>
    </p:extLst>
  </p:cSld>
  <p:clrMapOvr>
    <a:masterClrMapping/>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Header Mai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5A6BB0-7106-85F6-086F-CF919D3E5ED1}"/>
              </a:ext>
            </a:extLst>
          </p:cNvPr>
          <p:cNvSpPr/>
          <p:nvPr userDrawn="1"/>
        </p:nvSpPr>
        <p:spPr>
          <a:xfrm flipV="1">
            <a:off x="0" y="5797071"/>
            <a:ext cx="12192000" cy="1068388"/>
          </a:xfrm>
          <a:prstGeom prst="rect">
            <a:avLst/>
          </a:prstGeom>
          <a:solidFill>
            <a:srgbClr val="38B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402CF90-B8BD-B4B0-1F70-01AFD0E87210}"/>
              </a:ext>
            </a:extLst>
          </p:cNvPr>
          <p:cNvPicPr>
            <a:picLocks noChangeAspect="1"/>
          </p:cNvPicPr>
          <p:nvPr userDrawn="1"/>
        </p:nvPicPr>
        <p:blipFill>
          <a:blip r:embed="rId3"/>
          <a:stretch>
            <a:fillRect/>
          </a:stretch>
        </p:blipFill>
        <p:spPr>
          <a:xfrm>
            <a:off x="10565890" y="6050745"/>
            <a:ext cx="1056615" cy="585422"/>
          </a:xfrm>
          <a:prstGeom prst="rect">
            <a:avLst/>
          </a:prstGeom>
        </p:spPr>
      </p:pic>
      <p:pic>
        <p:nvPicPr>
          <p:cNvPr id="5" name="Picture 4" descr="A black background with white text&#10;&#10;Description automatically generated">
            <a:extLst>
              <a:ext uri="{FF2B5EF4-FFF2-40B4-BE49-F238E27FC236}">
                <a16:creationId xmlns:a16="http://schemas.microsoft.com/office/drawing/2014/main" id="{152AC779-F269-7311-48D9-D47BE6DA88E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
        <p:nvSpPr>
          <p:cNvPr id="2" name="Title 1">
            <a:extLst>
              <a:ext uri="{FF2B5EF4-FFF2-40B4-BE49-F238E27FC236}">
                <a16:creationId xmlns:a16="http://schemas.microsoft.com/office/drawing/2014/main" id="{2806F2AE-78AC-A309-12B0-CDCABE137A36}"/>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Text Placeholder 3">
            <a:extLst>
              <a:ext uri="{FF2B5EF4-FFF2-40B4-BE49-F238E27FC236}">
                <a16:creationId xmlns:a16="http://schemas.microsoft.com/office/drawing/2014/main" id="{5ABB782A-BAC7-5D7F-4138-5C095BE5DC63}"/>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1585297412"/>
      </p:ext>
    </p:extLst>
  </p:cSld>
  <p:clrMapOvr>
    <a:masterClrMapping/>
  </p:clrMapOvr>
  <p:extLst>
    <p:ext uri="{DCECCB84-F9BA-43D5-87BE-67443E8EF086}">
      <p15:sldGuideLst xmlns:p15="http://schemas.microsoft.com/office/powerpoint/2012/main">
        <p15:guide id="1" pos="325">
          <p15:clr>
            <a:srgbClr val="FBAE40"/>
          </p15:clr>
        </p15:guide>
        <p15:guide id="2" pos="3840">
          <p15:clr>
            <a:srgbClr val="FBAE40"/>
          </p15:clr>
        </p15:guide>
        <p15:guide id="3" orient="horz" pos="41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Main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9BF333-AE6F-4BE2-C350-6DA62F2F091A}"/>
              </a:ext>
            </a:extLst>
          </p:cNvPr>
          <p:cNvSpPr/>
          <p:nvPr userDrawn="1"/>
        </p:nvSpPr>
        <p:spPr>
          <a:xfrm>
            <a:off x="0" y="-349623"/>
            <a:ext cx="12192000" cy="7772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descr="A green background with white text and silver letters&#10;&#10;Description automatically generated" hidden="1">
            <a:extLst>
              <a:ext uri="{FF2B5EF4-FFF2-40B4-BE49-F238E27FC236}">
                <a16:creationId xmlns:a16="http://schemas.microsoft.com/office/drawing/2014/main" id="{44833325-F4DA-A0DC-149D-3D7A602F3A73}"/>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13AB0DD-B7DB-B0EC-8E9A-7039A9E1BD80}"/>
              </a:ext>
            </a:extLst>
          </p:cNvPr>
          <p:cNvSpPr txBox="1"/>
          <p:nvPr userDrawn="1"/>
        </p:nvSpPr>
        <p:spPr>
          <a:xfrm>
            <a:off x="13088319" y="1720312"/>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0E5B8DD4-7899-BC6C-E230-335E884444B7}"/>
              </a:ext>
            </a:extLst>
          </p:cNvPr>
          <p:cNvSpPr>
            <a:spLocks noGrp="1"/>
          </p:cNvSpPr>
          <p:nvPr>
            <p:ph type="title"/>
          </p:nvPr>
        </p:nvSpPr>
        <p:spPr>
          <a:xfrm>
            <a:off x="997204" y="3536005"/>
            <a:ext cx="10184823" cy="909536"/>
          </a:xfrm>
          <a:prstGeom prst="rect">
            <a:avLst/>
          </a:prstGeom>
        </p:spPr>
        <p:txBody>
          <a:bodyPr wrap="none" lIns="0" tIns="0" rIns="0" bIns="0" anchor="b"/>
          <a:lstStyle>
            <a:lvl1pPr>
              <a:defRPr sz="3200"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18" name="Text Placeholder 3">
            <a:extLst>
              <a:ext uri="{FF2B5EF4-FFF2-40B4-BE49-F238E27FC236}">
                <a16:creationId xmlns:a16="http://schemas.microsoft.com/office/drawing/2014/main" id="{F22A7EAF-6E6B-C9A8-7EFC-D41AF2B86B68}"/>
              </a:ext>
            </a:extLst>
          </p:cNvPr>
          <p:cNvSpPr>
            <a:spLocks noGrp="1"/>
          </p:cNvSpPr>
          <p:nvPr>
            <p:ph type="body" sz="half" idx="2"/>
          </p:nvPr>
        </p:nvSpPr>
        <p:spPr>
          <a:xfrm>
            <a:off x="985619" y="4629309"/>
            <a:ext cx="10184823" cy="886275"/>
          </a:xfrm>
          <a:prstGeom prst="rect">
            <a:avLst/>
          </a:prstGeom>
        </p:spPr>
        <p:txBody>
          <a:bodyPr wrap="none" lIns="0" tIns="0" rIns="0" bIns="0"/>
          <a:lstStyle>
            <a:lvl1pPr marL="0" indent="0">
              <a:buNone/>
              <a:defRPr sz="16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GB" dirty="0"/>
          </a:p>
        </p:txBody>
      </p:sp>
      <p:pic>
        <p:nvPicPr>
          <p:cNvPr id="4" name="Picture 3" descr="A black background with white text&#10;&#10;Description automatically generated">
            <a:extLst>
              <a:ext uri="{FF2B5EF4-FFF2-40B4-BE49-F238E27FC236}">
                <a16:creationId xmlns:a16="http://schemas.microsoft.com/office/drawing/2014/main" id="{E9C6A14F-E6F3-1AD6-531A-DE8F518EB5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886" y="312416"/>
            <a:ext cx="5827434" cy="3884337"/>
          </a:xfrm>
          <a:prstGeom prst="rect">
            <a:avLst/>
          </a:prstGeom>
        </p:spPr>
      </p:pic>
    </p:spTree>
    <p:extLst>
      <p:ext uri="{BB962C8B-B14F-4D97-AF65-F5344CB8AC3E}">
        <p14:creationId xmlns:p14="http://schemas.microsoft.com/office/powerpoint/2010/main" val="18947410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78">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ROUGH MISSIONS - MISSION SIX">
    <p:spTree>
      <p:nvGrpSpPr>
        <p:cNvPr id="1" name=""/>
        <p:cNvGrpSpPr/>
        <p:nvPr/>
      </p:nvGrpSpPr>
      <p:grpSpPr>
        <a:xfrm>
          <a:off x="0" y="0"/>
          <a:ext cx="0" cy="0"/>
          <a:chOff x="0" y="0"/>
          <a:chExt cx="0" cy="0"/>
        </a:xfrm>
      </p:grpSpPr>
      <p:pic>
        <p:nvPicPr>
          <p:cNvPr id="10" name="Picture 9" hidden="1">
            <a:extLst>
              <a:ext uri="{FF2B5EF4-FFF2-40B4-BE49-F238E27FC236}">
                <a16:creationId xmlns:a16="http://schemas.microsoft.com/office/drawing/2014/main" id="{5E449304-33B8-0FC9-E813-A5E076F64DAD}"/>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9F8739F9-6DDC-1BBA-4BCD-6DC952FF1230}"/>
              </a:ext>
            </a:extLst>
          </p:cNvPr>
          <p:cNvSpPr>
            <a:spLocks noGrp="1"/>
          </p:cNvSpPr>
          <p:nvPr>
            <p:ph type="title"/>
          </p:nvPr>
        </p:nvSpPr>
        <p:spPr>
          <a:xfrm>
            <a:off x="382588" y="303212"/>
            <a:ext cx="11426824" cy="1068388"/>
          </a:xfrm>
          <a:prstGeom prst="rect">
            <a:avLst/>
          </a:prstGeom>
        </p:spPr>
        <p:txBody>
          <a:bodyPr anchor="b"/>
          <a:lstStyle>
            <a:lvl1pPr>
              <a:defRPr sz="3200" b="0" i="0">
                <a:solidFill>
                  <a:schemeClr val="tx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12" name="Text Placeholder 3">
            <a:extLst>
              <a:ext uri="{FF2B5EF4-FFF2-40B4-BE49-F238E27FC236}">
                <a16:creationId xmlns:a16="http://schemas.microsoft.com/office/drawing/2014/main" id="{A48EDFC1-5734-C79C-462F-4B34020AF282}"/>
              </a:ext>
            </a:extLst>
          </p:cNvPr>
          <p:cNvSpPr>
            <a:spLocks noGrp="1"/>
          </p:cNvSpPr>
          <p:nvPr>
            <p:ph type="body" sz="half" idx="2"/>
          </p:nvPr>
        </p:nvSpPr>
        <p:spPr>
          <a:xfrm>
            <a:off x="382588" y="1470066"/>
            <a:ext cx="11426824" cy="4024355"/>
          </a:xfrm>
          <a:prstGeom prst="rect">
            <a:avLst/>
          </a:prstGeom>
        </p:spPr>
        <p:txBody>
          <a:bodyPr/>
          <a:lstStyle>
            <a:lvl1pPr marL="0" indent="0">
              <a:buNone/>
              <a:defRPr sz="1600" b="0" i="0">
                <a:solidFill>
                  <a:schemeClr val="tx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94140221"/>
      </p:ext>
    </p:extLst>
  </p:cSld>
  <p:clrMapOvr>
    <a:masterClrMapping/>
  </p:clrMapOvr>
  <p:extLst>
    <p:ext uri="{DCECCB84-F9BA-43D5-87BE-67443E8EF086}">
      <p15:sldGuideLst xmlns:p15="http://schemas.microsoft.com/office/powerpoint/2012/main">
        <p15:guide id="1" pos="325">
          <p15:clr>
            <a:srgbClr val="FBAE40"/>
          </p15:clr>
        </p15:guide>
        <p15:guide id="2" orient="horz" pos="41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6.emf"/><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6.emf"/><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6.emf"/><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7" name="Rectangle 16">
            <a:extLst>
              <a:ext uri="{FF2B5EF4-FFF2-40B4-BE49-F238E27FC236}">
                <a16:creationId xmlns:a16="http://schemas.microsoft.com/office/drawing/2014/main" id="{9E1E2A40-2B97-72E9-ADD7-F4F2C208856C}"/>
              </a:ext>
            </a:extLst>
          </p:cNvPr>
          <p:cNvSpPr/>
          <p:nvPr userDrawn="1"/>
        </p:nvSpPr>
        <p:spPr>
          <a:xfrm flipV="1">
            <a:off x="0" y="5797071"/>
            <a:ext cx="12192000" cy="1068388"/>
          </a:xfrm>
          <a:prstGeom prst="rect">
            <a:avLst/>
          </a:prstGeom>
          <a:solidFill>
            <a:srgbClr val="38B3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F36EDDC-62EB-15B0-68FF-84465F3C03BD}"/>
              </a:ext>
            </a:extLst>
          </p:cNvPr>
          <p:cNvPicPr>
            <a:picLocks noChangeAspect="1"/>
          </p:cNvPicPr>
          <p:nvPr userDrawn="1"/>
        </p:nvPicPr>
        <p:blipFill>
          <a:blip r:embed="rId9"/>
          <a:stretch>
            <a:fillRect/>
          </a:stretch>
        </p:blipFill>
        <p:spPr>
          <a:xfrm>
            <a:off x="10565890" y="6050745"/>
            <a:ext cx="1056615" cy="585422"/>
          </a:xfrm>
          <a:prstGeom prst="rect">
            <a:avLst/>
          </a:prstGeom>
        </p:spPr>
      </p:pic>
      <p:pic>
        <p:nvPicPr>
          <p:cNvPr id="19" name="Picture 18" descr="A black background with white text&#10;&#10;Description automatically generated">
            <a:extLst>
              <a:ext uri="{FF2B5EF4-FFF2-40B4-BE49-F238E27FC236}">
                <a16:creationId xmlns:a16="http://schemas.microsoft.com/office/drawing/2014/main" id="{8D2EB38D-B7B9-3123-01EF-AA8FBBE9E0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Tree>
    <p:extLst>
      <p:ext uri="{BB962C8B-B14F-4D97-AF65-F5344CB8AC3E}">
        <p14:creationId xmlns:p14="http://schemas.microsoft.com/office/powerpoint/2010/main" val="1905167034"/>
      </p:ext>
    </p:extLst>
  </p:cSld>
  <p:clrMap bg1="lt1" tx1="dk1" bg2="lt2" tx2="dk2" accent1="accent1" accent2="accent2" accent3="accent3" accent4="accent4" accent5="accent5" accent6="accent6" hlink="hlink" folHlink="folHlink"/>
  <p:sldLayoutIdLst>
    <p:sldLayoutId id="2147483742" r:id="rId1"/>
    <p:sldLayoutId id="2147483750" r:id="rId2"/>
    <p:sldLayoutId id="2147483751" r:id="rId3"/>
    <p:sldLayoutId id="2147483748" r:id="rId4"/>
    <p:sldLayoutId id="2147483753" r:id="rId5"/>
    <p:sldLayoutId id="2147483803" r:id="rId6"/>
    <p:sldLayoutId id="214748380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4" name="Rectangle 13">
            <a:extLst>
              <a:ext uri="{FF2B5EF4-FFF2-40B4-BE49-F238E27FC236}">
                <a16:creationId xmlns:a16="http://schemas.microsoft.com/office/drawing/2014/main" id="{BA8E35E2-B578-CED8-FF22-CD5A192CC846}"/>
              </a:ext>
            </a:extLst>
          </p:cNvPr>
          <p:cNvSpPr/>
          <p:nvPr userDrawn="1"/>
        </p:nvSpPr>
        <p:spPr>
          <a:xfrm flipV="1">
            <a:off x="0" y="5823284"/>
            <a:ext cx="12192000" cy="1068388"/>
          </a:xfrm>
          <a:prstGeom prst="rect">
            <a:avLst/>
          </a:prstGeom>
          <a:solidFill>
            <a:srgbClr val="902F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background with white text&#10;&#10;Description automatically generated">
            <a:extLst>
              <a:ext uri="{FF2B5EF4-FFF2-40B4-BE49-F238E27FC236}">
                <a16:creationId xmlns:a16="http://schemas.microsoft.com/office/drawing/2014/main" id="{D1A59B75-E86E-9EFD-4DD0-3944D38753BB}"/>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6" name="Picture 15">
            <a:extLst>
              <a:ext uri="{FF2B5EF4-FFF2-40B4-BE49-F238E27FC236}">
                <a16:creationId xmlns:a16="http://schemas.microsoft.com/office/drawing/2014/main" id="{6F0425EA-F38C-FCC7-93CE-4A6C1D5E9CD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35988616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1" name="Rectangle 10">
            <a:extLst>
              <a:ext uri="{FF2B5EF4-FFF2-40B4-BE49-F238E27FC236}">
                <a16:creationId xmlns:a16="http://schemas.microsoft.com/office/drawing/2014/main" id="{0C792305-86CA-D582-1B61-F6DD051A76B8}"/>
              </a:ext>
            </a:extLst>
          </p:cNvPr>
          <p:cNvSpPr/>
          <p:nvPr userDrawn="1"/>
        </p:nvSpPr>
        <p:spPr>
          <a:xfrm flipV="1">
            <a:off x="0" y="5823284"/>
            <a:ext cx="12192000" cy="1068388"/>
          </a:xfrm>
          <a:prstGeom prst="rect">
            <a:avLst/>
          </a:prstGeom>
          <a:solidFill>
            <a:srgbClr val="7850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black background with white text&#10;&#10;Description automatically generated">
            <a:extLst>
              <a:ext uri="{FF2B5EF4-FFF2-40B4-BE49-F238E27FC236}">
                <a16:creationId xmlns:a16="http://schemas.microsoft.com/office/drawing/2014/main" id="{3BE9588D-56EA-4CC0-2684-5B29655F7F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3" name="Picture 12">
            <a:extLst>
              <a:ext uri="{FF2B5EF4-FFF2-40B4-BE49-F238E27FC236}">
                <a16:creationId xmlns:a16="http://schemas.microsoft.com/office/drawing/2014/main" id="{689F66FF-4406-602F-BB2E-629E8E9D5FA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130069346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80" r:id="rId4"/>
    <p:sldLayoutId id="2147483781" r:id="rId5"/>
    <p:sldLayoutId id="2147483779" r:id="rId6"/>
    <p:sldLayoutId id="21474837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810AF0-75CD-6F5F-163F-064EEE5489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360908-CA2A-1E4B-9BE5-E20E853617A4}" type="datetimeFigureOut">
              <a:rPr lang="en-US" smtClean="0"/>
              <a:t>7/18/2024</a:t>
            </a:fld>
            <a:endParaRPr lang="en-US"/>
          </a:p>
        </p:txBody>
      </p:sp>
      <p:sp>
        <p:nvSpPr>
          <p:cNvPr id="6" name="Slide Number Placeholder 5">
            <a:extLst>
              <a:ext uri="{FF2B5EF4-FFF2-40B4-BE49-F238E27FC236}">
                <a16:creationId xmlns:a16="http://schemas.microsoft.com/office/drawing/2014/main" id="{F199E257-FD46-2CE7-0DE3-C99428257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91F1624-3B39-4A41-ACDA-410156C16F23}" type="slidenum">
              <a:rPr lang="en-US" smtClean="0"/>
              <a:t>‹#›</a:t>
            </a:fld>
            <a:endParaRPr lang="en-US"/>
          </a:p>
        </p:txBody>
      </p:sp>
      <p:sp>
        <p:nvSpPr>
          <p:cNvPr id="7" name="Rectangle 6">
            <a:extLst>
              <a:ext uri="{FF2B5EF4-FFF2-40B4-BE49-F238E27FC236}">
                <a16:creationId xmlns:a16="http://schemas.microsoft.com/office/drawing/2014/main" id="{A8CCDA67-D7A0-B012-7B8E-74C035812ADA}"/>
              </a:ext>
            </a:extLst>
          </p:cNvPr>
          <p:cNvSpPr/>
          <p:nvPr userDrawn="1"/>
        </p:nvSpPr>
        <p:spPr>
          <a:xfrm flipV="1">
            <a:off x="0" y="5823284"/>
            <a:ext cx="12192000" cy="1034716"/>
          </a:xfrm>
          <a:prstGeom prst="rect">
            <a:avLst/>
          </a:prstGeom>
          <a:solidFill>
            <a:srgbClr val="EA95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5878828-C4B3-CFB1-A220-C6A9621ED091}"/>
              </a:ext>
            </a:extLst>
          </p:cNvPr>
          <p:cNvPicPr>
            <a:picLocks noChangeAspect="1"/>
          </p:cNvPicPr>
          <p:nvPr userDrawn="1"/>
        </p:nvPicPr>
        <p:blipFill>
          <a:blip r:embed="rId9"/>
          <a:stretch>
            <a:fillRect/>
          </a:stretch>
        </p:blipFill>
        <p:spPr>
          <a:xfrm>
            <a:off x="10565890" y="6050745"/>
            <a:ext cx="1056615" cy="585422"/>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01855447-59AF-0981-0465-CF5C8CC9E5F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2678401303"/>
      </p:ext>
    </p:extLst>
  </p:cSld>
  <p:clrMap bg1="lt1" tx1="dk1" bg2="lt2" tx2="dk2" accent1="accent1" accent2="accent2" accent3="accent3" accent4="accent4" accent5="accent5" accent6="accent6" hlink="hlink" folHlink="folHlink"/>
  <p:sldLayoutIdLst>
    <p:sldLayoutId id="2147483766" r:id="rId1"/>
    <p:sldLayoutId id="2147483795" r:id="rId2"/>
    <p:sldLayoutId id="2147483796" r:id="rId3"/>
    <p:sldLayoutId id="2147483797" r:id="rId4"/>
    <p:sldLayoutId id="2147483798" r:id="rId5"/>
    <p:sldLayoutId id="2147483799" r:id="rId6"/>
    <p:sldLayoutId id="21474838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B18ACD-367D-B4DD-F012-345EBB597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9">
            <a:extLst>
              <a:ext uri="{FF2B5EF4-FFF2-40B4-BE49-F238E27FC236}">
                <a16:creationId xmlns:a16="http://schemas.microsoft.com/office/drawing/2014/main" id="{7E3AB85F-A8E5-289E-4D98-CE954D13F6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2" name="Rectangle 1">
            <a:extLst>
              <a:ext uri="{FF2B5EF4-FFF2-40B4-BE49-F238E27FC236}">
                <a16:creationId xmlns:a16="http://schemas.microsoft.com/office/drawing/2014/main" id="{8B41B4BC-6F17-14B0-FE47-7E1F0C80E4A6}"/>
              </a:ext>
            </a:extLst>
          </p:cNvPr>
          <p:cNvSpPr/>
          <p:nvPr userDrawn="1"/>
        </p:nvSpPr>
        <p:spPr>
          <a:xfrm flipV="1">
            <a:off x="0" y="5823283"/>
            <a:ext cx="12192000" cy="1034715"/>
          </a:xfrm>
          <a:prstGeom prst="rect">
            <a:avLst/>
          </a:prstGeom>
          <a:solidFill>
            <a:srgbClr val="1F75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231030D4-D1C4-91B5-39B0-69E8FFB1028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82588" y="6009969"/>
            <a:ext cx="1000314" cy="666974"/>
          </a:xfrm>
          <a:prstGeom prst="rect">
            <a:avLst/>
          </a:prstGeom>
        </p:spPr>
      </p:pic>
      <p:pic>
        <p:nvPicPr>
          <p:cNvPr id="11" name="Picture 10">
            <a:extLst>
              <a:ext uri="{FF2B5EF4-FFF2-40B4-BE49-F238E27FC236}">
                <a16:creationId xmlns:a16="http://schemas.microsoft.com/office/drawing/2014/main" id="{517BE766-958E-7359-097E-B80AD2F8DEAF}"/>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738772" y="6058121"/>
            <a:ext cx="1070640" cy="598714"/>
          </a:xfrm>
          <a:prstGeom prst="rect">
            <a:avLst/>
          </a:prstGeom>
        </p:spPr>
      </p:pic>
    </p:spTree>
    <p:extLst>
      <p:ext uri="{BB962C8B-B14F-4D97-AF65-F5344CB8AC3E}">
        <p14:creationId xmlns:p14="http://schemas.microsoft.com/office/powerpoint/2010/main" val="111611911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60" r:id="rId4"/>
    <p:sldLayoutId id="2147483761" r:id="rId5"/>
    <p:sldLayoutId id="2147483759" r:id="rId6"/>
    <p:sldLayoutId id="21474837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walthamforest.gov.uk/consultations/property-licensing-consultation" TargetMode="Externa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thamforest.gov.uk/consultations/property-licensing-consultation" TargetMode="Externa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checkatrade.com/" TargetMode="External"/><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hyperlink" Target="https://walthamforestservicestore.co.uk/"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www.walthamforest.gov.uk/housing/private-sector-housing/private-rented-property-licensing-prpl" TargetMode="External"/><Relationship Id="rId7" Type="http://schemas.openxmlformats.org/officeDocument/2006/relationships/image" Target="../media/image25.png"/><Relationship Id="rId2" Type="http://schemas.openxmlformats.org/officeDocument/2006/relationships/chart" Target="../charts/chart20.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hyperlink" Target="mailto:propertylicensing@walthamforest.gov.uk"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026D82-8940-70D8-210A-2EF1C5371CB5}"/>
              </a:ext>
            </a:extLst>
          </p:cNvPr>
          <p:cNvSpPr>
            <a:spLocks noGrp="1"/>
          </p:cNvSpPr>
          <p:nvPr>
            <p:ph type="title"/>
          </p:nvPr>
        </p:nvSpPr>
        <p:spPr>
          <a:xfrm>
            <a:off x="416017" y="3316549"/>
            <a:ext cx="11383135" cy="909536"/>
          </a:xfrm>
        </p:spPr>
        <p:txBody>
          <a:bodyPr>
            <a:normAutofit fontScale="90000"/>
          </a:bodyPr>
          <a:lstStyle/>
          <a:p>
            <a:pPr algn="r"/>
            <a:br>
              <a:rPr lang="en-US" b="1" dirty="0">
                <a:solidFill>
                  <a:srgbClr val="000000"/>
                </a:solidFill>
              </a:rPr>
            </a:br>
            <a:br>
              <a:rPr lang="en-US" b="1" dirty="0">
                <a:solidFill>
                  <a:srgbClr val="000000"/>
                </a:solidFill>
              </a:rPr>
            </a:br>
            <a:r>
              <a:rPr lang="en-US" sz="4900" b="1" dirty="0">
                <a:solidFill>
                  <a:srgbClr val="000000"/>
                </a:solidFill>
              </a:rPr>
              <a:t>Landlord Forum</a:t>
            </a:r>
            <a:endParaRPr lang="en-US" sz="4900" i="1" dirty="0">
              <a:solidFill>
                <a:srgbClr val="000000"/>
              </a:solidFill>
            </a:endParaRPr>
          </a:p>
        </p:txBody>
      </p:sp>
      <p:sp>
        <p:nvSpPr>
          <p:cNvPr id="5" name="Text Placeholder 4">
            <a:extLst>
              <a:ext uri="{FF2B5EF4-FFF2-40B4-BE49-F238E27FC236}">
                <a16:creationId xmlns:a16="http://schemas.microsoft.com/office/drawing/2014/main" id="{2483F64A-C313-C2C6-61B4-6F0470B92AF7}"/>
              </a:ext>
            </a:extLst>
          </p:cNvPr>
          <p:cNvSpPr>
            <a:spLocks noGrp="1"/>
          </p:cNvSpPr>
          <p:nvPr>
            <p:ph type="body" sz="half" idx="2"/>
          </p:nvPr>
        </p:nvSpPr>
        <p:spPr/>
        <p:txBody>
          <a:bodyPr>
            <a:normAutofit fontScale="92500" lnSpcReduction="10000"/>
          </a:bodyPr>
          <a:lstStyle/>
          <a:p>
            <a:pPr algn="r"/>
            <a:r>
              <a:rPr lang="en-US" sz="1800" b="1" dirty="0">
                <a:solidFill>
                  <a:srgbClr val="000000"/>
                </a:solidFill>
              </a:rPr>
              <a:t>Julia Morris</a:t>
            </a:r>
          </a:p>
          <a:p>
            <a:pPr algn="r"/>
            <a:r>
              <a:rPr lang="en-US" sz="1800" b="1" dirty="0">
                <a:solidFill>
                  <a:srgbClr val="000000"/>
                </a:solidFill>
              </a:rPr>
              <a:t>Assistant Director of Regulatory Services</a:t>
            </a:r>
          </a:p>
          <a:p>
            <a:pPr algn="r"/>
            <a:r>
              <a:rPr lang="en-US" sz="1800" b="1" dirty="0">
                <a:solidFill>
                  <a:srgbClr val="000000"/>
                </a:solidFill>
              </a:rPr>
              <a:t>18 July 2024</a:t>
            </a:r>
          </a:p>
        </p:txBody>
      </p:sp>
    </p:spTree>
    <p:extLst>
      <p:ext uri="{BB962C8B-B14F-4D97-AF65-F5344CB8AC3E}">
        <p14:creationId xmlns:p14="http://schemas.microsoft.com/office/powerpoint/2010/main" val="175024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 responses</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369331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rgbClr val="000000"/>
                </a:solidFill>
              </a:rPr>
              <a:t>Several responders made requests, varying in nature, for the Council to provide more support for landlords and private sector tenants as part of the administration and operation of any future licensing schemes. Whilst the Council has not made any specific changes as regards the essential parameters of its proposed schemes (i.e. the geographical areas covered, scheme objectives, fee structure and licence conditions) the Council will additionally commit to keeping the administration and operation of any future licensing schemes under regular review in order to identify any areas or issues where it could provide additional support. For example, an issue that was raised at one of the Landlord Forum events was the ability for licence applicants to re-apply for a licence, as opposed to making a new application, with a consequent reduction on the amount of information that was required to accompany an application thereby saving time. There is a facility for landlords to re-apply for a licence before an existing licence has expired and the Council will ensure that landlords and agents have access to information about this.</a:t>
            </a:r>
          </a:p>
        </p:txBody>
      </p:sp>
    </p:spTree>
    <p:extLst>
      <p:ext uri="{BB962C8B-B14F-4D97-AF65-F5344CB8AC3E}">
        <p14:creationId xmlns:p14="http://schemas.microsoft.com/office/powerpoint/2010/main" val="1091227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 Consultation responses.</a:t>
            </a:r>
            <a:br>
              <a:rPr lang="en-GB" b="1" dirty="0">
                <a:solidFill>
                  <a:srgbClr val="000000"/>
                </a:solidFill>
              </a:rPr>
            </a:br>
            <a:r>
              <a:rPr lang="en-GB" sz="2200" b="1" dirty="0">
                <a:solidFill>
                  <a:srgbClr val="000000"/>
                </a:solidFill>
              </a:rPr>
              <a:t>Some of the positive comments to support the proposed schemes.</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3" y="1566040"/>
            <a:ext cx="9950460" cy="329320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rgbClr val="000000"/>
                </a:solidFill>
              </a:rPr>
              <a:t>I welcome the Council’s proposals to continue these licensing schemes. I think that it is entirely reasonable to expect landlords to proactively manage their properties for the benefit of their tenants and the wider community. I actually think there should be a national licensing scheme but realise this is outside Waltham Forest’s control. Without these licensing schemes, I fear there would be a deterioration in housing standards and environmental quality in the borough.</a:t>
            </a:r>
          </a:p>
          <a:p>
            <a:pPr marL="285750" indent="-285750">
              <a:spcAft>
                <a:spcPts val="1200"/>
              </a:spcAft>
              <a:buFont typeface="Arial" panose="020B0604020202020204" pitchFamily="34" charset="0"/>
              <a:buChar char="•"/>
            </a:pPr>
            <a:r>
              <a:rPr lang="en-GB" dirty="0">
                <a:solidFill>
                  <a:srgbClr val="000000"/>
                </a:solidFill>
              </a:rPr>
              <a:t>Neighbouring boroughs have large scale property licensing already in place, so it makes sense for Waltham Forest to have one too to prevent problem landlords and tenants transferring to Waltham Forest. Having a cohesive approach amongst neighbouring boroughs should raise standards, promote community safety, and go a long way to meet collective objectives across the whole region.</a:t>
            </a:r>
          </a:p>
        </p:txBody>
      </p:sp>
    </p:spTree>
    <p:extLst>
      <p:ext uri="{BB962C8B-B14F-4D97-AF65-F5344CB8AC3E}">
        <p14:creationId xmlns:p14="http://schemas.microsoft.com/office/powerpoint/2010/main" val="3219826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A1253048-C4E2-B376-FB7E-ADA82FCA9D3E}"/>
              </a:ext>
            </a:extLst>
          </p:cNvPr>
          <p:cNvPicPr>
            <a:picLocks noChangeAspect="1"/>
          </p:cNvPicPr>
          <p:nvPr/>
        </p:nvPicPr>
        <p:blipFill>
          <a:blip r:embed="rId3"/>
          <a:stretch>
            <a:fillRect/>
          </a:stretch>
        </p:blipFill>
        <p:spPr>
          <a:xfrm>
            <a:off x="446965" y="1592186"/>
            <a:ext cx="10862166" cy="3370418"/>
          </a:xfrm>
          <a:prstGeom prst="rect">
            <a:avLst/>
          </a:prstGeom>
        </p:spPr>
      </p:pic>
    </p:spTree>
    <p:extLst>
      <p:ext uri="{BB962C8B-B14F-4D97-AF65-F5344CB8AC3E}">
        <p14:creationId xmlns:p14="http://schemas.microsoft.com/office/powerpoint/2010/main" val="2631717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9024A5F8-61D9-5257-78EB-F70EE68B8A4A}"/>
              </a:ext>
            </a:extLst>
          </p:cNvPr>
          <p:cNvPicPr>
            <a:picLocks noChangeAspect="1"/>
          </p:cNvPicPr>
          <p:nvPr/>
        </p:nvPicPr>
        <p:blipFill>
          <a:blip r:embed="rId3"/>
          <a:stretch>
            <a:fillRect/>
          </a:stretch>
        </p:blipFill>
        <p:spPr>
          <a:xfrm>
            <a:off x="311589" y="1492469"/>
            <a:ext cx="11328278" cy="1723697"/>
          </a:xfrm>
          <a:prstGeom prst="rect">
            <a:avLst/>
          </a:prstGeom>
        </p:spPr>
      </p:pic>
      <p:pic>
        <p:nvPicPr>
          <p:cNvPr id="7" name="Picture 6">
            <a:extLst>
              <a:ext uri="{FF2B5EF4-FFF2-40B4-BE49-F238E27FC236}">
                <a16:creationId xmlns:a16="http://schemas.microsoft.com/office/drawing/2014/main" id="{30F5A1C9-0EE3-CA2D-AFCA-125801C13867}"/>
              </a:ext>
            </a:extLst>
          </p:cNvPr>
          <p:cNvPicPr>
            <a:picLocks noChangeAspect="1"/>
          </p:cNvPicPr>
          <p:nvPr/>
        </p:nvPicPr>
        <p:blipFill>
          <a:blip r:embed="rId4"/>
          <a:stretch>
            <a:fillRect/>
          </a:stretch>
        </p:blipFill>
        <p:spPr>
          <a:xfrm>
            <a:off x="311589" y="3783724"/>
            <a:ext cx="11328278" cy="1177160"/>
          </a:xfrm>
          <a:prstGeom prst="rect">
            <a:avLst/>
          </a:prstGeom>
        </p:spPr>
      </p:pic>
    </p:spTree>
    <p:extLst>
      <p:ext uri="{BB962C8B-B14F-4D97-AF65-F5344CB8AC3E}">
        <p14:creationId xmlns:p14="http://schemas.microsoft.com/office/powerpoint/2010/main" val="343128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09CA75DD-2D0F-F9DA-2BED-8393EF50F316}"/>
              </a:ext>
            </a:extLst>
          </p:cNvPr>
          <p:cNvPicPr>
            <a:picLocks noChangeAspect="1"/>
          </p:cNvPicPr>
          <p:nvPr/>
        </p:nvPicPr>
        <p:blipFill>
          <a:blip r:embed="rId3"/>
          <a:stretch>
            <a:fillRect/>
          </a:stretch>
        </p:blipFill>
        <p:spPr>
          <a:xfrm>
            <a:off x="620111" y="1545021"/>
            <a:ext cx="10762592" cy="2869324"/>
          </a:xfrm>
          <a:prstGeom prst="rect">
            <a:avLst/>
          </a:prstGeom>
        </p:spPr>
      </p:pic>
    </p:spTree>
    <p:extLst>
      <p:ext uri="{BB962C8B-B14F-4D97-AF65-F5344CB8AC3E}">
        <p14:creationId xmlns:p14="http://schemas.microsoft.com/office/powerpoint/2010/main" val="3961705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2031325"/>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2400" dirty="0">
                <a:solidFill>
                  <a:srgbClr val="000000"/>
                </a:solidFill>
              </a:rPr>
              <a:t>The full consultation report and consultation response document can be found here </a:t>
            </a:r>
            <a:r>
              <a:rPr lang="en-GB" sz="2400" i="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https://www.walthamforest.gov.uk/consultations/property-licensing-consultation</a:t>
            </a:r>
            <a:r>
              <a:rPr lang="en-GB" sz="2400" i="1" dirty="0">
                <a:solidFill>
                  <a:srgbClr val="000000"/>
                </a:solidFill>
                <a:latin typeface="Arial" panose="020B0604020202020204" pitchFamily="34" charset="0"/>
                <a:cs typeface="Arial" panose="020B0604020202020204" pitchFamily="34" charset="0"/>
              </a:rPr>
              <a:t> </a:t>
            </a:r>
          </a:p>
          <a:p>
            <a:pPr marL="285750" indent="-285750">
              <a:spcAft>
                <a:spcPts val="1200"/>
              </a:spcAft>
              <a:buFont typeface="Arial" panose="020B0604020202020204" pitchFamily="34" charset="0"/>
              <a:buChar char="•"/>
            </a:pPr>
            <a:endParaRPr lang="en-GB" sz="20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98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b="1" dirty="0">
                <a:solidFill>
                  <a:srgbClr val="000000"/>
                </a:solidFill>
              </a:rPr>
              <a:t>Next Steps</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4031873"/>
          </a:xfrm>
          <a:prstGeom prst="rect">
            <a:avLst/>
          </a:prstGeom>
          <a:noFill/>
        </p:spPr>
        <p:txBody>
          <a:bodyPr wrap="square">
            <a:spAutoFit/>
          </a:bodyPr>
          <a:lstStyle/>
          <a:p>
            <a:pPr marL="285750" indent="-285750">
              <a:spcAft>
                <a:spcPts val="1200"/>
              </a:spcAft>
              <a:buFont typeface="Arial" panose="020B0604020202020204" pitchFamily="34" charset="0"/>
              <a:buChar char="•"/>
            </a:pPr>
            <a:endParaRPr lang="en-GB" sz="2400" dirty="0">
              <a:solidFill>
                <a:srgbClr val="000000"/>
              </a:solidFill>
            </a:endParaRPr>
          </a:p>
          <a:p>
            <a:pPr marL="285750" indent="-285750">
              <a:spcAft>
                <a:spcPts val="12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Cabinet Approval was granted on the 9</a:t>
            </a:r>
            <a:r>
              <a:rPr lang="en-GB" sz="2400" baseline="30000" dirty="0">
                <a:solidFill>
                  <a:srgbClr val="000000"/>
                </a:solidFill>
                <a:latin typeface="Arial" panose="020B0604020202020204" pitchFamily="34" charset="0"/>
                <a:cs typeface="Arial" panose="020B0604020202020204" pitchFamily="34" charset="0"/>
              </a:rPr>
              <a:t>th</a:t>
            </a:r>
            <a:r>
              <a:rPr lang="en-GB" sz="2400" dirty="0">
                <a:solidFill>
                  <a:srgbClr val="000000"/>
                </a:solidFill>
                <a:latin typeface="Arial" panose="020B0604020202020204" pitchFamily="34" charset="0"/>
                <a:cs typeface="Arial" panose="020B0604020202020204" pitchFamily="34" charset="0"/>
              </a:rPr>
              <a:t> July 2024 for both the Additional Licensing scheme and Selective Licensing Scheme</a:t>
            </a:r>
          </a:p>
          <a:p>
            <a:pPr marL="285750" indent="-285750">
              <a:spcAft>
                <a:spcPts val="12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The New Additional Licensing scheme will commence on the 1</a:t>
            </a:r>
            <a:r>
              <a:rPr lang="en-GB" sz="2400" baseline="30000" dirty="0">
                <a:solidFill>
                  <a:srgbClr val="000000"/>
                </a:solidFill>
                <a:latin typeface="Arial" panose="020B0604020202020204" pitchFamily="34" charset="0"/>
                <a:cs typeface="Arial" panose="020B0604020202020204" pitchFamily="34" charset="0"/>
              </a:rPr>
              <a:t>st</a:t>
            </a:r>
            <a:r>
              <a:rPr lang="en-GB" sz="2400" dirty="0">
                <a:solidFill>
                  <a:srgbClr val="000000"/>
                </a:solidFill>
                <a:latin typeface="Arial" panose="020B0604020202020204" pitchFamily="34" charset="0"/>
                <a:cs typeface="Arial" panose="020B0604020202020204" pitchFamily="34" charset="0"/>
              </a:rPr>
              <a:t> April 2025 when the current scheme ends.</a:t>
            </a:r>
          </a:p>
          <a:p>
            <a:pPr marL="285750" indent="-285750">
              <a:spcAft>
                <a:spcPts val="12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You do not need to make an application until your current licence ends (or before if you are using the renewal process)</a:t>
            </a:r>
          </a:p>
          <a:p>
            <a:pPr marL="285750" indent="-285750">
              <a:spcAft>
                <a:spcPts val="1200"/>
              </a:spcAft>
              <a:buFont typeface="Arial" panose="020B0604020202020204" pitchFamily="34" charset="0"/>
              <a:buChar char="•"/>
            </a:pPr>
            <a:r>
              <a:rPr lang="en-GB" sz="2400" dirty="0">
                <a:solidFill>
                  <a:srgbClr val="000000"/>
                </a:solidFill>
                <a:latin typeface="Arial" panose="020B0604020202020204" pitchFamily="34" charset="0"/>
                <a:cs typeface="Arial" panose="020B0604020202020204" pitchFamily="34" charset="0"/>
              </a:rPr>
              <a:t>The Council will now make a submission to the MHCLG for government approval for the New Selective Licensing Scheme.</a:t>
            </a:r>
            <a:endParaRPr lang="en-GB"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825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b="1" dirty="0">
                <a:solidFill>
                  <a:srgbClr val="000000"/>
                </a:solidFill>
              </a:rPr>
              <a:t>The confirmed fee structure</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61D5D93-B892-9E6F-76F4-E373B8E88BAA}"/>
              </a:ext>
            </a:extLst>
          </p:cNvPr>
          <p:cNvPicPr>
            <a:picLocks noChangeAspect="1"/>
          </p:cNvPicPr>
          <p:nvPr/>
        </p:nvPicPr>
        <p:blipFill>
          <a:blip r:embed="rId3"/>
          <a:stretch>
            <a:fillRect/>
          </a:stretch>
        </p:blipFill>
        <p:spPr>
          <a:xfrm>
            <a:off x="446966" y="1660634"/>
            <a:ext cx="10200014" cy="2673287"/>
          </a:xfrm>
          <a:prstGeom prst="rect">
            <a:avLst/>
          </a:prstGeom>
        </p:spPr>
      </p:pic>
    </p:spTree>
    <p:extLst>
      <p:ext uri="{BB962C8B-B14F-4D97-AF65-F5344CB8AC3E}">
        <p14:creationId xmlns:p14="http://schemas.microsoft.com/office/powerpoint/2010/main" val="4184937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b="1" dirty="0">
                <a:solidFill>
                  <a:srgbClr val="000000"/>
                </a:solidFill>
              </a:rPr>
              <a:t>The confirmed fee structure</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2FF86DB3-92A6-74A5-862A-DB233EF0684A}"/>
              </a:ext>
            </a:extLst>
          </p:cNvPr>
          <p:cNvPicPr>
            <a:picLocks noChangeAspect="1"/>
          </p:cNvPicPr>
          <p:nvPr/>
        </p:nvPicPr>
        <p:blipFill>
          <a:blip r:embed="rId3"/>
          <a:stretch>
            <a:fillRect/>
          </a:stretch>
        </p:blipFill>
        <p:spPr>
          <a:xfrm>
            <a:off x="315310" y="1492469"/>
            <a:ext cx="10962290" cy="2711669"/>
          </a:xfrm>
          <a:prstGeom prst="rect">
            <a:avLst/>
          </a:prstGeom>
        </p:spPr>
      </p:pic>
      <p:pic>
        <p:nvPicPr>
          <p:cNvPr id="6" name="Picture 5">
            <a:extLst>
              <a:ext uri="{FF2B5EF4-FFF2-40B4-BE49-F238E27FC236}">
                <a16:creationId xmlns:a16="http://schemas.microsoft.com/office/drawing/2014/main" id="{36BDDF7A-A299-42C3-A33A-C7D4F702C4AA}"/>
              </a:ext>
            </a:extLst>
          </p:cNvPr>
          <p:cNvPicPr>
            <a:picLocks noChangeAspect="1"/>
          </p:cNvPicPr>
          <p:nvPr/>
        </p:nvPicPr>
        <p:blipFill>
          <a:blip r:embed="rId4"/>
          <a:stretch>
            <a:fillRect/>
          </a:stretch>
        </p:blipFill>
        <p:spPr>
          <a:xfrm>
            <a:off x="2463568" y="4284526"/>
            <a:ext cx="5969307" cy="1466925"/>
          </a:xfrm>
          <a:prstGeom prst="rect">
            <a:avLst/>
          </a:prstGeom>
        </p:spPr>
      </p:pic>
    </p:spTree>
    <p:extLst>
      <p:ext uri="{BB962C8B-B14F-4D97-AF65-F5344CB8AC3E}">
        <p14:creationId xmlns:p14="http://schemas.microsoft.com/office/powerpoint/2010/main" val="1075706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a:t>
            </a:r>
          </a:p>
        </p:txBody>
      </p:sp>
      <p:sp>
        <p:nvSpPr>
          <p:cNvPr id="4" name="TextBox 3">
            <a:extLst>
              <a:ext uri="{FF2B5EF4-FFF2-40B4-BE49-F238E27FC236}">
                <a16:creationId xmlns:a16="http://schemas.microsoft.com/office/drawing/2014/main" id="{9D23DDC1-8161-D6C7-6AAA-97BF000963FD}"/>
              </a:ext>
            </a:extLst>
          </p:cNvPr>
          <p:cNvSpPr txBox="1"/>
          <p:nvPr/>
        </p:nvSpPr>
        <p:spPr>
          <a:xfrm>
            <a:off x="213043" y="846828"/>
            <a:ext cx="7879923" cy="4832092"/>
          </a:xfrm>
          <a:prstGeom prst="rect">
            <a:avLst/>
          </a:prstGeom>
          <a:noFill/>
          <a:ln w="19050">
            <a:solidFill>
              <a:schemeClr val="accent1"/>
            </a:solidFill>
          </a:ln>
        </p:spPr>
        <p:txBody>
          <a:bodyPr wrap="square" rtlCol="0">
            <a:spAutoFit/>
          </a:bodyPr>
          <a:lstStyle/>
          <a:p>
            <a:r>
              <a:rPr lang="en-GB" sz="2000" b="1" u="sng" dirty="0">
                <a:solidFill>
                  <a:srgbClr val="000000"/>
                </a:solidFill>
              </a:rPr>
              <a:t>First Banning Order</a:t>
            </a:r>
          </a:p>
          <a:p>
            <a:endParaRPr lang="en-GB" sz="800" b="1" u="sng" dirty="0">
              <a:solidFill>
                <a:srgbClr val="000000"/>
              </a:solidFill>
            </a:endParaRPr>
          </a:p>
          <a:p>
            <a:pPr marL="285750" indent="-285750">
              <a:buFont typeface="Arial" panose="020B0604020202020204" pitchFamily="34" charset="0"/>
              <a:buChar char="•"/>
            </a:pPr>
            <a:r>
              <a:rPr lang="en-GB" sz="1400" dirty="0" err="1">
                <a:solidFill>
                  <a:srgbClr val="000000"/>
                </a:solidFill>
              </a:rPr>
              <a:t>Mamataj</a:t>
            </a:r>
            <a:r>
              <a:rPr lang="en-GB" sz="1400" dirty="0">
                <a:solidFill>
                  <a:srgbClr val="000000"/>
                </a:solidFill>
              </a:rPr>
              <a:t> Begum Konica convicted of 7 offences at Thames Magistrates Court on the 22 November 2022.</a:t>
            </a:r>
          </a:p>
          <a:p>
            <a:pPr marL="285750" indent="-285750">
              <a:buFont typeface="Arial" panose="020B0604020202020204" pitchFamily="34" charset="0"/>
              <a:buChar char="•"/>
            </a:pPr>
            <a:r>
              <a:rPr lang="en-GB" sz="1400" dirty="0">
                <a:solidFill>
                  <a:srgbClr val="000000"/>
                </a:solidFill>
              </a:rPr>
              <a:t>Offences at 81a St Georges Road E10, that included a ground floor flat, and annexe (converted garage with no planning permission).</a:t>
            </a:r>
          </a:p>
          <a:p>
            <a:pPr marL="285750" indent="-285750">
              <a:buFont typeface="Arial" panose="020B0604020202020204" pitchFamily="34" charset="0"/>
              <a:buChar char="•"/>
            </a:pPr>
            <a:r>
              <a:rPr lang="en-GB" sz="1400" dirty="0">
                <a:solidFill>
                  <a:srgbClr val="000000"/>
                </a:solidFill>
              </a:rPr>
              <a:t>Offences included. </a:t>
            </a:r>
          </a:p>
          <a:p>
            <a:pPr marL="742950" lvl="1" indent="-285750">
              <a:buFont typeface="Arial" panose="020B0604020202020204" pitchFamily="34" charset="0"/>
              <a:buChar char="•"/>
            </a:pPr>
            <a:r>
              <a:rPr lang="en-GB" sz="1400" dirty="0">
                <a:solidFill>
                  <a:srgbClr val="000000"/>
                </a:solidFill>
              </a:rPr>
              <a:t>Non-licensing of Mandatory HMO x 2</a:t>
            </a:r>
          </a:p>
          <a:p>
            <a:pPr marL="742950" lvl="1" indent="-285750">
              <a:buFont typeface="Arial" panose="020B0604020202020204" pitchFamily="34" charset="0"/>
              <a:buChar char="•"/>
            </a:pPr>
            <a:r>
              <a:rPr lang="en-GB" sz="1400" dirty="0">
                <a:solidFill>
                  <a:srgbClr val="000000"/>
                </a:solidFill>
              </a:rPr>
              <a:t>Management regs, including failing to maintain fire alarms</a:t>
            </a:r>
          </a:p>
          <a:p>
            <a:pPr marL="742950" lvl="1" indent="-285750">
              <a:buFont typeface="Arial" panose="020B0604020202020204" pitchFamily="34" charset="0"/>
              <a:buChar char="•"/>
            </a:pPr>
            <a:r>
              <a:rPr lang="en-GB" sz="1400" dirty="0">
                <a:solidFill>
                  <a:srgbClr val="000000"/>
                </a:solidFill>
              </a:rPr>
              <a:t>Failure to protect the occupiers from injury, lack of fire regulations</a:t>
            </a:r>
          </a:p>
          <a:p>
            <a:pPr marL="742950" lvl="1" indent="-285750">
              <a:buFont typeface="Arial" panose="020B0604020202020204" pitchFamily="34" charset="0"/>
              <a:buChar char="•"/>
            </a:pPr>
            <a:r>
              <a:rPr lang="en-GB" sz="1400" dirty="0">
                <a:solidFill>
                  <a:srgbClr val="000000"/>
                </a:solidFill>
              </a:rPr>
              <a:t>Disrepair</a:t>
            </a:r>
          </a:p>
          <a:p>
            <a:pPr marL="285750" indent="-285750">
              <a:buFont typeface="Arial" panose="020B0604020202020204" pitchFamily="34" charset="0"/>
              <a:buChar char="•"/>
            </a:pPr>
            <a:r>
              <a:rPr lang="en-GB" sz="1400" dirty="0">
                <a:solidFill>
                  <a:srgbClr val="000000"/>
                </a:solidFill>
              </a:rPr>
              <a:t>The number of offences meant that the Council could apply for a Banning order, the process was delayed by Ms Konica but in June the  banning order was granted until 30 June 2027, this prevents Ms Konica from</a:t>
            </a:r>
          </a:p>
          <a:p>
            <a:pPr marL="285750" indent="-285750">
              <a:buFont typeface="Arial" panose="020B0604020202020204" pitchFamily="34" charset="0"/>
              <a:buChar char="•"/>
            </a:pPr>
            <a:endParaRPr lang="en-GB" sz="1400" dirty="0">
              <a:solidFill>
                <a:srgbClr val="000000"/>
              </a:solidFill>
            </a:endParaRPr>
          </a:p>
          <a:p>
            <a:pPr marL="742950" lvl="1" indent="-285750">
              <a:buFont typeface="Arial" panose="020B0604020202020204" pitchFamily="34" charset="0"/>
              <a:buChar char="•"/>
            </a:pPr>
            <a:r>
              <a:rPr lang="en-GB" sz="1400" dirty="0">
                <a:solidFill>
                  <a:srgbClr val="000000"/>
                </a:solidFill>
              </a:rPr>
              <a:t>a. Letting housing in England; </a:t>
            </a:r>
          </a:p>
          <a:p>
            <a:pPr marL="742950" lvl="1" indent="-285750">
              <a:buFont typeface="Arial" panose="020B0604020202020204" pitchFamily="34" charset="0"/>
              <a:buChar char="•"/>
            </a:pPr>
            <a:r>
              <a:rPr lang="en-GB" sz="1400" dirty="0">
                <a:solidFill>
                  <a:srgbClr val="000000"/>
                </a:solidFill>
              </a:rPr>
              <a:t>b. Engaging in English letting agency work; </a:t>
            </a:r>
          </a:p>
          <a:p>
            <a:pPr marL="742950" lvl="1" indent="-285750">
              <a:buFont typeface="Arial" panose="020B0604020202020204" pitchFamily="34" charset="0"/>
              <a:buChar char="•"/>
            </a:pPr>
            <a:r>
              <a:rPr lang="en-GB" sz="1400" dirty="0">
                <a:solidFill>
                  <a:srgbClr val="000000"/>
                </a:solidFill>
              </a:rPr>
              <a:t>c. Engaging in English property management work; or </a:t>
            </a:r>
          </a:p>
          <a:p>
            <a:pPr marL="742950" lvl="1" indent="-285750">
              <a:buFont typeface="Arial" panose="020B0604020202020204" pitchFamily="34" charset="0"/>
              <a:buChar char="•"/>
            </a:pPr>
            <a:r>
              <a:rPr lang="en-GB" sz="1400" dirty="0">
                <a:solidFill>
                  <a:srgbClr val="000000"/>
                </a:solidFill>
              </a:rPr>
              <a:t>d. Doing one or more of those things.</a:t>
            </a: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endParaRPr lang="en-GB" sz="1400" dirty="0">
              <a:solidFill>
                <a:srgbClr val="000000"/>
              </a:solidFill>
            </a:endParaRPr>
          </a:p>
          <a:p>
            <a:pPr marL="285750" indent="-285750">
              <a:buFont typeface="Arial" panose="020B0604020202020204" pitchFamily="34" charset="0"/>
              <a:buChar char="•"/>
            </a:pPr>
            <a:endParaRPr lang="en-GB" sz="1400"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75A623BD-5FB4-930E-7246-B30569DA5A56}"/>
              </a:ext>
            </a:extLst>
          </p:cNvPr>
          <p:cNvPicPr>
            <a:picLocks noChangeAspect="1"/>
          </p:cNvPicPr>
          <p:nvPr/>
        </p:nvPicPr>
        <p:blipFill>
          <a:blip r:embed="rId3"/>
          <a:stretch>
            <a:fillRect/>
          </a:stretch>
        </p:blipFill>
        <p:spPr>
          <a:xfrm>
            <a:off x="9046252" y="525553"/>
            <a:ext cx="2886837" cy="2903447"/>
          </a:xfrm>
          <a:prstGeom prst="rect">
            <a:avLst/>
          </a:prstGeom>
        </p:spPr>
      </p:pic>
      <p:pic>
        <p:nvPicPr>
          <p:cNvPr id="11" name="Picture 10">
            <a:extLst>
              <a:ext uri="{FF2B5EF4-FFF2-40B4-BE49-F238E27FC236}">
                <a16:creationId xmlns:a16="http://schemas.microsoft.com/office/drawing/2014/main" id="{D59FDD3B-AA4C-0269-CFB4-F2C1F95ADBA3}"/>
              </a:ext>
            </a:extLst>
          </p:cNvPr>
          <p:cNvPicPr>
            <a:picLocks noChangeAspect="1"/>
          </p:cNvPicPr>
          <p:nvPr/>
        </p:nvPicPr>
        <p:blipFill>
          <a:blip r:embed="rId4"/>
          <a:stretch>
            <a:fillRect/>
          </a:stretch>
        </p:blipFill>
        <p:spPr>
          <a:xfrm>
            <a:off x="8209683" y="3805363"/>
            <a:ext cx="3863867" cy="1793508"/>
          </a:xfrm>
          <a:prstGeom prst="rect">
            <a:avLst/>
          </a:prstGeom>
        </p:spPr>
      </p:pic>
      <p:pic>
        <p:nvPicPr>
          <p:cNvPr id="13" name="Picture 12">
            <a:extLst>
              <a:ext uri="{FF2B5EF4-FFF2-40B4-BE49-F238E27FC236}">
                <a16:creationId xmlns:a16="http://schemas.microsoft.com/office/drawing/2014/main" id="{6E8756FA-5FE4-14DE-828D-03B236D05C5C}"/>
              </a:ext>
            </a:extLst>
          </p:cNvPr>
          <p:cNvPicPr>
            <a:picLocks noChangeAspect="1"/>
          </p:cNvPicPr>
          <p:nvPr/>
        </p:nvPicPr>
        <p:blipFill>
          <a:blip r:embed="rId5"/>
          <a:stretch>
            <a:fillRect/>
          </a:stretch>
        </p:blipFill>
        <p:spPr>
          <a:xfrm>
            <a:off x="6321070" y="3967462"/>
            <a:ext cx="962159" cy="1469309"/>
          </a:xfrm>
          <a:prstGeom prst="rect">
            <a:avLst/>
          </a:prstGeom>
        </p:spPr>
      </p:pic>
    </p:spTree>
    <p:extLst>
      <p:ext uri="{BB962C8B-B14F-4D97-AF65-F5344CB8AC3E}">
        <p14:creationId xmlns:p14="http://schemas.microsoft.com/office/powerpoint/2010/main" val="190728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a:t>
            </a:r>
          </a:p>
        </p:txBody>
      </p:sp>
      <p:sp>
        <p:nvSpPr>
          <p:cNvPr id="4" name="TextBox 3">
            <a:extLst>
              <a:ext uri="{FF2B5EF4-FFF2-40B4-BE49-F238E27FC236}">
                <a16:creationId xmlns:a16="http://schemas.microsoft.com/office/drawing/2014/main" id="{9D23DDC1-8161-D6C7-6AAA-97BF000963FD}"/>
              </a:ext>
            </a:extLst>
          </p:cNvPr>
          <p:cNvSpPr txBox="1"/>
          <p:nvPr/>
        </p:nvSpPr>
        <p:spPr>
          <a:xfrm>
            <a:off x="213043" y="846828"/>
            <a:ext cx="7879923" cy="400110"/>
          </a:xfrm>
          <a:prstGeom prst="rect">
            <a:avLst/>
          </a:prstGeom>
          <a:noFill/>
          <a:ln w="19050">
            <a:solidFill>
              <a:schemeClr val="accent1"/>
            </a:solidFill>
          </a:ln>
        </p:spPr>
        <p:txBody>
          <a:bodyPr wrap="square" rtlCol="0">
            <a:spAutoFit/>
          </a:bodyPr>
          <a:lstStyle/>
          <a:p>
            <a:r>
              <a:rPr lang="en-GB" sz="2000" dirty="0">
                <a:solidFill>
                  <a:srgbClr val="000000"/>
                </a:solidFill>
                <a:latin typeface="Arial" panose="020B0604020202020204" pitchFamily="34" charset="0"/>
                <a:cs typeface="Arial" panose="020B0604020202020204" pitchFamily="34" charset="0"/>
              </a:rPr>
              <a:t>Welcome &amp; Introductions – Julia Morris, AD Regulatory Services</a:t>
            </a:r>
            <a:endParaRPr lang="en-US" sz="2000" dirty="0">
              <a:solidFill>
                <a:srgbClr val="000000"/>
              </a:solidFill>
              <a:latin typeface="Arial" panose="020B0604020202020204" pitchFamily="34" charset="0"/>
              <a:cs typeface="Arial" panose="020B0604020202020204" pitchFamily="34" charset="0"/>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4124206"/>
          </a:xfrm>
          <a:prstGeom prst="rect">
            <a:avLst/>
          </a:prstGeom>
          <a:noFill/>
        </p:spPr>
        <p:txBody>
          <a:bodyPr wrap="square">
            <a:spAutoFit/>
          </a:bodyPr>
          <a:lstStyle/>
          <a:p>
            <a:pPr>
              <a:spcAft>
                <a:spcPts val="1200"/>
              </a:spcAft>
            </a:pPr>
            <a:r>
              <a:rPr lang="en-GB" sz="2800" dirty="0">
                <a:solidFill>
                  <a:srgbClr val="000000"/>
                </a:solidFill>
                <a:latin typeface="Arial" panose="020B0604020202020204" pitchFamily="34" charset="0"/>
                <a:cs typeface="Arial" panose="020B0604020202020204" pitchFamily="34" charset="0"/>
              </a:rPr>
              <a:t>Introduction to session</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Licensing update, including consultation response</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Dr Elsa </a:t>
            </a:r>
            <a:r>
              <a:rPr lang="en-GB" sz="2800" dirty="0" err="1">
                <a:solidFill>
                  <a:srgbClr val="000000"/>
                </a:solidFill>
                <a:latin typeface="Arial" panose="020B0604020202020204" pitchFamily="34" charset="0"/>
                <a:cs typeface="Arial" panose="020B0604020202020204" pitchFamily="34" charset="0"/>
              </a:rPr>
              <a:t>Noterman</a:t>
            </a:r>
            <a:r>
              <a:rPr lang="en-GB" sz="2800" dirty="0">
                <a:solidFill>
                  <a:srgbClr val="000000"/>
                </a:solidFill>
                <a:latin typeface="Arial" panose="020B0604020202020204" pitchFamily="34" charset="0"/>
                <a:cs typeface="Arial" panose="020B0604020202020204" pitchFamily="34" charset="0"/>
              </a:rPr>
              <a:t> and Dr Theo Barry Born – </a:t>
            </a:r>
            <a:r>
              <a:rPr lang="en-GB" dirty="0">
                <a:solidFill>
                  <a:srgbClr val="000000"/>
                </a:solidFill>
                <a:latin typeface="Arial" panose="020B0604020202020204" pitchFamily="34" charset="0"/>
                <a:cs typeface="Arial" panose="020B0604020202020204" pitchFamily="34" charset="0"/>
              </a:rPr>
              <a:t>study on bidding processes and listed rents</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Ben Reeve-Lewis – Tenancy agreements</a:t>
            </a:r>
          </a:p>
          <a:p>
            <a:pPr marL="742950" lvl="1" indent="-285750">
              <a:spcAft>
                <a:spcPts val="1200"/>
              </a:spcAft>
              <a:buFont typeface="Arial" panose="020B0604020202020204" pitchFamily="34" charset="0"/>
              <a:buChar char="•"/>
            </a:pPr>
            <a:r>
              <a:rPr lang="en-GB" sz="2800" dirty="0">
                <a:solidFill>
                  <a:srgbClr val="000000"/>
                </a:solidFill>
                <a:latin typeface="Arial" panose="020B0604020202020204" pitchFamily="34" charset="0"/>
                <a:cs typeface="Arial" panose="020B0604020202020204" pitchFamily="34" charset="0"/>
              </a:rPr>
              <a:t>Housekeeping</a:t>
            </a:r>
          </a:p>
          <a:p>
            <a:pPr lvl="1"/>
            <a:r>
              <a:rPr lang="en-GB" i="1" dirty="0">
                <a:solidFill>
                  <a:srgbClr val="000000"/>
                </a:solidFill>
                <a:latin typeface="Arial" panose="020B0604020202020204" pitchFamily="34" charset="0"/>
                <a:cs typeface="Arial" panose="020B0604020202020204" pitchFamily="34" charset="0"/>
              </a:rPr>
              <a:t>This presentation will be loaded onto the Council’s Landlord Forum web page – further information regarding the property licensing consultation can be viewed on the web pages at </a:t>
            </a:r>
            <a:r>
              <a:rPr lang="en-GB" i="1" dirty="0">
                <a:solidFill>
                  <a:srgbClr val="0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https://www.walthamforest.gov.uk/consultations/property-licensing-consultation</a:t>
            </a:r>
            <a:r>
              <a:rPr lang="en-GB" i="1" dirty="0">
                <a:solidFill>
                  <a:srgbClr val="000000"/>
                </a:solidFill>
                <a:latin typeface="Arial" panose="020B0604020202020204" pitchFamily="34" charset="0"/>
                <a:cs typeface="Arial" panose="020B0604020202020204" pitchFamily="34" charset="0"/>
              </a:rPr>
              <a:t> </a:t>
            </a:r>
            <a:endParaRPr lang="en-GB" dirty="0">
              <a:solidFill>
                <a:srgbClr val="000000"/>
              </a:solidFill>
            </a:endParaRPr>
          </a:p>
        </p:txBody>
      </p:sp>
    </p:spTree>
    <p:extLst>
      <p:ext uri="{BB962C8B-B14F-4D97-AF65-F5344CB8AC3E}">
        <p14:creationId xmlns:p14="http://schemas.microsoft.com/office/powerpoint/2010/main" val="196108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sz="2200" b="1" dirty="0">
                <a:solidFill>
                  <a:srgbClr val="000000"/>
                </a:solidFill>
              </a:rPr>
              <a:t>Questions and topics requested.</a:t>
            </a:r>
            <a:br>
              <a:rPr lang="en-GB" sz="2200" b="1" dirty="0">
                <a:solidFill>
                  <a:srgbClr val="000000"/>
                </a:solidFill>
              </a:rPr>
            </a:br>
            <a:endParaRPr lang="en-GB" sz="2200"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5">
            <a:extLst>
              <a:ext uri="{FF2B5EF4-FFF2-40B4-BE49-F238E27FC236}">
                <a16:creationId xmlns:a16="http://schemas.microsoft.com/office/drawing/2014/main" id="{2949B77E-1AC4-240E-37F2-7286A97EC6C2}"/>
              </a:ext>
            </a:extLst>
          </p:cNvPr>
          <p:cNvGraphicFramePr>
            <a:graphicFrameLocks noGrp="1"/>
          </p:cNvGraphicFramePr>
          <p:nvPr>
            <p:extLst>
              <p:ext uri="{D42A27DB-BD31-4B8C-83A1-F6EECF244321}">
                <p14:modId xmlns:p14="http://schemas.microsoft.com/office/powerpoint/2010/main" val="1301900025"/>
              </p:ext>
            </p:extLst>
          </p:nvPr>
        </p:nvGraphicFramePr>
        <p:xfrm>
          <a:off x="357351" y="966952"/>
          <a:ext cx="11282516" cy="4754880"/>
        </p:xfrm>
        <a:graphic>
          <a:graphicData uri="http://schemas.openxmlformats.org/drawingml/2006/table">
            <a:tbl>
              <a:tblPr firstRow="1" bandRow="1">
                <a:tableStyleId>{073A0DAA-6AF3-43AB-8588-CEC1D06C72B9}</a:tableStyleId>
              </a:tblPr>
              <a:tblGrid>
                <a:gridCol w="5641258">
                  <a:extLst>
                    <a:ext uri="{9D8B030D-6E8A-4147-A177-3AD203B41FA5}">
                      <a16:colId xmlns:a16="http://schemas.microsoft.com/office/drawing/2014/main" val="1245034698"/>
                    </a:ext>
                  </a:extLst>
                </a:gridCol>
                <a:gridCol w="5641258">
                  <a:extLst>
                    <a:ext uri="{9D8B030D-6E8A-4147-A177-3AD203B41FA5}">
                      <a16:colId xmlns:a16="http://schemas.microsoft.com/office/drawing/2014/main" val="1721477278"/>
                    </a:ext>
                  </a:extLst>
                </a:gridCol>
              </a:tblGrid>
              <a:tr h="362291">
                <a:tc>
                  <a:txBody>
                    <a:bodyPr/>
                    <a:lstStyle/>
                    <a:p>
                      <a:r>
                        <a:rPr lang="en-GB" dirty="0"/>
                        <a:t>Questions</a:t>
                      </a:r>
                    </a:p>
                  </a:txBody>
                  <a:tcPr/>
                </a:tc>
                <a:tc>
                  <a:txBody>
                    <a:bodyPr/>
                    <a:lstStyle/>
                    <a:p>
                      <a:r>
                        <a:rPr lang="en-GB" dirty="0"/>
                        <a:t>Response</a:t>
                      </a:r>
                    </a:p>
                  </a:txBody>
                  <a:tcPr/>
                </a:tc>
                <a:extLst>
                  <a:ext uri="{0D108BD9-81ED-4DB2-BD59-A6C34878D82A}">
                    <a16:rowId xmlns:a16="http://schemas.microsoft.com/office/drawing/2014/main" val="1197068001"/>
                  </a:ext>
                </a:extLst>
              </a:tr>
              <a:tr h="634010">
                <a:tc>
                  <a:txBody>
                    <a:bodyPr/>
                    <a:lstStyle/>
                    <a:p>
                      <a:r>
                        <a:rPr lang="en-GB" dirty="0">
                          <a:solidFill>
                            <a:srgbClr val="000000"/>
                          </a:solidFill>
                        </a:rPr>
                        <a:t>Breakdown of income and costs of the scheme</a:t>
                      </a:r>
                    </a:p>
                  </a:txBody>
                  <a:tcPr/>
                </a:tc>
                <a:tc>
                  <a:txBody>
                    <a:bodyPr/>
                    <a:lstStyle/>
                    <a:p>
                      <a:r>
                        <a:rPr lang="en-GB" dirty="0">
                          <a:solidFill>
                            <a:srgbClr val="000000"/>
                          </a:solidFill>
                        </a:rPr>
                        <a:t>As this is a 5-year scheme this will be presented when the scheme ends in 2025</a:t>
                      </a:r>
                    </a:p>
                  </a:txBody>
                  <a:tcPr/>
                </a:tc>
                <a:extLst>
                  <a:ext uri="{0D108BD9-81ED-4DB2-BD59-A6C34878D82A}">
                    <a16:rowId xmlns:a16="http://schemas.microsoft.com/office/drawing/2014/main" val="1454296666"/>
                  </a:ext>
                </a:extLst>
              </a:tr>
              <a:tr h="905728">
                <a:tc>
                  <a:txBody>
                    <a:bodyPr/>
                    <a:lstStyle/>
                    <a:p>
                      <a:r>
                        <a:rPr lang="en-GB" dirty="0">
                          <a:solidFill>
                            <a:srgbClr val="000000"/>
                          </a:solidFill>
                        </a:rPr>
                        <a:t>Refunds on unused portion of the licence fee</a:t>
                      </a:r>
                    </a:p>
                  </a:txBody>
                  <a:tcPr/>
                </a:tc>
                <a:tc>
                  <a:txBody>
                    <a:bodyPr/>
                    <a:lstStyle/>
                    <a:p>
                      <a:r>
                        <a:rPr lang="en-GB" dirty="0">
                          <a:solidFill>
                            <a:srgbClr val="000000"/>
                          </a:solidFill>
                        </a:rPr>
                        <a:t>You pay for a licence regardless of the term, there are no refunds if you sell your property or no longer rent it out.</a:t>
                      </a:r>
                    </a:p>
                  </a:txBody>
                  <a:tcPr/>
                </a:tc>
                <a:extLst>
                  <a:ext uri="{0D108BD9-81ED-4DB2-BD59-A6C34878D82A}">
                    <a16:rowId xmlns:a16="http://schemas.microsoft.com/office/drawing/2014/main" val="908622255"/>
                  </a:ext>
                </a:extLst>
              </a:tr>
              <a:tr h="634010">
                <a:tc>
                  <a:txBody>
                    <a:bodyPr/>
                    <a:lstStyle/>
                    <a:p>
                      <a:r>
                        <a:rPr lang="en-GB" dirty="0">
                          <a:solidFill>
                            <a:srgbClr val="000000"/>
                          </a:solidFill>
                        </a:rPr>
                        <a:t>Tenants going online and state they are no longer at the property without providing proof.</a:t>
                      </a:r>
                    </a:p>
                  </a:txBody>
                  <a:tcPr/>
                </a:tc>
                <a:tc>
                  <a:txBody>
                    <a:bodyPr/>
                    <a:lstStyle/>
                    <a:p>
                      <a:r>
                        <a:rPr lang="en-GB" dirty="0">
                          <a:solidFill>
                            <a:srgbClr val="000000"/>
                          </a:solidFill>
                        </a:rPr>
                        <a:t>This question related to Council Tax so I will refer to them to seek a resolution.</a:t>
                      </a:r>
                    </a:p>
                  </a:txBody>
                  <a:tcPr/>
                </a:tc>
                <a:extLst>
                  <a:ext uri="{0D108BD9-81ED-4DB2-BD59-A6C34878D82A}">
                    <a16:rowId xmlns:a16="http://schemas.microsoft.com/office/drawing/2014/main" val="3660851335"/>
                  </a:ext>
                </a:extLst>
              </a:tr>
              <a:tr h="1177447">
                <a:tc>
                  <a:txBody>
                    <a:bodyPr/>
                    <a:lstStyle/>
                    <a:p>
                      <a:r>
                        <a:rPr lang="en-GB" dirty="0">
                          <a:solidFill>
                            <a:srgbClr val="000000"/>
                          </a:solidFill>
                        </a:rPr>
                        <a:t>Local repairs how to access trades people.</a:t>
                      </a:r>
                    </a:p>
                  </a:txBody>
                  <a:tcPr/>
                </a:tc>
                <a:tc>
                  <a:txBody>
                    <a:bodyPr/>
                    <a:lstStyle/>
                    <a:p>
                      <a:r>
                        <a:rPr lang="en-GB" dirty="0">
                          <a:solidFill>
                            <a:srgbClr val="000000"/>
                          </a:solidFill>
                        </a:rPr>
                        <a:t>We are not allowed to recommend but consider </a:t>
                      </a:r>
                      <a:r>
                        <a:rPr lang="en-GB" dirty="0">
                          <a:solidFill>
                            <a:srgbClr val="000000"/>
                          </a:solidFill>
                          <a:hlinkClick r:id="rId3">
                            <a:extLst>
                              <a:ext uri="{A12FA001-AC4F-418D-AE19-62706E023703}">
                                <ahyp:hlinkClr xmlns:ahyp="http://schemas.microsoft.com/office/drawing/2018/hyperlinkcolor" val="tx"/>
                              </a:ext>
                            </a:extLst>
                          </a:hlinkClick>
                        </a:rPr>
                        <a:t>https://www.checkatrade.com</a:t>
                      </a:r>
                      <a:r>
                        <a:rPr lang="en-GB" dirty="0">
                          <a:solidFill>
                            <a:srgbClr val="000000"/>
                          </a:solidFill>
                        </a:rPr>
                        <a:t> or </a:t>
                      </a:r>
                      <a:r>
                        <a:rPr lang="en-GB" dirty="0">
                          <a:solidFill>
                            <a:srgbClr val="000000"/>
                          </a:solidFill>
                          <a:hlinkClick r:id="rId4">
                            <a:extLst>
                              <a:ext uri="{A12FA001-AC4F-418D-AE19-62706E023703}">
                                <ahyp:hlinkClr xmlns:ahyp="http://schemas.microsoft.com/office/drawing/2018/hyperlinkcolor" val="tx"/>
                              </a:ext>
                            </a:extLst>
                          </a:hlinkClick>
                        </a:rPr>
                        <a:t>https://walthamforestservicestore.co.uk</a:t>
                      </a:r>
                      <a:endParaRPr lang="en-GB" dirty="0">
                        <a:solidFill>
                          <a:srgbClr val="000000"/>
                        </a:solidFill>
                      </a:endParaRPr>
                    </a:p>
                    <a:p>
                      <a:endParaRPr lang="en-GB" dirty="0">
                        <a:solidFill>
                          <a:srgbClr val="000000"/>
                        </a:solidFill>
                      </a:endParaRPr>
                    </a:p>
                  </a:txBody>
                  <a:tcPr/>
                </a:tc>
                <a:extLst>
                  <a:ext uri="{0D108BD9-81ED-4DB2-BD59-A6C34878D82A}">
                    <a16:rowId xmlns:a16="http://schemas.microsoft.com/office/drawing/2014/main" val="2114754263"/>
                  </a:ext>
                </a:extLst>
              </a:tr>
              <a:tr h="362291">
                <a:tc>
                  <a:txBody>
                    <a:bodyPr/>
                    <a:lstStyle/>
                    <a:p>
                      <a:r>
                        <a:rPr lang="en-GB" dirty="0">
                          <a:solidFill>
                            <a:srgbClr val="000000"/>
                          </a:solidFill>
                        </a:rPr>
                        <a:t>Current Market rents and demands</a:t>
                      </a:r>
                    </a:p>
                  </a:txBody>
                  <a:tcPr/>
                </a:tc>
                <a:tc>
                  <a:txBody>
                    <a:bodyPr/>
                    <a:lstStyle/>
                    <a:p>
                      <a:r>
                        <a:rPr lang="en-GB" dirty="0">
                          <a:solidFill>
                            <a:srgbClr val="000000"/>
                          </a:solidFill>
                        </a:rPr>
                        <a:t>Possible information in the Renters Rights Bill</a:t>
                      </a:r>
                    </a:p>
                  </a:txBody>
                  <a:tcPr/>
                </a:tc>
                <a:extLst>
                  <a:ext uri="{0D108BD9-81ED-4DB2-BD59-A6C34878D82A}">
                    <a16:rowId xmlns:a16="http://schemas.microsoft.com/office/drawing/2014/main" val="1230696946"/>
                  </a:ext>
                </a:extLst>
              </a:tr>
              <a:tr h="634010">
                <a:tc>
                  <a:txBody>
                    <a:bodyPr/>
                    <a:lstStyle/>
                    <a:p>
                      <a:r>
                        <a:rPr lang="en-GB" dirty="0">
                          <a:solidFill>
                            <a:srgbClr val="000000"/>
                          </a:solidFill>
                        </a:rPr>
                        <a:t>Upcoming new housing laws – change of government etc</a:t>
                      </a:r>
                    </a:p>
                  </a:txBody>
                  <a:tcPr/>
                </a:tc>
                <a:tc>
                  <a:txBody>
                    <a:bodyPr/>
                    <a:lstStyle/>
                    <a:p>
                      <a:r>
                        <a:rPr lang="en-GB" dirty="0">
                          <a:solidFill>
                            <a:srgbClr val="000000"/>
                          </a:solidFill>
                        </a:rPr>
                        <a:t>Kings</a:t>
                      </a:r>
                      <a:r>
                        <a:rPr lang="en-GB">
                          <a:solidFill>
                            <a:srgbClr val="000000"/>
                          </a:solidFill>
                        </a:rPr>
                        <a:t>' speech </a:t>
                      </a:r>
                      <a:r>
                        <a:rPr lang="en-GB" dirty="0">
                          <a:solidFill>
                            <a:srgbClr val="000000"/>
                          </a:solidFill>
                        </a:rPr>
                        <a:t>of 17</a:t>
                      </a:r>
                      <a:r>
                        <a:rPr lang="en-GB" baseline="30000" dirty="0">
                          <a:solidFill>
                            <a:srgbClr val="000000"/>
                          </a:solidFill>
                        </a:rPr>
                        <a:t>th</a:t>
                      </a:r>
                      <a:r>
                        <a:rPr lang="en-GB" dirty="0">
                          <a:solidFill>
                            <a:srgbClr val="000000"/>
                          </a:solidFill>
                        </a:rPr>
                        <a:t> July, more detail to follow.  Ben to discuss.</a:t>
                      </a:r>
                    </a:p>
                  </a:txBody>
                  <a:tcPr/>
                </a:tc>
                <a:extLst>
                  <a:ext uri="{0D108BD9-81ED-4DB2-BD59-A6C34878D82A}">
                    <a16:rowId xmlns:a16="http://schemas.microsoft.com/office/drawing/2014/main" val="1448916940"/>
                  </a:ext>
                </a:extLst>
              </a:tr>
            </a:tbl>
          </a:graphicData>
        </a:graphic>
      </p:graphicFrame>
    </p:spTree>
    <p:extLst>
      <p:ext uri="{BB962C8B-B14F-4D97-AF65-F5344CB8AC3E}">
        <p14:creationId xmlns:p14="http://schemas.microsoft.com/office/powerpoint/2010/main" val="295062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a:t>
            </a:r>
            <a:br>
              <a:rPr lang="en-GB" b="1" dirty="0">
                <a:solidFill>
                  <a:srgbClr val="000000"/>
                </a:solidFill>
              </a:rPr>
            </a:br>
            <a:r>
              <a:rPr lang="en-GB" b="1" dirty="0">
                <a:solidFill>
                  <a:srgbClr val="000000"/>
                </a:solidFill>
              </a:rPr>
              <a:t>Contact us</a:t>
            </a:r>
            <a:br>
              <a:rPr lang="en-GB" b="1" dirty="0">
                <a:solidFill>
                  <a:srgbClr val="000000"/>
                </a:solidFill>
              </a:rPr>
            </a:br>
            <a:endParaRPr lang="en-GB" b="1" dirty="0">
              <a:solidFill>
                <a:srgbClr val="000000"/>
              </a:solidFill>
            </a:endParaRP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3447098"/>
          </a:xfrm>
          <a:prstGeom prst="rect">
            <a:avLst/>
          </a:prstGeom>
          <a:noFill/>
        </p:spPr>
        <p:txBody>
          <a:bodyPr wrap="square">
            <a:spAutoFit/>
          </a:bodyPr>
          <a:lstStyle/>
          <a:p>
            <a:pPr>
              <a:spcAft>
                <a:spcPts val="1200"/>
              </a:spcAft>
            </a:pPr>
            <a:r>
              <a:rPr lang="en-GB" sz="2400" dirty="0">
                <a:solidFill>
                  <a:srgbClr val="000000"/>
                </a:solidFill>
              </a:rPr>
              <a:t> 		</a:t>
            </a:r>
            <a:r>
              <a:rPr lang="en-GB" sz="2400" dirty="0">
                <a:solidFill>
                  <a:srgbClr val="000000"/>
                </a:solidFill>
                <a:hlinkClick r:id="rId3"/>
              </a:rPr>
              <a:t>https://www.walthamforest.gov.uk/housing/private-sector-		housing/private-rented-property-licensing-prpl</a:t>
            </a:r>
            <a:endParaRPr lang="en-GB" sz="2400" dirty="0">
              <a:solidFill>
                <a:srgbClr val="000000"/>
              </a:solidFill>
            </a:endParaRPr>
          </a:p>
          <a:p>
            <a:pPr>
              <a:spcAft>
                <a:spcPts val="1200"/>
              </a:spcAft>
            </a:pPr>
            <a:endParaRPr lang="en-GB" sz="2400" dirty="0">
              <a:solidFill>
                <a:srgbClr val="000000"/>
              </a:solidFill>
            </a:endParaRPr>
          </a:p>
          <a:p>
            <a:pPr>
              <a:spcAft>
                <a:spcPts val="1200"/>
              </a:spcAft>
            </a:pPr>
            <a:r>
              <a:rPr lang="en-GB" sz="2400" dirty="0">
                <a:solidFill>
                  <a:srgbClr val="000000"/>
                </a:solidFill>
              </a:rPr>
              <a:t>                           </a:t>
            </a:r>
            <a:r>
              <a:rPr lang="en-GB" sz="2400" dirty="0">
                <a:solidFill>
                  <a:srgbClr val="000000"/>
                </a:solidFill>
                <a:hlinkClick r:id="rId4"/>
              </a:rPr>
              <a:t>propertylicensing@walthamforest.gov.uk</a:t>
            </a:r>
            <a:endParaRPr lang="en-GB" sz="2400" dirty="0">
              <a:solidFill>
                <a:srgbClr val="000000"/>
              </a:solidFill>
            </a:endParaRPr>
          </a:p>
          <a:p>
            <a:pPr>
              <a:spcAft>
                <a:spcPts val="1200"/>
              </a:spcAft>
            </a:pPr>
            <a:endParaRPr lang="en-GB" sz="2400" dirty="0">
              <a:solidFill>
                <a:srgbClr val="000000"/>
              </a:solidFill>
            </a:endParaRPr>
          </a:p>
          <a:p>
            <a:pPr>
              <a:spcAft>
                <a:spcPts val="1200"/>
              </a:spcAft>
            </a:pPr>
            <a:endParaRPr lang="en-GB" sz="2400" dirty="0">
              <a:solidFill>
                <a:srgbClr val="000000"/>
              </a:solidFill>
            </a:endParaRPr>
          </a:p>
          <a:p>
            <a:pPr>
              <a:spcAft>
                <a:spcPts val="1200"/>
              </a:spcAft>
            </a:pPr>
            <a:r>
              <a:rPr lang="en-GB" sz="2400" dirty="0">
                <a:solidFill>
                  <a:srgbClr val="000000"/>
                </a:solidFill>
              </a:rPr>
              <a:t>                            020 8496 4949</a:t>
            </a:r>
          </a:p>
        </p:txBody>
      </p:sp>
      <p:pic>
        <p:nvPicPr>
          <p:cNvPr id="4" name="Graphic 3" descr="Telephone outline">
            <a:extLst>
              <a:ext uri="{FF2B5EF4-FFF2-40B4-BE49-F238E27FC236}">
                <a16:creationId xmlns:a16="http://schemas.microsoft.com/office/drawing/2014/main" id="{AD0DFA82-8B4B-E82A-E533-D133880ABE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6965" y="4256957"/>
            <a:ext cx="914400" cy="914400"/>
          </a:xfrm>
          <a:prstGeom prst="rect">
            <a:avLst/>
          </a:prstGeom>
        </p:spPr>
      </p:pic>
      <p:pic>
        <p:nvPicPr>
          <p:cNvPr id="7" name="Graphic 6" descr="Email with solid fill">
            <a:extLst>
              <a:ext uri="{FF2B5EF4-FFF2-40B4-BE49-F238E27FC236}">
                <a16:creationId xmlns:a16="http://schemas.microsoft.com/office/drawing/2014/main" id="{10205CF8-2D43-0F22-EE39-23263B5AEC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5433" y="2624819"/>
            <a:ext cx="914400" cy="914400"/>
          </a:xfrm>
          <a:prstGeom prst="rect">
            <a:avLst/>
          </a:prstGeom>
        </p:spPr>
      </p:pic>
      <p:pic>
        <p:nvPicPr>
          <p:cNvPr id="9" name="Graphic 8" descr="Internet with solid fill">
            <a:extLst>
              <a:ext uri="{FF2B5EF4-FFF2-40B4-BE49-F238E27FC236}">
                <a16:creationId xmlns:a16="http://schemas.microsoft.com/office/drawing/2014/main" id="{31EF6DA9-E3C9-F56D-2E10-A75EF79C9D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46965" y="1488086"/>
            <a:ext cx="914400" cy="914400"/>
          </a:xfrm>
          <a:prstGeom prst="rect">
            <a:avLst/>
          </a:prstGeom>
        </p:spPr>
      </p:pic>
    </p:spTree>
    <p:extLst>
      <p:ext uri="{BB962C8B-B14F-4D97-AF65-F5344CB8AC3E}">
        <p14:creationId xmlns:p14="http://schemas.microsoft.com/office/powerpoint/2010/main" val="155202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br>
              <a:rPr lang="en-GB" b="1" dirty="0">
                <a:solidFill>
                  <a:srgbClr val="000000"/>
                </a:solidFill>
              </a:rPr>
            </a:br>
            <a:r>
              <a:rPr lang="en-GB" b="1" dirty="0">
                <a:solidFill>
                  <a:srgbClr val="000000"/>
                </a:solidFill>
              </a:rPr>
              <a:t>ended on the 10</a:t>
            </a:r>
            <a:r>
              <a:rPr lang="en-GB" b="1" baseline="30000" dirty="0">
                <a:solidFill>
                  <a:srgbClr val="000000"/>
                </a:solidFill>
              </a:rPr>
              <a:t>th</a:t>
            </a:r>
            <a:r>
              <a:rPr lang="en-GB" b="1" dirty="0">
                <a:solidFill>
                  <a:srgbClr val="000000"/>
                </a:solidFill>
              </a:rPr>
              <a:t> March 2024</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3" y="1534509"/>
            <a:ext cx="11653135" cy="3862596"/>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1700" dirty="0">
                <a:solidFill>
                  <a:srgbClr val="000000"/>
                </a:solidFill>
              </a:rPr>
              <a:t>Open access online consultation questionnaire: A total of 544 responses were received, including from 398 landlords and 10 letting/managing agents.</a:t>
            </a:r>
          </a:p>
          <a:p>
            <a:pPr marL="285750" indent="-285750">
              <a:spcAft>
                <a:spcPts val="1200"/>
              </a:spcAft>
              <a:buFont typeface="Arial" panose="020B0604020202020204" pitchFamily="34" charset="0"/>
              <a:buChar char="•"/>
            </a:pPr>
            <a:r>
              <a:rPr lang="en-GB" sz="1700" dirty="0">
                <a:solidFill>
                  <a:srgbClr val="000000"/>
                </a:solidFill>
              </a:rPr>
              <a:t>Telephone survey of residents including tenants: A demographically representative telephone survey of over 1,000 residents, including private rented tenants living in Waltham Forest was conducted during the consultation to increase the reach of the consultation and ensure this group of people were adequately represented.</a:t>
            </a:r>
          </a:p>
          <a:p>
            <a:pPr marL="285750" indent="-285750">
              <a:spcAft>
                <a:spcPts val="1200"/>
              </a:spcAft>
              <a:buFont typeface="Arial" panose="020B0604020202020204" pitchFamily="34" charset="0"/>
              <a:buChar char="•"/>
            </a:pPr>
            <a:r>
              <a:rPr lang="en-GB" sz="1700" dirty="0">
                <a:solidFill>
                  <a:srgbClr val="000000"/>
                </a:solidFill>
              </a:rPr>
              <a:t>Online Landlord forum events: The first online landlord forum was held on the 23rd January 2024 at 7pm to 9pm involving 48 landlords, agents and landlord representative bodies. The second online landlord forum was held on the 22nd February 2024 at 7pm to 8.30pm involving 32 landlords, agents and landlord representative bodies.</a:t>
            </a:r>
          </a:p>
          <a:p>
            <a:pPr marL="285750" indent="-285750">
              <a:spcAft>
                <a:spcPts val="1200"/>
              </a:spcAft>
              <a:buFont typeface="Arial" panose="020B0604020202020204" pitchFamily="34" charset="0"/>
              <a:buChar char="•"/>
            </a:pPr>
            <a:r>
              <a:rPr lang="en-GB" sz="1700" dirty="0">
                <a:solidFill>
                  <a:srgbClr val="000000"/>
                </a:solidFill>
              </a:rPr>
              <a:t>In-person public meeting (with option to join online): Held on the 28th February 6pm to 7.30pm at the Council Chamber, involving 49 residents, landlords, agents and landlord representative bodies.</a:t>
            </a:r>
          </a:p>
          <a:p>
            <a:pPr marL="285750" indent="-285750">
              <a:spcAft>
                <a:spcPts val="1200"/>
              </a:spcAft>
              <a:buFont typeface="Arial" panose="020B0604020202020204" pitchFamily="34" charset="0"/>
              <a:buChar char="•"/>
            </a:pPr>
            <a:r>
              <a:rPr lang="en-GB" sz="1700" dirty="0">
                <a:solidFill>
                  <a:srgbClr val="000000"/>
                </a:solidFill>
              </a:rPr>
              <a:t>Private Tenant focus groups: Two online focus groups were held on Tuesday 5th March 2024 with a total of 16 private rented tenants to have in-depth discussions with private tenants about the </a:t>
            </a:r>
            <a:r>
              <a:rPr lang="en-GB" dirty="0">
                <a:solidFill>
                  <a:srgbClr val="000000"/>
                </a:solidFill>
              </a:rPr>
              <a:t>proposals</a:t>
            </a:r>
          </a:p>
        </p:txBody>
      </p:sp>
    </p:spTree>
    <p:extLst>
      <p:ext uri="{BB962C8B-B14F-4D97-AF65-F5344CB8AC3E}">
        <p14:creationId xmlns:p14="http://schemas.microsoft.com/office/powerpoint/2010/main" val="115272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4124206"/>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dirty="0">
                <a:solidFill>
                  <a:srgbClr val="000000"/>
                </a:solidFill>
              </a:rPr>
              <a:t>Stakeholders: Over 500 stakeholders were directly contacted and invited to respond to the consultation, including local councillors and MPs, neighbouring and nearby London boroughs, public sector and community/voluntary organisations, social housing providers, local letting agents, housing developers, and tenant and landlord representative bodies. This included an initial e-mail or letter, and follow-up letters/emails/calls to key stakeholders to remind them to participate. In total, 26 stakeholders responded, including Barking and Dagenham Council, Barnet Council, Enfield Council, Hackney Council, Haringey Council, Lewisham Council, Newham Council, Redbridge Council, Waltham Forest Housing Association (WFHA), Greater London Authority, and National Residential Landlords Association, as well as local property related businesses, housing association representatives and charity/voluntary and community sector representatives</a:t>
            </a:r>
          </a:p>
          <a:p>
            <a:pPr marL="285750" indent="-285750">
              <a:spcAft>
                <a:spcPts val="1200"/>
              </a:spcAft>
              <a:buFont typeface="Arial" panose="020B0604020202020204" pitchFamily="34" charset="0"/>
              <a:buChar char="•"/>
            </a:pPr>
            <a:r>
              <a:rPr lang="en-GB" dirty="0">
                <a:solidFill>
                  <a:srgbClr val="000000"/>
                </a:solidFill>
              </a:rPr>
              <a:t>A dedicated phone and e-mail address were available to residents, landlords and organisations to ask questions about the proposals and consultation or receive help to respond to the consultation.</a:t>
            </a:r>
          </a:p>
        </p:txBody>
      </p:sp>
    </p:spTree>
    <p:extLst>
      <p:ext uri="{BB962C8B-B14F-4D97-AF65-F5344CB8AC3E}">
        <p14:creationId xmlns:p14="http://schemas.microsoft.com/office/powerpoint/2010/main" val="2133827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270843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2000" dirty="0">
                <a:solidFill>
                  <a:srgbClr val="000000"/>
                </a:solidFill>
              </a:rPr>
              <a:t>Overall, 59% of respondents (to both the on-line consultation questionnaire and telephone survey) agree with the council’s proposal to re-introduce Selective Licensing in Waltham Forest (except Hatch Lane &amp; </a:t>
            </a:r>
            <a:r>
              <a:rPr lang="en-GB" sz="2000" dirty="0" err="1">
                <a:solidFill>
                  <a:srgbClr val="000000"/>
                </a:solidFill>
              </a:rPr>
              <a:t>Highams</a:t>
            </a:r>
            <a:r>
              <a:rPr lang="en-GB" sz="2000" dirty="0">
                <a:solidFill>
                  <a:srgbClr val="000000"/>
                </a:solidFill>
              </a:rPr>
              <a:t> Park North and </a:t>
            </a:r>
            <a:r>
              <a:rPr lang="en-GB" sz="2000" dirty="0" err="1">
                <a:solidFill>
                  <a:srgbClr val="000000"/>
                </a:solidFill>
              </a:rPr>
              <a:t>Endlebury</a:t>
            </a:r>
            <a:r>
              <a:rPr lang="en-GB" sz="2000" dirty="0">
                <a:solidFill>
                  <a:srgbClr val="000000"/>
                </a:solidFill>
              </a:rPr>
              <a:t> wards) to regulate privately rented property conditions and management and help tackle anti-social behaviour. 26% disagree. </a:t>
            </a:r>
          </a:p>
          <a:p>
            <a:pPr marL="285750" indent="-285750">
              <a:spcAft>
                <a:spcPts val="1200"/>
              </a:spcAft>
              <a:buFont typeface="Arial" panose="020B0604020202020204" pitchFamily="34" charset="0"/>
              <a:buChar char="•"/>
            </a:pPr>
            <a:r>
              <a:rPr lang="en-GB" sz="2000" dirty="0">
                <a:solidFill>
                  <a:srgbClr val="000000"/>
                </a:solidFill>
              </a:rPr>
              <a:t>71% of tenants/residents agree and 13% disagree. This compares with 21% of landlords/agents that agree and 64% that disagree with the proposal to re-introduce Selective Licensing.</a:t>
            </a:r>
          </a:p>
        </p:txBody>
      </p:sp>
    </p:spTree>
    <p:extLst>
      <p:ext uri="{BB962C8B-B14F-4D97-AF65-F5344CB8AC3E}">
        <p14:creationId xmlns:p14="http://schemas.microsoft.com/office/powerpoint/2010/main" val="3454374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825F2219-B74C-4487-9F12-0F7CC488B56A}"/>
              </a:ext>
            </a:extLst>
          </p:cNvPr>
          <p:cNvPicPr>
            <a:picLocks noChangeAspect="1"/>
          </p:cNvPicPr>
          <p:nvPr/>
        </p:nvPicPr>
        <p:blipFill>
          <a:blip r:embed="rId3"/>
          <a:stretch>
            <a:fillRect/>
          </a:stretch>
        </p:blipFill>
        <p:spPr>
          <a:xfrm>
            <a:off x="552134" y="1158758"/>
            <a:ext cx="10494238" cy="4540483"/>
          </a:xfrm>
          <a:prstGeom prst="rect">
            <a:avLst/>
          </a:prstGeom>
        </p:spPr>
      </p:pic>
    </p:spTree>
    <p:extLst>
      <p:ext uri="{BB962C8B-B14F-4D97-AF65-F5344CB8AC3E}">
        <p14:creationId xmlns:p14="http://schemas.microsoft.com/office/powerpoint/2010/main" val="334121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213044" y="1534509"/>
            <a:ext cx="9950460" cy="283154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2000" dirty="0">
                <a:solidFill>
                  <a:srgbClr val="000000"/>
                </a:solidFill>
              </a:rPr>
              <a:t>Overall, 63% of respondents agree with the council’s proposal to re-introduce Additional Licensing for Houses in Multiple Occupation (HMOs) in all of Waltham Forest to regulate property conditions and management of HMOs and help tackle anti-social behaviour. 21% disagree.</a:t>
            </a:r>
          </a:p>
          <a:p>
            <a:pPr marL="285750" indent="-285750">
              <a:spcAft>
                <a:spcPts val="1200"/>
              </a:spcAft>
              <a:buFont typeface="Arial" panose="020B0604020202020204" pitchFamily="34" charset="0"/>
              <a:buChar char="•"/>
            </a:pPr>
            <a:r>
              <a:rPr lang="en-GB" sz="2000" dirty="0">
                <a:solidFill>
                  <a:srgbClr val="000000"/>
                </a:solidFill>
              </a:rPr>
              <a:t>69% of tenants/residents agree and 17% disagree. This compares with 41% of landlords/agents that agree and 32% that disagree with the proposal to introduce Additional Licensing.</a:t>
            </a:r>
          </a:p>
          <a:p>
            <a:pPr marL="285750" indent="-285750">
              <a:spcAft>
                <a:spcPts val="1200"/>
              </a:spcAft>
              <a:buFont typeface="Arial" panose="020B0604020202020204" pitchFamily="34" charset="0"/>
              <a:buChar char="•"/>
            </a:pPr>
            <a:endParaRPr lang="en-GB" dirty="0">
              <a:solidFill>
                <a:srgbClr val="000000"/>
              </a:solidFill>
            </a:endParaRPr>
          </a:p>
        </p:txBody>
      </p:sp>
    </p:spTree>
    <p:extLst>
      <p:ext uri="{BB962C8B-B14F-4D97-AF65-F5344CB8AC3E}">
        <p14:creationId xmlns:p14="http://schemas.microsoft.com/office/powerpoint/2010/main" val="201020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lstStyle/>
          <a:p>
            <a:r>
              <a:rPr lang="en-GB" b="1" dirty="0">
                <a:solidFill>
                  <a:srgbClr val="000000"/>
                </a:solidFill>
              </a:rPr>
              <a:t>Private Sector Housing &amp; Licensing - Consultation</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C3D1A2E6-DDD1-AAF5-3B14-F5B59D8E8EF2}"/>
              </a:ext>
            </a:extLst>
          </p:cNvPr>
          <p:cNvPicPr>
            <a:picLocks noChangeAspect="1"/>
          </p:cNvPicPr>
          <p:nvPr/>
        </p:nvPicPr>
        <p:blipFill>
          <a:blip r:embed="rId3"/>
          <a:stretch>
            <a:fillRect/>
          </a:stretch>
        </p:blipFill>
        <p:spPr>
          <a:xfrm>
            <a:off x="767254" y="1142882"/>
            <a:ext cx="9396249" cy="4572235"/>
          </a:xfrm>
          <a:prstGeom prst="rect">
            <a:avLst/>
          </a:prstGeom>
        </p:spPr>
      </p:pic>
    </p:spTree>
    <p:extLst>
      <p:ext uri="{BB962C8B-B14F-4D97-AF65-F5344CB8AC3E}">
        <p14:creationId xmlns:p14="http://schemas.microsoft.com/office/powerpoint/2010/main" val="10032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8A9A-0AD8-834E-7CB6-5FA0B6787C73}"/>
              </a:ext>
            </a:extLst>
          </p:cNvPr>
          <p:cNvSpPr>
            <a:spLocks noGrp="1"/>
          </p:cNvSpPr>
          <p:nvPr>
            <p:ph type="title"/>
          </p:nvPr>
        </p:nvSpPr>
        <p:spPr>
          <a:xfrm>
            <a:off x="213043" y="294419"/>
            <a:ext cx="11426824" cy="1068388"/>
          </a:xfrm>
        </p:spPr>
        <p:txBody>
          <a:bodyPr anchor="t">
            <a:normAutofit fontScale="90000"/>
          </a:bodyPr>
          <a:lstStyle/>
          <a:p>
            <a:r>
              <a:rPr lang="en-GB" b="1" dirty="0">
                <a:solidFill>
                  <a:srgbClr val="000000"/>
                </a:solidFill>
              </a:rPr>
              <a:t>Private Sector Housing &amp; Licensing – Consultation responses</a:t>
            </a:r>
            <a:br>
              <a:rPr lang="en-GB" b="1" dirty="0">
                <a:solidFill>
                  <a:srgbClr val="000000"/>
                </a:solidFill>
              </a:rPr>
            </a:br>
            <a:br>
              <a:rPr lang="en-GB" b="1" dirty="0">
                <a:solidFill>
                  <a:srgbClr val="000000"/>
                </a:solidFill>
              </a:rPr>
            </a:br>
            <a:r>
              <a:rPr lang="en-GB" sz="2700" b="1" dirty="0">
                <a:solidFill>
                  <a:srgbClr val="000000"/>
                </a:solidFill>
              </a:rPr>
              <a:t>Changes made in response to consultation feedback</a:t>
            </a:r>
          </a:p>
        </p:txBody>
      </p:sp>
      <p:graphicFrame>
        <p:nvGraphicFramePr>
          <p:cNvPr id="15" name="Chart 14">
            <a:extLst>
              <a:ext uri="{FF2B5EF4-FFF2-40B4-BE49-F238E27FC236}">
                <a16:creationId xmlns:a16="http://schemas.microsoft.com/office/drawing/2014/main" id="{EB908CB0-5554-A6B2-E91A-2E92BE6FE988}"/>
              </a:ext>
            </a:extLst>
          </p:cNvPr>
          <p:cNvGraphicFramePr/>
          <p:nvPr/>
        </p:nvGraphicFramePr>
        <p:xfrm>
          <a:off x="8432875" y="2306320"/>
          <a:ext cx="3312160" cy="33704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4113B6B1-518B-F824-6DDB-28CF56501051}"/>
              </a:ext>
            </a:extLst>
          </p:cNvPr>
          <p:cNvSpPr txBox="1"/>
          <p:nvPr/>
        </p:nvSpPr>
        <p:spPr>
          <a:xfrm>
            <a:off x="446964" y="2306320"/>
            <a:ext cx="9716539" cy="3170099"/>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GB" sz="2000" dirty="0">
                <a:solidFill>
                  <a:srgbClr val="000000"/>
                </a:solidFill>
              </a:rPr>
              <a:t>In response to the consultation feedback, the main change that the Council has made relates to the inclusion of an additional discount of £95 against the cost of a full licence fee for properties that have an EPC rating of C. In making this change, the Council listened carefully to representations to the effect that applications that relate to homes which have a relatively good EPC energy rating of C should also attract a discounted application fee. In particular, the council accepted that, given the relative old age profile of its privately rented stock, it can be challenging 5 of 133 to achieve an EPC of B or above given the nature of the original building construction and other constraints. Eligibility for all EPC-related discounts will be subject to specified eligibility criteria.</a:t>
            </a:r>
          </a:p>
        </p:txBody>
      </p:sp>
    </p:spTree>
    <p:extLst>
      <p:ext uri="{BB962C8B-B14F-4D97-AF65-F5344CB8AC3E}">
        <p14:creationId xmlns:p14="http://schemas.microsoft.com/office/powerpoint/2010/main" val="1913549648"/>
      </p:ext>
    </p:extLst>
  </p:cSld>
  <p:clrMapOvr>
    <a:masterClrMapping/>
  </p:clrMapOvr>
</p:sld>
</file>

<file path=ppt/theme/theme1.xml><?xml version="1.0" encoding="utf-8"?>
<a:theme xmlns:a="http://schemas.openxmlformats.org/drawingml/2006/main" name="Main Theme">
  <a:themeElements>
    <a:clrScheme name="MISSION WALTHAM FOREST">
      <a:dk1>
        <a:srgbClr val="37B2A0"/>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uilding a stronger economy">
  <a:themeElements>
    <a:clrScheme name="Custom 2">
      <a:dk1>
        <a:srgbClr val="902E58"/>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Live and age well">
  <a:themeElements>
    <a:clrScheme name="Custom 1">
      <a:dk1>
        <a:srgbClr val="77508D"/>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Live an authentic life safely">
  <a:themeElements>
    <a:clrScheme name="Custom 3">
      <a:dk1>
        <a:srgbClr val="E9952C"/>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ackling the housing crisis">
  <a:themeElements>
    <a:clrScheme name="Custom 4">
      <a:dk1>
        <a:srgbClr val="1F7455"/>
      </a:dk1>
      <a:lt1>
        <a:srgbClr val="FFFFFF"/>
      </a:lt1>
      <a:dk2>
        <a:srgbClr val="44546A"/>
      </a:dk2>
      <a:lt2>
        <a:srgbClr val="E7E6E6"/>
      </a:lt2>
      <a:accent1>
        <a:srgbClr val="D93B8E"/>
      </a:accent1>
      <a:accent2>
        <a:srgbClr val="A72C5F"/>
      </a:accent2>
      <a:accent3>
        <a:srgbClr val="875099"/>
      </a:accent3>
      <a:accent4>
        <a:srgbClr val="147A56"/>
      </a:accent4>
      <a:accent5>
        <a:srgbClr val="94C11E"/>
      </a:accent5>
      <a:accent6>
        <a:srgbClr val="F39C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7931cfd-7fb0-498e-a3fa-fe9b0143b4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1DC690F9A1364E8E99815D9ECAF099" ma:contentTypeVersion="15" ma:contentTypeDescription="Create a new document." ma:contentTypeScope="" ma:versionID="23e243cd26f634816d15dda1a720a9f0">
  <xsd:schema xmlns:xsd="http://www.w3.org/2001/XMLSchema" xmlns:xs="http://www.w3.org/2001/XMLSchema" xmlns:p="http://schemas.microsoft.com/office/2006/metadata/properties" xmlns:ns3="27931cfd-7fb0-498e-a3fa-fe9b0143b480" xmlns:ns4="5a446d3a-46d6-4fbf-a6e5-7f472eadc99e" targetNamespace="http://schemas.microsoft.com/office/2006/metadata/properties" ma:root="true" ma:fieldsID="32e14d0a0bd4bf54e1fba7e097def9f6" ns3:_="" ns4:_="">
    <xsd:import namespace="27931cfd-7fb0-498e-a3fa-fe9b0143b480"/>
    <xsd:import namespace="5a446d3a-46d6-4fbf-a6e5-7f472eadc9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31cfd-7fb0-498e-a3fa-fe9b0143b4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446d3a-46d6-4fbf-a6e5-7f472eadc99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921E15-32C1-4A05-B455-3500E68F0CBF}">
  <ds:schemaRef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5a446d3a-46d6-4fbf-a6e5-7f472eadc99e"/>
    <ds:schemaRef ds:uri="27931cfd-7fb0-498e-a3fa-fe9b0143b480"/>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199D8AA-27C3-4A9D-AB40-BC8B16CDA9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931cfd-7fb0-498e-a3fa-fe9b0143b480"/>
    <ds:schemaRef ds:uri="5a446d3a-46d6-4fbf-a6e5-7f472eadc9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631C33-D45A-4609-9395-A0AE3BF7B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2529</TotalTime>
  <Words>1763</Words>
  <Application>Microsoft Office PowerPoint</Application>
  <PresentationFormat>Widescreen</PresentationFormat>
  <Paragraphs>88</Paragraphs>
  <Slides>21</Slides>
  <Notes>0</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21</vt:i4>
      </vt:variant>
    </vt:vector>
  </HeadingPairs>
  <TitlesOfParts>
    <vt:vector size="29" baseType="lpstr">
      <vt:lpstr>Aptos</vt:lpstr>
      <vt:lpstr>Arial</vt:lpstr>
      <vt:lpstr>Qanelas</vt:lpstr>
      <vt:lpstr>Main Theme</vt:lpstr>
      <vt:lpstr>Building a stronger economy</vt:lpstr>
      <vt:lpstr>Live and age well</vt:lpstr>
      <vt:lpstr>Live an authentic life safely</vt:lpstr>
      <vt:lpstr>Tackling the housing crisis</vt:lpstr>
      <vt:lpstr>  Landlord Forum</vt:lpstr>
      <vt:lpstr>Private Sector Housing &amp; Licensing</vt:lpstr>
      <vt:lpstr>Private Sector Housing &amp; Licensing – Consultation ended on the 10th March 2024</vt:lpstr>
      <vt:lpstr>Private Sector Housing &amp; Licensing - Consultation</vt:lpstr>
      <vt:lpstr>Private Sector Housing &amp; Licensing - Consultation</vt:lpstr>
      <vt:lpstr>Private Sector Housing &amp; Licensing - Consultation</vt:lpstr>
      <vt:lpstr>Private Sector Housing &amp; Licensing - Consultation</vt:lpstr>
      <vt:lpstr>Private Sector Housing &amp; Licensing - Consultation</vt:lpstr>
      <vt:lpstr>Private Sector Housing &amp; Licensing – Consultation responses  Changes made in response to consultation feedback</vt:lpstr>
      <vt:lpstr>Private Sector Housing &amp; Licensing – Consultation responses</vt:lpstr>
      <vt:lpstr>Private Sector Housing &amp; Licensing – Consultation responses. Some of the positive comments to support the proposed schemes.</vt:lpstr>
      <vt:lpstr>Private Sector Housing &amp; Licensing - Consultation</vt:lpstr>
      <vt:lpstr>Private Sector Housing &amp; Licensing - Consultation</vt:lpstr>
      <vt:lpstr>Private Sector Housing &amp; Licensing - Consultation</vt:lpstr>
      <vt:lpstr>Private Sector Housing &amp; Licensing - Consultation</vt:lpstr>
      <vt:lpstr>Private Sector Housing &amp; Licensing  Next Steps </vt:lpstr>
      <vt:lpstr>Private Sector Housing &amp; Licensing  The confirmed fee structure </vt:lpstr>
      <vt:lpstr>Private Sector Housing &amp; Licensing  The confirmed fee structure </vt:lpstr>
      <vt:lpstr>Private Sector Housing &amp; Licensing</vt:lpstr>
      <vt:lpstr>Private Sector Housing &amp; Licensing  Questions and topics requested. </vt:lpstr>
      <vt:lpstr>Private Sector Housing &amp; Licensing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Seymour (Studio)</dc:creator>
  <cp:lastModifiedBy>Stacey Walkes</cp:lastModifiedBy>
  <cp:revision>37</cp:revision>
  <dcterms:created xsi:type="dcterms:W3CDTF">2024-01-12T10:48:15Z</dcterms:created>
  <dcterms:modified xsi:type="dcterms:W3CDTF">2024-07-18T16:59:56Z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0x010100A01DC690F9A1364E8E99815D9ECAF099</vt:lpwstr>
  </property>
</Properties>
</file>