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51" d="100"/>
          <a:sy n="51" d="100"/>
        </p:scale>
        <p:origin x="69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3D163E-BB6F-4977-8B5D-10965BDCD5E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3E358A1-9061-4808-BA60-8E1483711605}">
      <dgm:prSet/>
      <dgm:spPr/>
      <dgm:t>
        <a:bodyPr/>
        <a:lstStyle/>
        <a:p>
          <a:r>
            <a:rPr lang="en-GB"/>
            <a:t>We intend to publish the results of the study online, in a policy report and other academic outputs</a:t>
          </a:r>
          <a:endParaRPr lang="en-US"/>
        </a:p>
      </dgm:t>
    </dgm:pt>
    <dgm:pt modelId="{3C9A61A4-AF3F-4D0E-957C-FBB2C1622EBE}" type="parTrans" cxnId="{9C464147-0BB2-43A6-9669-6800A3FFAF73}">
      <dgm:prSet/>
      <dgm:spPr/>
      <dgm:t>
        <a:bodyPr/>
        <a:lstStyle/>
        <a:p>
          <a:endParaRPr lang="en-US"/>
        </a:p>
      </dgm:t>
    </dgm:pt>
    <dgm:pt modelId="{2E6173C1-8CBB-411E-A081-BDAA0A9BFCB1}" type="sibTrans" cxnId="{9C464147-0BB2-43A6-9669-6800A3FFAF73}">
      <dgm:prSet/>
      <dgm:spPr/>
      <dgm:t>
        <a:bodyPr/>
        <a:lstStyle/>
        <a:p>
          <a:endParaRPr lang="en-US"/>
        </a:p>
      </dgm:t>
    </dgm:pt>
    <dgm:pt modelId="{8D0055AC-8FCC-4974-BEF3-0F69339A4F9A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We are engaging with different stakeholders, including organisations that represent letting agents, landlords, and tenants, and more widely people engaged in housing policy and practice</a:t>
          </a:r>
          <a:endParaRPr lang="en-US" dirty="0">
            <a:solidFill>
              <a:schemeClr val="tx1"/>
            </a:solidFill>
          </a:endParaRPr>
        </a:p>
      </dgm:t>
    </dgm:pt>
    <dgm:pt modelId="{BF52A65C-3A57-4917-B4D1-C5DD7A45A6BA}" type="parTrans" cxnId="{379F9661-2736-45B0-9CE2-9AB3FDD2D617}">
      <dgm:prSet/>
      <dgm:spPr/>
      <dgm:t>
        <a:bodyPr/>
        <a:lstStyle/>
        <a:p>
          <a:endParaRPr lang="en-US"/>
        </a:p>
      </dgm:t>
    </dgm:pt>
    <dgm:pt modelId="{F63FE933-7651-4303-889D-B39C53623DD8}" type="sibTrans" cxnId="{379F9661-2736-45B0-9CE2-9AB3FDD2D617}">
      <dgm:prSet/>
      <dgm:spPr/>
      <dgm:t>
        <a:bodyPr/>
        <a:lstStyle/>
        <a:p>
          <a:endParaRPr lang="en-US"/>
        </a:p>
      </dgm:t>
    </dgm:pt>
    <dgm:pt modelId="{7BC24908-0503-4AB2-AD57-EC3EEB42FB27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We are engaging with the NRLA, which is also interested in better understanding the role of bidding in the rental market</a:t>
          </a:r>
          <a:endParaRPr lang="en-US" dirty="0">
            <a:solidFill>
              <a:schemeClr val="tx1"/>
            </a:solidFill>
          </a:endParaRPr>
        </a:p>
      </dgm:t>
    </dgm:pt>
    <dgm:pt modelId="{9E9950FD-A3A8-429C-A853-E7F0370230D3}" type="parTrans" cxnId="{316D8CEC-C625-4CCC-88AD-F652A23BC3A2}">
      <dgm:prSet/>
      <dgm:spPr/>
      <dgm:t>
        <a:bodyPr/>
        <a:lstStyle/>
        <a:p>
          <a:endParaRPr lang="en-US"/>
        </a:p>
      </dgm:t>
    </dgm:pt>
    <dgm:pt modelId="{1667CE83-B563-4E97-A055-B905F24BC2D1}" type="sibTrans" cxnId="{316D8CEC-C625-4CCC-88AD-F652A23BC3A2}">
      <dgm:prSet/>
      <dgm:spPr/>
      <dgm:t>
        <a:bodyPr/>
        <a:lstStyle/>
        <a:p>
          <a:endParaRPr lang="en-US"/>
        </a:p>
      </dgm:t>
    </dgm:pt>
    <dgm:pt modelId="{C5B67BAE-45C4-4DFA-966D-D95D762C1B5D}" type="pres">
      <dgm:prSet presAssocID="{4C3D163E-BB6F-4977-8B5D-10965BDCD5EF}" presName="root" presStyleCnt="0">
        <dgm:presLayoutVars>
          <dgm:dir/>
          <dgm:resizeHandles val="exact"/>
        </dgm:presLayoutVars>
      </dgm:prSet>
      <dgm:spPr/>
    </dgm:pt>
    <dgm:pt modelId="{6976F59B-2D50-407A-BC0B-DCC6A7F21AAF}" type="pres">
      <dgm:prSet presAssocID="{A3E358A1-9061-4808-BA60-8E1483711605}" presName="compNode" presStyleCnt="0"/>
      <dgm:spPr/>
    </dgm:pt>
    <dgm:pt modelId="{291A868B-D074-4754-AE62-2FFC08D74C35}" type="pres">
      <dgm:prSet presAssocID="{A3E358A1-9061-4808-BA60-8E1483711605}" presName="bgRect" presStyleLbl="bgShp" presStyleIdx="0" presStyleCnt="3"/>
      <dgm:spPr/>
    </dgm:pt>
    <dgm:pt modelId="{51B04213-7BF9-4D6E-BC61-B373282402CE}" type="pres">
      <dgm:prSet presAssocID="{A3E358A1-9061-4808-BA60-8E148371160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7613D5E1-63EC-457E-9487-E116AAED25D2}" type="pres">
      <dgm:prSet presAssocID="{A3E358A1-9061-4808-BA60-8E1483711605}" presName="spaceRect" presStyleCnt="0"/>
      <dgm:spPr/>
    </dgm:pt>
    <dgm:pt modelId="{BDFCC583-75D9-4160-B962-8A5270FBAC52}" type="pres">
      <dgm:prSet presAssocID="{A3E358A1-9061-4808-BA60-8E1483711605}" presName="parTx" presStyleLbl="revTx" presStyleIdx="0" presStyleCnt="3">
        <dgm:presLayoutVars>
          <dgm:chMax val="0"/>
          <dgm:chPref val="0"/>
        </dgm:presLayoutVars>
      </dgm:prSet>
      <dgm:spPr/>
    </dgm:pt>
    <dgm:pt modelId="{5FAF5A82-A976-467C-8189-42060CE78486}" type="pres">
      <dgm:prSet presAssocID="{2E6173C1-8CBB-411E-A081-BDAA0A9BFCB1}" presName="sibTrans" presStyleCnt="0"/>
      <dgm:spPr/>
    </dgm:pt>
    <dgm:pt modelId="{E24CB73F-4BCC-44BA-A16F-E7F6D40915BA}" type="pres">
      <dgm:prSet presAssocID="{8D0055AC-8FCC-4974-BEF3-0F69339A4F9A}" presName="compNode" presStyleCnt="0"/>
      <dgm:spPr/>
    </dgm:pt>
    <dgm:pt modelId="{13E1EAA3-517F-41E2-BE3F-2BFA019C4AE3}" type="pres">
      <dgm:prSet presAssocID="{8D0055AC-8FCC-4974-BEF3-0F69339A4F9A}" presName="bgRect" presStyleLbl="bgShp" presStyleIdx="1" presStyleCnt="3"/>
      <dgm:spPr>
        <a:solidFill>
          <a:schemeClr val="accent3">
            <a:lumMod val="40000"/>
            <a:lumOff val="60000"/>
          </a:schemeClr>
        </a:solidFill>
      </dgm:spPr>
    </dgm:pt>
    <dgm:pt modelId="{23B2DBC4-E32A-4344-B439-58369911A4DA}" type="pres">
      <dgm:prSet presAssocID="{8D0055AC-8FCC-4974-BEF3-0F69339A4F9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DF3A04CA-8138-4EF6-B626-D094A080C9C5}" type="pres">
      <dgm:prSet presAssocID="{8D0055AC-8FCC-4974-BEF3-0F69339A4F9A}" presName="spaceRect" presStyleCnt="0"/>
      <dgm:spPr/>
    </dgm:pt>
    <dgm:pt modelId="{D40A436C-C5B0-4679-B41C-3E995BAFBD0F}" type="pres">
      <dgm:prSet presAssocID="{8D0055AC-8FCC-4974-BEF3-0F69339A4F9A}" presName="parTx" presStyleLbl="revTx" presStyleIdx="1" presStyleCnt="3">
        <dgm:presLayoutVars>
          <dgm:chMax val="0"/>
          <dgm:chPref val="0"/>
        </dgm:presLayoutVars>
      </dgm:prSet>
      <dgm:spPr/>
    </dgm:pt>
    <dgm:pt modelId="{7A3427EA-35F7-483C-84EA-B94CE2685700}" type="pres">
      <dgm:prSet presAssocID="{F63FE933-7651-4303-889D-B39C53623DD8}" presName="sibTrans" presStyleCnt="0"/>
      <dgm:spPr/>
    </dgm:pt>
    <dgm:pt modelId="{A29015C5-BCED-42F2-953C-5C7A073B033B}" type="pres">
      <dgm:prSet presAssocID="{7BC24908-0503-4AB2-AD57-EC3EEB42FB27}" presName="compNode" presStyleCnt="0"/>
      <dgm:spPr/>
    </dgm:pt>
    <dgm:pt modelId="{EB9F2A7C-C53D-460F-924E-AEB38B810A33}" type="pres">
      <dgm:prSet presAssocID="{7BC24908-0503-4AB2-AD57-EC3EEB42FB27}" presName="bgRect" presStyleLbl="bgShp" presStyleIdx="2" presStyleCnt="3"/>
      <dgm:spPr/>
    </dgm:pt>
    <dgm:pt modelId="{49FFDF37-6639-4DFB-8817-BD7486C958D4}" type="pres">
      <dgm:prSet presAssocID="{7BC24908-0503-4AB2-AD57-EC3EEB42FB2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C8F595B4-FF17-4FFB-9254-CF66615068A9}" type="pres">
      <dgm:prSet presAssocID="{7BC24908-0503-4AB2-AD57-EC3EEB42FB27}" presName="spaceRect" presStyleCnt="0"/>
      <dgm:spPr/>
    </dgm:pt>
    <dgm:pt modelId="{369F90F9-0936-4178-828D-52FF1EDB7514}" type="pres">
      <dgm:prSet presAssocID="{7BC24908-0503-4AB2-AD57-EC3EEB42FB2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C0BAC01-345E-4C44-B882-EA39D95637D6}" type="presOf" srcId="{7BC24908-0503-4AB2-AD57-EC3EEB42FB27}" destId="{369F90F9-0936-4178-828D-52FF1EDB7514}" srcOrd="0" destOrd="0" presId="urn:microsoft.com/office/officeart/2018/2/layout/IconVerticalSolidList"/>
    <dgm:cxn modelId="{2F375531-20B4-4551-A5DE-5D1498131E46}" type="presOf" srcId="{4C3D163E-BB6F-4977-8B5D-10965BDCD5EF}" destId="{C5B67BAE-45C4-4DFA-966D-D95D762C1B5D}" srcOrd="0" destOrd="0" presId="urn:microsoft.com/office/officeart/2018/2/layout/IconVerticalSolidList"/>
    <dgm:cxn modelId="{5EC46A5C-F955-487A-A5E9-1AEE5E6EFE42}" type="presOf" srcId="{8D0055AC-8FCC-4974-BEF3-0F69339A4F9A}" destId="{D40A436C-C5B0-4679-B41C-3E995BAFBD0F}" srcOrd="0" destOrd="0" presId="urn:microsoft.com/office/officeart/2018/2/layout/IconVerticalSolidList"/>
    <dgm:cxn modelId="{379F9661-2736-45B0-9CE2-9AB3FDD2D617}" srcId="{4C3D163E-BB6F-4977-8B5D-10965BDCD5EF}" destId="{8D0055AC-8FCC-4974-BEF3-0F69339A4F9A}" srcOrd="1" destOrd="0" parTransId="{BF52A65C-3A57-4917-B4D1-C5DD7A45A6BA}" sibTransId="{F63FE933-7651-4303-889D-B39C53623DD8}"/>
    <dgm:cxn modelId="{9C464147-0BB2-43A6-9669-6800A3FFAF73}" srcId="{4C3D163E-BB6F-4977-8B5D-10965BDCD5EF}" destId="{A3E358A1-9061-4808-BA60-8E1483711605}" srcOrd="0" destOrd="0" parTransId="{3C9A61A4-AF3F-4D0E-957C-FBB2C1622EBE}" sibTransId="{2E6173C1-8CBB-411E-A081-BDAA0A9BFCB1}"/>
    <dgm:cxn modelId="{66688D7A-A790-4040-BFFA-B46659CEA632}" type="presOf" srcId="{A3E358A1-9061-4808-BA60-8E1483711605}" destId="{BDFCC583-75D9-4160-B962-8A5270FBAC52}" srcOrd="0" destOrd="0" presId="urn:microsoft.com/office/officeart/2018/2/layout/IconVerticalSolidList"/>
    <dgm:cxn modelId="{316D8CEC-C625-4CCC-88AD-F652A23BC3A2}" srcId="{4C3D163E-BB6F-4977-8B5D-10965BDCD5EF}" destId="{7BC24908-0503-4AB2-AD57-EC3EEB42FB27}" srcOrd="2" destOrd="0" parTransId="{9E9950FD-A3A8-429C-A853-E7F0370230D3}" sibTransId="{1667CE83-B563-4E97-A055-B905F24BC2D1}"/>
    <dgm:cxn modelId="{5E8DA49D-450F-4747-8717-FD0C7CC30332}" type="presParOf" srcId="{C5B67BAE-45C4-4DFA-966D-D95D762C1B5D}" destId="{6976F59B-2D50-407A-BC0B-DCC6A7F21AAF}" srcOrd="0" destOrd="0" presId="urn:microsoft.com/office/officeart/2018/2/layout/IconVerticalSolidList"/>
    <dgm:cxn modelId="{2748DC75-DA85-499A-887C-4BABC00C6BE5}" type="presParOf" srcId="{6976F59B-2D50-407A-BC0B-DCC6A7F21AAF}" destId="{291A868B-D074-4754-AE62-2FFC08D74C35}" srcOrd="0" destOrd="0" presId="urn:microsoft.com/office/officeart/2018/2/layout/IconVerticalSolidList"/>
    <dgm:cxn modelId="{572CE4F0-65D7-4BCB-9D85-3FB4526405C0}" type="presParOf" srcId="{6976F59B-2D50-407A-BC0B-DCC6A7F21AAF}" destId="{51B04213-7BF9-4D6E-BC61-B373282402CE}" srcOrd="1" destOrd="0" presId="urn:microsoft.com/office/officeart/2018/2/layout/IconVerticalSolidList"/>
    <dgm:cxn modelId="{5C7D49E8-4D14-4A1F-AB7E-13893B5761F0}" type="presParOf" srcId="{6976F59B-2D50-407A-BC0B-DCC6A7F21AAF}" destId="{7613D5E1-63EC-457E-9487-E116AAED25D2}" srcOrd="2" destOrd="0" presId="urn:microsoft.com/office/officeart/2018/2/layout/IconVerticalSolidList"/>
    <dgm:cxn modelId="{885D1D6E-B458-4283-9350-61B4975A071A}" type="presParOf" srcId="{6976F59B-2D50-407A-BC0B-DCC6A7F21AAF}" destId="{BDFCC583-75D9-4160-B962-8A5270FBAC52}" srcOrd="3" destOrd="0" presId="urn:microsoft.com/office/officeart/2018/2/layout/IconVerticalSolidList"/>
    <dgm:cxn modelId="{14AEDDD3-D68C-49E7-94D5-CB1A9E97AE00}" type="presParOf" srcId="{C5B67BAE-45C4-4DFA-966D-D95D762C1B5D}" destId="{5FAF5A82-A976-467C-8189-42060CE78486}" srcOrd="1" destOrd="0" presId="urn:microsoft.com/office/officeart/2018/2/layout/IconVerticalSolidList"/>
    <dgm:cxn modelId="{4C2B70EC-7649-4E5F-971C-B07554312EEC}" type="presParOf" srcId="{C5B67BAE-45C4-4DFA-966D-D95D762C1B5D}" destId="{E24CB73F-4BCC-44BA-A16F-E7F6D40915BA}" srcOrd="2" destOrd="0" presId="urn:microsoft.com/office/officeart/2018/2/layout/IconVerticalSolidList"/>
    <dgm:cxn modelId="{497D7994-BD1B-48FB-8AA8-FFFFF56C0AD9}" type="presParOf" srcId="{E24CB73F-4BCC-44BA-A16F-E7F6D40915BA}" destId="{13E1EAA3-517F-41E2-BE3F-2BFA019C4AE3}" srcOrd="0" destOrd="0" presId="urn:microsoft.com/office/officeart/2018/2/layout/IconVerticalSolidList"/>
    <dgm:cxn modelId="{DEE32CB4-A78B-4EFF-8F53-9D940163E71E}" type="presParOf" srcId="{E24CB73F-4BCC-44BA-A16F-E7F6D40915BA}" destId="{23B2DBC4-E32A-4344-B439-58369911A4DA}" srcOrd="1" destOrd="0" presId="urn:microsoft.com/office/officeart/2018/2/layout/IconVerticalSolidList"/>
    <dgm:cxn modelId="{8D2433A7-2BCF-48DA-9FA7-411E8AEB5A0D}" type="presParOf" srcId="{E24CB73F-4BCC-44BA-A16F-E7F6D40915BA}" destId="{DF3A04CA-8138-4EF6-B626-D094A080C9C5}" srcOrd="2" destOrd="0" presId="urn:microsoft.com/office/officeart/2018/2/layout/IconVerticalSolidList"/>
    <dgm:cxn modelId="{69BB7759-603C-476D-919F-1483B3CBC375}" type="presParOf" srcId="{E24CB73F-4BCC-44BA-A16F-E7F6D40915BA}" destId="{D40A436C-C5B0-4679-B41C-3E995BAFBD0F}" srcOrd="3" destOrd="0" presId="urn:microsoft.com/office/officeart/2018/2/layout/IconVerticalSolidList"/>
    <dgm:cxn modelId="{3FDDFDD0-803B-4198-A265-3C26AC767445}" type="presParOf" srcId="{C5B67BAE-45C4-4DFA-966D-D95D762C1B5D}" destId="{7A3427EA-35F7-483C-84EA-B94CE2685700}" srcOrd="3" destOrd="0" presId="urn:microsoft.com/office/officeart/2018/2/layout/IconVerticalSolidList"/>
    <dgm:cxn modelId="{3F84111D-6BCB-429D-B75A-7A3E4C77D413}" type="presParOf" srcId="{C5B67BAE-45C4-4DFA-966D-D95D762C1B5D}" destId="{A29015C5-BCED-42F2-953C-5C7A073B033B}" srcOrd="4" destOrd="0" presId="urn:microsoft.com/office/officeart/2018/2/layout/IconVerticalSolidList"/>
    <dgm:cxn modelId="{A59A595B-93CB-4EBE-BC0E-3F24F39B4AD5}" type="presParOf" srcId="{A29015C5-BCED-42F2-953C-5C7A073B033B}" destId="{EB9F2A7C-C53D-460F-924E-AEB38B810A33}" srcOrd="0" destOrd="0" presId="urn:microsoft.com/office/officeart/2018/2/layout/IconVerticalSolidList"/>
    <dgm:cxn modelId="{F3B52B4F-7904-4C00-90BF-B945753C8874}" type="presParOf" srcId="{A29015C5-BCED-42F2-953C-5C7A073B033B}" destId="{49FFDF37-6639-4DFB-8817-BD7486C958D4}" srcOrd="1" destOrd="0" presId="urn:microsoft.com/office/officeart/2018/2/layout/IconVerticalSolidList"/>
    <dgm:cxn modelId="{47A4CD64-CFC8-45BC-9BF8-652C274E57DB}" type="presParOf" srcId="{A29015C5-BCED-42F2-953C-5C7A073B033B}" destId="{C8F595B4-FF17-4FFB-9254-CF66615068A9}" srcOrd="2" destOrd="0" presId="urn:microsoft.com/office/officeart/2018/2/layout/IconVerticalSolidList"/>
    <dgm:cxn modelId="{14E5DC94-28A0-44D2-91F2-F0EA54BC2B80}" type="presParOf" srcId="{A29015C5-BCED-42F2-953C-5C7A073B033B}" destId="{369F90F9-0936-4178-828D-52FF1EDB751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A868B-D074-4754-AE62-2FFC08D74C35}">
      <dsp:nvSpPr>
        <dsp:cNvPr id="0" name=""/>
        <dsp:cNvSpPr/>
      </dsp:nvSpPr>
      <dsp:spPr>
        <a:xfrm>
          <a:off x="0" y="559"/>
          <a:ext cx="10506456" cy="13096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4213-7BF9-4D6E-BC61-B373282402CE}">
      <dsp:nvSpPr>
        <dsp:cNvPr id="0" name=""/>
        <dsp:cNvSpPr/>
      </dsp:nvSpPr>
      <dsp:spPr>
        <a:xfrm>
          <a:off x="396173" y="295234"/>
          <a:ext cx="720315" cy="7203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CC583-75D9-4160-B962-8A5270FBAC52}">
      <dsp:nvSpPr>
        <dsp:cNvPr id="0" name=""/>
        <dsp:cNvSpPr/>
      </dsp:nvSpPr>
      <dsp:spPr>
        <a:xfrm>
          <a:off x="1512662" y="559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We intend to publish the results of the study online, in a policy report and other academic outputs</a:t>
          </a:r>
          <a:endParaRPr lang="en-US" sz="2400" kern="1200"/>
        </a:p>
      </dsp:txBody>
      <dsp:txXfrm>
        <a:off x="1512662" y="559"/>
        <a:ext cx="8993793" cy="1309664"/>
      </dsp:txXfrm>
    </dsp:sp>
    <dsp:sp modelId="{13E1EAA3-517F-41E2-BE3F-2BFA019C4AE3}">
      <dsp:nvSpPr>
        <dsp:cNvPr id="0" name=""/>
        <dsp:cNvSpPr/>
      </dsp:nvSpPr>
      <dsp:spPr>
        <a:xfrm>
          <a:off x="0" y="1637640"/>
          <a:ext cx="10506456" cy="1309664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2DBC4-E32A-4344-B439-58369911A4DA}">
      <dsp:nvSpPr>
        <dsp:cNvPr id="0" name=""/>
        <dsp:cNvSpPr/>
      </dsp:nvSpPr>
      <dsp:spPr>
        <a:xfrm>
          <a:off x="396173" y="1932315"/>
          <a:ext cx="720315" cy="7203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A436C-C5B0-4679-B41C-3E995BAFBD0F}">
      <dsp:nvSpPr>
        <dsp:cNvPr id="0" name=""/>
        <dsp:cNvSpPr/>
      </dsp:nvSpPr>
      <dsp:spPr>
        <a:xfrm>
          <a:off x="1512662" y="1637640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We are engaging with different stakeholders, including organisations that represent letting agents, landlords, and tenants, and more widely people engaged in housing policy and practice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512662" y="1637640"/>
        <a:ext cx="8993793" cy="1309664"/>
      </dsp:txXfrm>
    </dsp:sp>
    <dsp:sp modelId="{EB9F2A7C-C53D-460F-924E-AEB38B810A33}">
      <dsp:nvSpPr>
        <dsp:cNvPr id="0" name=""/>
        <dsp:cNvSpPr/>
      </dsp:nvSpPr>
      <dsp:spPr>
        <a:xfrm>
          <a:off x="0" y="3274721"/>
          <a:ext cx="10506456" cy="13096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FDF37-6639-4DFB-8817-BD7486C958D4}">
      <dsp:nvSpPr>
        <dsp:cNvPr id="0" name=""/>
        <dsp:cNvSpPr/>
      </dsp:nvSpPr>
      <dsp:spPr>
        <a:xfrm>
          <a:off x="396173" y="3569396"/>
          <a:ext cx="720315" cy="7203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F90F9-0936-4178-828D-52FF1EDB7514}">
      <dsp:nvSpPr>
        <dsp:cNvPr id="0" name=""/>
        <dsp:cNvSpPr/>
      </dsp:nvSpPr>
      <dsp:spPr>
        <a:xfrm>
          <a:off x="1512662" y="3274721"/>
          <a:ext cx="8993793" cy="1309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06" tIns="138606" rIns="138606" bIns="13860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We are engaging with the NRLA, which is also interested in better understanding the role of bidding in the rental market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512662" y="3274721"/>
        <a:ext cx="8993793" cy="1309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A5FC-DE47-624A-380C-DA5428575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FC03E-3FCC-027B-7C0E-69E301DD4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11F2F-69AF-C420-809D-FD5BB27B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6FB9-BF3A-1F31-20DF-705FCBE3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E3176-6D3B-600E-23C8-AF8D5922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6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999A-D5BC-C2EE-45CA-4F8EB98E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7ADA1-BE2E-DD38-227A-A6E4641A1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343AC-29BB-5522-95F0-0197794F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F2781-432D-C223-BC1F-D7ACB15C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75297-0A0E-16BD-A70C-14BB95FA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0F31A-BFA8-B2F2-A082-636D05026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13502-B5C9-9558-44FF-65C92877F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8CEC-086C-C31B-5C4F-4330B19C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D04F7-BB9F-5B2C-8B36-FA72DBE3F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55ECE-15E6-D415-E259-4878EF7E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7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0F19-D516-27CC-172F-4E346C35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9B8BE-F92A-67D5-436B-BC9FC723A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1794F-43B3-EB31-1EAC-B00CDF00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4B7AF-666A-F27F-5D00-4EB6645C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83D31-C09E-2CFC-3ECB-EC0060ED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78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BA4D-1BB8-6F90-E69E-D15C08E2D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6977-E0CC-DD44-BCB5-29F5D33DB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EB13B-4E11-794D-70E7-7D692990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9B01-5C27-3978-5A79-04D12A35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C82C-822C-999C-5185-983FF1F4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5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ABC7-3254-59E5-985A-D564F491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E046-B976-224F-CD68-61626CD69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CA998-9826-9354-F460-67C2521A6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77DA8-4E10-A279-B632-D1ABDACF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A12D0-01C4-6977-8366-B3098F082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E4B5E-BF3E-8880-5A66-C87B73F8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1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FEA4F-64EF-8295-B322-F6DF13D7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CB475-F240-23BF-2337-EEE96A79E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07D31-A045-BB96-0598-F83B97726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46B53-35CB-6CDB-A1FF-261A6E19D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D66E8-6CB3-8770-4178-49CFAABCC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514A3-8CB1-A8A6-66B7-093F1620F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925D1-5BF9-2F6C-D843-2507456EC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E02E4-F6B1-5F4B-C759-0692DCC3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4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3ED5-45DE-B503-7C91-AA1C0A21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7AB1F-D8E3-2C5B-BFDD-A6468704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AE184-052B-A715-5A59-53E01175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889C4-5E6D-A14C-F575-67A8B794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4C5FC-F19C-D3A2-BBC8-79DBEF47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A1173-7D93-C594-0F25-48F76F0F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80A4A-7E8C-3960-F163-676DA9D5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8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301A-46BE-2736-EF92-122E6DAE2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E2C3E-874E-34F2-6DA0-7A37BCA6E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55BBD-8D27-65D0-1B4C-4504C6A9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A0778-FA04-FFA7-E7C3-3E1217E15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40210-5C94-3ACD-37A3-0396BFF1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8F98F-FD6D-9A43-CFE0-12F0B79F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11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AB153-10F7-13E6-40B7-E71CE65E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024EE-4D06-D43F-1330-2CB664EB0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D51C4E-B831-6853-7F90-B37E5842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4BB8F-8D19-1DDA-7674-44FD3F85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70CCA-A685-C8FF-35EC-8E8D3757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75068-4AB9-4DF3-97E1-6F5D7A95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2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350C2-A73E-AA34-7900-F02273491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CF334-24B3-6AE3-D84F-72010FB22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9B88A-171F-1F43-6176-AF988E4F9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30EC-F1B3-4FC2-A655-9F6A825CBFB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4E9D2-7ABA-19E8-8521-433C52460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99FF-4A1A-65CA-72DE-5EE20077C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B558-F006-42FD-8262-B0B3F72277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.m.barryborn@sheffield.ac.uk" TargetMode="External"/><Relationship Id="rId2" Type="http://schemas.openxmlformats.org/officeDocument/2006/relationships/hyperlink" Target="mailto:e.noterman@qmul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.m.barryborn@sheffield.ac.uk" TargetMode="External"/><Relationship Id="rId2" Type="http://schemas.openxmlformats.org/officeDocument/2006/relationships/hyperlink" Target="mailto:e.noterman@qmu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9A630-5CAD-B9C2-BA41-4964EE987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261" y="1111089"/>
            <a:ext cx="5553906" cy="326568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3800" i="1" dirty="0">
                <a:latin typeface="Century Gothic" panose="020B0502020202020204" pitchFamily="34" charset="0"/>
              </a:rPr>
              <a:t>Request for participants:</a:t>
            </a:r>
            <a:br>
              <a:rPr lang="en-GB" sz="3800" i="1" dirty="0">
                <a:latin typeface="Century Gothic" panose="020B0502020202020204" pitchFamily="34" charset="0"/>
              </a:rPr>
            </a:br>
            <a:br>
              <a:rPr lang="en-GB" sz="3800" dirty="0">
                <a:latin typeface="Century Gothic" panose="020B0502020202020204" pitchFamily="34" charset="0"/>
              </a:rPr>
            </a:br>
            <a:r>
              <a:rPr lang="en-GB" sz="3800" b="1" dirty="0">
                <a:latin typeface="Century Gothic" panose="020B0502020202020204" pitchFamily="34" charset="0"/>
              </a:rPr>
              <a:t>‘Private rental market dynamics and prospective tenant bidding’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5106F-5D8B-8E2C-A223-015A95DDB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856" y="4194247"/>
            <a:ext cx="4900143" cy="2663753"/>
          </a:xfrm>
        </p:spPr>
        <p:txBody>
          <a:bodyPr anchor="b">
            <a:normAutofit/>
          </a:bodyPr>
          <a:lstStyle/>
          <a:p>
            <a:pPr algn="l"/>
            <a:r>
              <a:rPr lang="en-GB" sz="2000" dirty="0"/>
              <a:t>Dr Elsa </a:t>
            </a:r>
            <a:r>
              <a:rPr lang="en-GB" sz="2000" dirty="0" err="1"/>
              <a:t>Noterman</a:t>
            </a:r>
            <a:r>
              <a:rPr lang="en-GB" sz="2000" dirty="0"/>
              <a:t>, School of Geography, Queen Mary University of London, </a:t>
            </a:r>
            <a:r>
              <a:rPr lang="en-GB" sz="2000" dirty="0">
                <a:hlinkClick r:id="rId2"/>
              </a:rPr>
              <a:t>e.noterman@qmul.ac.uk</a:t>
            </a:r>
            <a:endParaRPr lang="en-GB" sz="2000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Dr Theo Barry Born, School of Geography and Planning, University of Sheffield, </a:t>
            </a:r>
            <a:r>
              <a:rPr lang="en-GB" sz="2000" dirty="0">
                <a:hlinkClick r:id="rId3"/>
              </a:rPr>
              <a:t>t.m.barryborn@sheffield.ac.uk</a:t>
            </a:r>
            <a:endParaRPr lang="en-GB" sz="2000" dirty="0"/>
          </a:p>
          <a:p>
            <a:pPr algn="l"/>
            <a:endParaRPr lang="en-GB" sz="1700" dirty="0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Rectangle 104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ome | The University of Sheffield">
            <a:extLst>
              <a:ext uri="{FF2B5EF4-FFF2-40B4-BE49-F238E27FC236}">
                <a16:creationId xmlns:a16="http://schemas.microsoft.com/office/drawing/2014/main" id="{11DE6908-44AE-F600-4B54-15A0B1B732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9" r="4003"/>
          <a:stretch/>
        </p:blipFill>
        <p:spPr bwMode="auto">
          <a:xfrm>
            <a:off x="7114162" y="793228"/>
            <a:ext cx="4324849" cy="190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Rectangle 104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8B1A59C-8E73-15E9-3989-5FCA623CE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4162" y="4389206"/>
            <a:ext cx="4324849" cy="112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53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4E8D9-B918-C09E-E09B-30A73EC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5" y="1412489"/>
            <a:ext cx="3427283" cy="491025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b="1" dirty="0">
                <a:effectLst/>
              </a:rPr>
              <a:t>Aims</a:t>
            </a:r>
          </a:p>
          <a:p>
            <a:r>
              <a:rPr lang="en-US" sz="2400" dirty="0">
                <a:effectLst/>
              </a:rPr>
              <a:t>Understand the position of different rental market actors in bidding processes</a:t>
            </a:r>
          </a:p>
          <a:p>
            <a:r>
              <a:rPr lang="en-US" sz="2400" dirty="0">
                <a:effectLst/>
              </a:rPr>
              <a:t>Understand the extent to which bidding contributes to rent inflation</a:t>
            </a:r>
          </a:p>
          <a:p>
            <a:pPr>
              <a:spcAft>
                <a:spcPts val="800"/>
              </a:spcAft>
            </a:pPr>
            <a:r>
              <a:rPr lang="en-US" sz="2400" dirty="0">
                <a:effectLst/>
              </a:rPr>
              <a:t>Understand how bidding varies across geographical locations in London</a:t>
            </a:r>
          </a:p>
          <a:p>
            <a:pPr marL="0">
              <a:spcAft>
                <a:spcPts val="800"/>
              </a:spcAft>
            </a:pP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512C07-5402-C214-60FF-F6463B5C45B3}"/>
              </a:ext>
            </a:extLst>
          </p:cNvPr>
          <p:cNvSpPr/>
          <p:nvPr/>
        </p:nvSpPr>
        <p:spPr>
          <a:xfrm>
            <a:off x="0" y="0"/>
            <a:ext cx="4059049" cy="6857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602AE6-6591-83A7-B451-8BDA5A2564BA}"/>
              </a:ext>
            </a:extLst>
          </p:cNvPr>
          <p:cNvSpPr txBox="1"/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400" b="1" dirty="0">
                <a:effectLst/>
              </a:rPr>
              <a:t>Methods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Survey of letting agents, landlords, and tenants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Interviews with letting agents, landlords, and tenants</a:t>
            </a:r>
          </a:p>
          <a:p>
            <a:pPr marL="285750"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Starting in Waltham Forest, then branching out to other parts of London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D7936-4CA3-56AA-C506-901257FD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8308"/>
            <a:ext cx="2899189" cy="31980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>
                <a:solidFill>
                  <a:schemeClr val="bg1"/>
                </a:solidFill>
                <a:latin typeface="Century Gothic" panose="020B0502020202020204" pitchFamily="34" charset="0"/>
              </a:rPr>
              <a:t>Aims and Methods</a:t>
            </a:r>
          </a:p>
        </p:txBody>
      </p:sp>
    </p:spTree>
    <p:extLst>
      <p:ext uri="{BB962C8B-B14F-4D97-AF65-F5344CB8AC3E}">
        <p14:creationId xmlns:p14="http://schemas.microsoft.com/office/powerpoint/2010/main" val="155590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12435-0E84-8723-CC47-6845FC2D4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Participating in the study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9F3B3-1BBE-F136-5FA3-9C502229C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860029" cy="5585619"/>
          </a:xfrm>
        </p:spPr>
        <p:txBody>
          <a:bodyPr anchor="ctr">
            <a:normAutofit fontScale="85000" lnSpcReduction="20000"/>
          </a:bodyPr>
          <a:lstStyle/>
          <a:p>
            <a:r>
              <a:rPr lang="en-GB" sz="3000" dirty="0"/>
              <a:t>Landlords can respond to a short questionnaire, which should take around 5-7 minutes to complete. The link is available here: </a:t>
            </a:r>
            <a:r>
              <a:rPr lang="fr-FR" sz="30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https://</a:t>
            </a:r>
            <a:r>
              <a:rPr lang="fr-FR" sz="3000" b="1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tinyurl.com</a:t>
            </a:r>
            <a:r>
              <a:rPr lang="fr-FR" sz="3000" b="1" u="sng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</a:t>
            </a:r>
            <a:r>
              <a:rPr lang="fr-FR" sz="3000" b="1" u="sng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rentbidding</a:t>
            </a:r>
            <a:endParaRPr lang="fr-FR" sz="3000" b="1" u="sng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If you would be interested in participating in a longer interview (~15 minutes), please indicate this at the end of the questionnaire</a:t>
            </a:r>
          </a:p>
          <a:p>
            <a:pPr marL="0" indent="0">
              <a:buNone/>
            </a:pPr>
            <a:endParaRPr lang="en-GB" sz="3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3000" dirty="0">
                <a:latin typeface="Calibri" panose="020F0502020204030204" pitchFamily="34" charset="0"/>
                <a:ea typeface="DengXian" panose="02010600030101010101" pitchFamily="2" charset="-122"/>
              </a:rPr>
              <a:t>Participation helps to improve understanding of how the rental market is functioning</a:t>
            </a:r>
          </a:p>
          <a:p>
            <a:pPr marL="0" indent="0">
              <a:buNone/>
            </a:pPr>
            <a:endParaRPr lang="en-GB" sz="30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GB" sz="3000" dirty="0">
                <a:latin typeface="Calibri" panose="020F0502020204030204" pitchFamily="34" charset="0"/>
                <a:ea typeface="DengXian" panose="02010600030101010101" pitchFamily="2" charset="-122"/>
              </a:rPr>
              <a:t>Interviewees will be anonymised by using a pseudonym and removing any potentially identifying information</a:t>
            </a:r>
            <a:endParaRPr lang="en-GB" sz="30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51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3F792-4F56-3015-9F9B-5F328B90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Outputs and wider engagement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CA170B-D54C-9BFB-92ED-8373A0D5F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104787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70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F686B1-16EF-3400-8794-BA56D8CE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GB" sz="5400" b="1" dirty="0">
                <a:latin typeface="Century Gothic" panose="020B0502020202020204" pitchFamily="34" charset="0"/>
              </a:rPr>
              <a:t>Contact details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E2B86-B894-AC4C-F306-16E1DCE3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you have any questions, please contact us by email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sz="2800" dirty="0"/>
              <a:t>Dr Elsa </a:t>
            </a:r>
            <a:r>
              <a:rPr lang="en-GB" sz="2800" dirty="0" err="1"/>
              <a:t>Noterman</a:t>
            </a:r>
            <a:r>
              <a:rPr lang="en-GB" sz="2800" dirty="0"/>
              <a:t> – </a:t>
            </a:r>
            <a:r>
              <a:rPr lang="en-GB" sz="2800" dirty="0">
                <a:hlinkClick r:id="rId2"/>
              </a:rPr>
              <a:t>e.noterman@qmul.ac.uk</a:t>
            </a:r>
            <a:endParaRPr lang="en-GB" sz="2800" dirty="0"/>
          </a:p>
          <a:p>
            <a:pPr lvl="1"/>
            <a:r>
              <a:rPr lang="en-GB" sz="2800" dirty="0"/>
              <a:t>Dr Theo Barry Born – </a:t>
            </a:r>
            <a:r>
              <a:rPr lang="en-GB" sz="2800" dirty="0">
                <a:hlinkClick r:id="rId3"/>
              </a:rPr>
              <a:t>t.m.barryborn@sheffield.ac.uk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751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331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Request for participants:  ‘Private rental market dynamics and prospective tenant bidding’</vt:lpstr>
      <vt:lpstr>Aims and Methods</vt:lpstr>
      <vt:lpstr>Participating in the study</vt:lpstr>
      <vt:lpstr>Outputs and wider engagement</vt:lpstr>
      <vt:lpstr>Contact details</vt:lpstr>
    </vt:vector>
  </TitlesOfParts>
  <Company>The University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participants: ‘Private rental market dynamics and prospective tenant bidding’</dc:title>
  <dc:creator>Theodor Barry Born</dc:creator>
  <cp:lastModifiedBy>Stacey Walkes</cp:lastModifiedBy>
  <cp:revision>3</cp:revision>
  <dcterms:created xsi:type="dcterms:W3CDTF">2024-07-18T14:39:38Z</dcterms:created>
  <dcterms:modified xsi:type="dcterms:W3CDTF">2024-07-18T17:01:20Z</dcterms:modified>
</cp:coreProperties>
</file>