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  <p:sldMasterId id="2147483784" r:id="rId5"/>
    <p:sldMasterId id="2147483775" r:id="rId6"/>
    <p:sldMasterId id="2147483765" r:id="rId7"/>
    <p:sldMasterId id="2147483755" r:id="rId8"/>
  </p:sldMasterIdLst>
  <p:handoutMasterIdLst>
    <p:handoutMasterId r:id="rId19"/>
  </p:handoutMasterIdLst>
  <p:sldIdLst>
    <p:sldId id="259" r:id="rId9"/>
    <p:sldId id="260" r:id="rId10"/>
    <p:sldId id="261" r:id="rId11"/>
    <p:sldId id="262" r:id="rId12"/>
    <p:sldId id="263" r:id="rId13"/>
    <p:sldId id="264" r:id="rId14"/>
    <p:sldId id="269" r:id="rId15"/>
    <p:sldId id="268" r:id="rId16"/>
    <p:sldId id="26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EMPLATE TO BE USED" id="{16702614-76B2-0D4F-8491-925909C15BB0}">
          <p14:sldIdLst>
            <p14:sldId id="259"/>
            <p14:sldId id="260"/>
            <p14:sldId id="261"/>
            <p14:sldId id="262"/>
            <p14:sldId id="263"/>
            <p14:sldId id="264"/>
            <p14:sldId id="269"/>
            <p14:sldId id="268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08E"/>
    <a:srgbClr val="CCCCCC"/>
    <a:srgbClr val="38B3A0"/>
    <a:srgbClr val="4D94C3"/>
    <a:srgbClr val="3679B1"/>
    <a:srgbClr val="246298"/>
    <a:srgbClr val="15456F"/>
    <a:srgbClr val="EA952D"/>
    <a:srgbClr val="84BF41"/>
    <a:srgbClr val="1F7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4BCE9-3EB1-4CF7-8106-81CE820CF1A6}" v="9" dt="2024-11-06T16:49:26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6"/>
    <p:restoredTop sz="96265"/>
  </p:normalViewPr>
  <p:slideViewPr>
    <p:cSldViewPr snapToGrid="0">
      <p:cViewPr varScale="1">
        <p:scale>
          <a:sx n="61" d="100"/>
          <a:sy n="61" d="100"/>
        </p:scale>
        <p:origin x="872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42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64C228-0D05-B679-2EC0-6A97527BF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CBACC-95C8-EC9B-705B-35881D48A8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2194-593B-0741-836E-87EB399AFA5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09EC0-BD65-0BD2-2903-93E4C61F6A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6A815-8853-9125-AF87-C36F6FBA0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A4357-0F5A-7D4A-9E88-7DB631C1A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1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3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3A46-BE4A-AC23-7F49-4A2C5EBE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E1F3-4D90-FA78-2452-1D4693D2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9A5-8474-BE51-B776-849CCEE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9C1-DAD5-19B1-08F7-63F8A3E5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57E6AC-7AF1-C585-4B01-08859CD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9756-CC52-66E9-458F-7ECD47244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08125"/>
            <a:ext cx="5713413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3E6489-9BA7-81D3-C676-D06C077C1A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2587" y="1508125"/>
            <a:ext cx="5590230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64C5-E3F6-6448-7F57-D9D18C9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0474-D0AD-586A-E59F-0CB7E372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14CF-E8FA-B6E1-5068-CD404830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Mai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BF333-AE6F-4BE2-C350-6DA62F2F091A}"/>
              </a:ext>
            </a:extLst>
          </p:cNvPr>
          <p:cNvSpPr/>
          <p:nvPr userDrawn="1"/>
        </p:nvSpPr>
        <p:spPr>
          <a:xfrm>
            <a:off x="0" y="-1"/>
            <a:ext cx="12192000" cy="694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B4C05B7-9DDE-2C26-1932-0E4AA48BB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575" y="312738"/>
            <a:ext cx="11585575" cy="6340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 descr="A green background with white text and silver letters&#10;&#10;Description automatically generated" hidden="1">
            <a:extLst>
              <a:ext uri="{FF2B5EF4-FFF2-40B4-BE49-F238E27FC236}">
                <a16:creationId xmlns:a16="http://schemas.microsoft.com/office/drawing/2014/main" id="{44833325-F4DA-A0DC-149D-3D7A602F3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AB0DD-B7DB-B0EC-8E9A-7039A9E1BD80}"/>
              </a:ext>
            </a:extLst>
          </p:cNvPr>
          <p:cNvSpPr txBox="1"/>
          <p:nvPr userDrawn="1"/>
        </p:nvSpPr>
        <p:spPr>
          <a:xfrm>
            <a:off x="13088319" y="1720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46A62E-1685-1818-89C5-AA51A030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04" y="3536005"/>
            <a:ext cx="10184823" cy="909536"/>
          </a:xfrm>
          <a:prstGeom prst="rect">
            <a:avLst/>
          </a:prstGeom>
        </p:spPr>
        <p:txBody>
          <a:bodyPr wrap="none" lIns="0" tIns="0" rIns="0" bIns="0" anchor="b"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06B7D2-FB83-B51F-10AF-BFB3A3A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619" y="4629309"/>
            <a:ext cx="10184823" cy="88627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Qanela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pic>
        <p:nvPicPr>
          <p:cNvPr id="13" name="Picture 12" descr="A purple and white text on a black background&#10;&#10;Description automatically generated">
            <a:extLst>
              <a:ext uri="{FF2B5EF4-FFF2-40B4-BE49-F238E27FC236}">
                <a16:creationId xmlns:a16="http://schemas.microsoft.com/office/drawing/2014/main" id="{FF5053D7-7A86-6014-377B-4ABE09884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919" y="283760"/>
            <a:ext cx="5835721" cy="38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516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E7964-7CB4-6006-A35E-52DFC5E04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C2AD648-207E-D550-BB4A-E14967000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1508125"/>
            <a:ext cx="11426825" cy="40846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Master level</a:t>
            </a:r>
          </a:p>
        </p:txBody>
      </p:sp>
    </p:spTree>
    <p:extLst>
      <p:ext uri="{BB962C8B-B14F-4D97-AF65-F5344CB8AC3E}">
        <p14:creationId xmlns:p14="http://schemas.microsoft.com/office/powerpoint/2010/main" val="3334755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3A46-BE4A-AC23-7F49-4A2C5EBE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E1F3-4D90-FA78-2452-1D4693D2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2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9A5-8474-BE51-B776-849CCEE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9C1-DAD5-19B1-08F7-63F8A3E5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57E6AC-7AF1-C585-4B01-08859CD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9756-CC52-66E9-458F-7ECD47244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08125"/>
            <a:ext cx="5713413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3E6489-9BA7-81D3-C676-D06C077C1A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2587" y="1508125"/>
            <a:ext cx="5590230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3A46-BE4A-AC23-7F49-4A2C5EBE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E1F3-4D90-FA78-2452-1D4693D2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3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64C5-E3F6-6448-7F57-D9D18C9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0474-D0AD-586A-E59F-0CB7E372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14CF-E8FA-B6E1-5068-CD404830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2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Mai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BF333-AE6F-4BE2-C350-6DA62F2F09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F69650A-6F23-C1D2-EB6C-20E20AEDF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575" y="312738"/>
            <a:ext cx="11585575" cy="6340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 descr="A green background with white text and silver letters&#10;&#10;Description automatically generated" hidden="1">
            <a:extLst>
              <a:ext uri="{FF2B5EF4-FFF2-40B4-BE49-F238E27FC236}">
                <a16:creationId xmlns:a16="http://schemas.microsoft.com/office/drawing/2014/main" id="{44833325-F4DA-A0DC-149D-3D7A602F3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B306981-E308-70B4-7ADC-EAFD7637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04" y="3536005"/>
            <a:ext cx="10184823" cy="909536"/>
          </a:xfrm>
          <a:prstGeom prst="rect">
            <a:avLst/>
          </a:prstGeom>
        </p:spPr>
        <p:txBody>
          <a:bodyPr wrap="none" lIns="0" tIns="0" rIns="0" bIns="0" anchor="b"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20062D-F030-4A75-FCEA-BCD3A58CF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619" y="4629309"/>
            <a:ext cx="10184823" cy="88627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AB0DD-B7DB-B0EC-8E9A-7039A9E1BD80}"/>
              </a:ext>
            </a:extLst>
          </p:cNvPr>
          <p:cNvSpPr txBox="1"/>
          <p:nvPr userDrawn="1"/>
        </p:nvSpPr>
        <p:spPr>
          <a:xfrm>
            <a:off x="13088319" y="1720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0A23E6E-1135-D2C9-372F-953D264C30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25" y="143019"/>
            <a:ext cx="5903444" cy="39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3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160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E7964-7CB4-6006-A35E-52DFC5E04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C2AD648-207E-D550-BB4A-E14967000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1508125"/>
            <a:ext cx="11426825" cy="40846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Master level</a:t>
            </a:r>
          </a:p>
        </p:txBody>
      </p:sp>
    </p:spTree>
    <p:extLst>
      <p:ext uri="{BB962C8B-B14F-4D97-AF65-F5344CB8AC3E}">
        <p14:creationId xmlns:p14="http://schemas.microsoft.com/office/powerpoint/2010/main" val="96089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3A46-BE4A-AC23-7F49-4A2C5EBE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E1F3-4D90-FA78-2452-1D4693D2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2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9A5-8474-BE51-B776-849CCEE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9C1-DAD5-19B1-08F7-63F8A3E5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7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57E6AC-7AF1-C585-4B01-08859CD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9756-CC52-66E9-458F-7ECD47244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08125"/>
            <a:ext cx="5713413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3E6489-9BA7-81D3-C676-D06C077C1A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2587" y="1508125"/>
            <a:ext cx="5590230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1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64C5-E3F6-6448-7F57-D9D18C9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0474-D0AD-586A-E59F-0CB7E372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14CF-E8FA-B6E1-5068-CD404830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2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Mai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1C38ADB-AC00-3605-762B-F3038AED7C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575" y="312738"/>
            <a:ext cx="11585575" cy="6340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BF333-AE6F-4BE2-C350-6DA62F2F09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background with white text and silver letters&#10;&#10;Description automatically generated" hidden="1">
            <a:extLst>
              <a:ext uri="{FF2B5EF4-FFF2-40B4-BE49-F238E27FC236}">
                <a16:creationId xmlns:a16="http://schemas.microsoft.com/office/drawing/2014/main" id="{44833325-F4DA-A0DC-149D-3D7A602F3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AB0DD-B7DB-B0EC-8E9A-7039A9E1BD80}"/>
              </a:ext>
            </a:extLst>
          </p:cNvPr>
          <p:cNvSpPr txBox="1"/>
          <p:nvPr userDrawn="1"/>
        </p:nvSpPr>
        <p:spPr>
          <a:xfrm>
            <a:off x="13088319" y="1720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E99D17-1533-0D34-B806-041C6355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04" y="3536005"/>
            <a:ext cx="10184823" cy="909536"/>
          </a:xfrm>
          <a:prstGeom prst="rect">
            <a:avLst/>
          </a:prstGeom>
        </p:spPr>
        <p:txBody>
          <a:bodyPr wrap="none" lIns="0" tIns="0" rIns="0" bIns="0" anchor="b"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48EA75-3949-C6F2-69BF-5D27E6A0C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619" y="4629309"/>
            <a:ext cx="10184823" cy="88627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B64822-7D85-7276-EADC-6D32775C2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263" y="282540"/>
            <a:ext cx="5490595" cy="36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76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468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9A5-8474-BE51-B776-849CCEE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9C1-DAD5-19B1-08F7-63F8A3E5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6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E7964-7CB4-6006-A35E-52DFC5E0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C2AD648-207E-D550-BB4A-E14967000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1508125"/>
            <a:ext cx="11426825" cy="40846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Master level</a:t>
            </a:r>
          </a:p>
        </p:txBody>
      </p:sp>
    </p:spTree>
    <p:extLst>
      <p:ext uri="{BB962C8B-B14F-4D97-AF65-F5344CB8AC3E}">
        <p14:creationId xmlns:p14="http://schemas.microsoft.com/office/powerpoint/2010/main" val="197722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3A46-BE4A-AC23-7F49-4A2C5EBEA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E1F3-4D90-FA78-2452-1D4693D2F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3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29A5-8474-BE51-B776-849CCEE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69C1-DAD5-19B1-08F7-63F8A3E57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57E6AC-7AF1-C585-4B01-08859CD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9756-CC52-66E9-458F-7ECD47244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08125"/>
            <a:ext cx="5713413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3E6489-9BA7-81D3-C676-D06C077C1A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2587" y="1508125"/>
            <a:ext cx="5590230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8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64C5-E3F6-6448-7F57-D9D18C9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0474-D0AD-586A-E59F-0CB7E372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14CF-E8FA-B6E1-5068-CD404830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57E6AC-7AF1-C585-4B01-08859CD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49756-CC52-66E9-458F-7ECD472447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08125"/>
            <a:ext cx="5713413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73E6489-9BA7-81D3-C676-D06C077C1A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2587" y="1508125"/>
            <a:ext cx="5590230" cy="4084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5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64C5-E3F6-6448-7F57-D9D18C9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0474-D0AD-586A-E59F-0CB7E372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14CF-E8FA-B6E1-5068-CD404830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43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Mai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BF333-AE6F-4BE2-C350-6DA62F2F091A}"/>
              </a:ext>
            </a:extLst>
          </p:cNvPr>
          <p:cNvSpPr/>
          <p:nvPr userDrawn="1"/>
        </p:nvSpPr>
        <p:spPr>
          <a:xfrm>
            <a:off x="0" y="-349623"/>
            <a:ext cx="12192000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een background with white text and silver letters&#10;&#10;Description automatically generated" hidden="1">
            <a:extLst>
              <a:ext uri="{FF2B5EF4-FFF2-40B4-BE49-F238E27FC236}">
                <a16:creationId xmlns:a16="http://schemas.microsoft.com/office/drawing/2014/main" id="{44833325-F4DA-A0DC-149D-3D7A602F3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AB0DD-B7DB-B0EC-8E9A-7039A9E1BD80}"/>
              </a:ext>
            </a:extLst>
          </p:cNvPr>
          <p:cNvSpPr txBox="1"/>
          <p:nvPr userDrawn="1"/>
        </p:nvSpPr>
        <p:spPr>
          <a:xfrm>
            <a:off x="13088319" y="1720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5B8DD4-7899-BC6C-E230-335E8844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04" y="3536005"/>
            <a:ext cx="10184823" cy="909536"/>
          </a:xfrm>
          <a:prstGeom prst="rect">
            <a:avLst/>
          </a:prstGeom>
        </p:spPr>
        <p:txBody>
          <a:bodyPr wrap="none" lIns="0" tIns="0" rIns="0" bIns="0" anchor="b"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22A7EAF-6E6B-C9A8-7EFC-D41AF2B86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619" y="4629309"/>
            <a:ext cx="10184823" cy="88627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9C6A14F-E6F3-1AD6-531A-DE8F518EB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6" y="312416"/>
            <a:ext cx="5827434" cy="388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8739F9-6DDC-1BBA-4BCD-6DC952FF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8EDFC1-5734-C79C-462F-4B34020AF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1470066"/>
            <a:ext cx="11426824" cy="4024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4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ROUGH MISSIONS - MISSION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5E449304-33B8-0FC9-E813-A5E076F64D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E7964-7CB4-6006-A35E-52DFC5E0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03212"/>
            <a:ext cx="11426824" cy="1068388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C2AD648-207E-D550-BB4A-E14967000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1508125"/>
            <a:ext cx="11426825" cy="40846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Master level</a:t>
            </a:r>
          </a:p>
        </p:txBody>
      </p:sp>
    </p:spTree>
    <p:extLst>
      <p:ext uri="{BB962C8B-B14F-4D97-AF65-F5344CB8AC3E}">
        <p14:creationId xmlns:p14="http://schemas.microsoft.com/office/powerpoint/2010/main" val="55386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41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8ACD-367D-B4DD-F012-345EBB59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3AB85F-A8E5-289E-4D98-CE954D13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E2A40-2B97-72E9-ADD7-F4F2C208856C}"/>
              </a:ext>
            </a:extLst>
          </p:cNvPr>
          <p:cNvSpPr/>
          <p:nvPr userDrawn="1"/>
        </p:nvSpPr>
        <p:spPr>
          <a:xfrm flipV="1">
            <a:off x="0" y="5797071"/>
            <a:ext cx="12192000" cy="1068388"/>
          </a:xfrm>
          <a:prstGeom prst="rect">
            <a:avLst/>
          </a:prstGeom>
          <a:solidFill>
            <a:srgbClr val="38B3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36EDDC-62EB-15B0-68FF-84465F3C03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65890" y="6050745"/>
            <a:ext cx="1056615" cy="585422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2EB38D-B7B9-3123-01EF-AA8FBBE9E0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0" r:id="rId2"/>
    <p:sldLayoutId id="2147483751" r:id="rId3"/>
    <p:sldLayoutId id="2147483748" r:id="rId4"/>
    <p:sldLayoutId id="2147483753" r:id="rId5"/>
    <p:sldLayoutId id="214748384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8ACD-367D-B4DD-F012-345EBB59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3AB85F-A8E5-289E-4D98-CE954D13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E35E2-B578-CED8-FF22-CD5A192CC846}"/>
              </a:ext>
            </a:extLst>
          </p:cNvPr>
          <p:cNvSpPr/>
          <p:nvPr userDrawn="1"/>
        </p:nvSpPr>
        <p:spPr>
          <a:xfrm flipV="1">
            <a:off x="0" y="5823284"/>
            <a:ext cx="12192000" cy="1068388"/>
          </a:xfrm>
          <a:prstGeom prst="rect">
            <a:avLst/>
          </a:prstGeom>
          <a:solidFill>
            <a:srgbClr val="902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A59B75-E86E-9EFD-4DD0-3944D38753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0425EA-F38C-FCC7-93CE-4A6C1D5E9CD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38772" y="6058121"/>
            <a:ext cx="1070640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8ACD-367D-B4DD-F012-345EBB59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3AB85F-A8E5-289E-4D98-CE954D13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792305-86CA-D582-1B61-F6DD051A76B8}"/>
              </a:ext>
            </a:extLst>
          </p:cNvPr>
          <p:cNvSpPr/>
          <p:nvPr userDrawn="1"/>
        </p:nvSpPr>
        <p:spPr>
          <a:xfrm flipV="1">
            <a:off x="0" y="5823284"/>
            <a:ext cx="12192000" cy="1068388"/>
          </a:xfrm>
          <a:prstGeom prst="rect">
            <a:avLst/>
          </a:prstGeom>
          <a:solidFill>
            <a:srgbClr val="7850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E9588D-56EA-4CC0-2684-5B29655F7FC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9F66FF-4406-602F-BB2E-629E8E9D5F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38772" y="6058121"/>
            <a:ext cx="1070640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80" r:id="rId4"/>
    <p:sldLayoutId id="2147483781" r:id="rId5"/>
    <p:sldLayoutId id="2147483779" r:id="rId6"/>
    <p:sldLayoutId id="21474837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8ACD-367D-B4DD-F012-345EBB59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10AF0-75CD-6F5F-163F-064EEE548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60908-CA2A-1E4B-9BE5-E20E853617A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9E257-FD46-2CE7-0DE3-C9942825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F1624-3B39-4A41-ACDA-410156C16F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CDA67-D7A0-B012-7B8E-74C035812ADA}"/>
              </a:ext>
            </a:extLst>
          </p:cNvPr>
          <p:cNvSpPr/>
          <p:nvPr userDrawn="1"/>
        </p:nvSpPr>
        <p:spPr>
          <a:xfrm flipV="1">
            <a:off x="0" y="5823284"/>
            <a:ext cx="12192000" cy="1034716"/>
          </a:xfrm>
          <a:prstGeom prst="rect">
            <a:avLst/>
          </a:prstGeom>
          <a:solidFill>
            <a:srgbClr val="EA95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78828-C4B3-CFB1-A220-C6A9621ED09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65890" y="6050745"/>
            <a:ext cx="1056615" cy="585422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855447-59AF-0981-0465-CF5C8CC9E5F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3AB85F-A8E5-289E-4D98-CE954D13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18ACD-367D-B4DD-F012-345EBB59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E3AB85F-A8E5-289E-4D98-CE954D13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41B4BC-6F17-14B0-FE47-7E1F0C80E4A6}"/>
              </a:ext>
            </a:extLst>
          </p:cNvPr>
          <p:cNvSpPr/>
          <p:nvPr userDrawn="1"/>
        </p:nvSpPr>
        <p:spPr>
          <a:xfrm flipV="1">
            <a:off x="0" y="5823283"/>
            <a:ext cx="12192000" cy="1034715"/>
          </a:xfrm>
          <a:prstGeom prst="rect">
            <a:avLst/>
          </a:prstGeom>
          <a:solidFill>
            <a:srgbClr val="1F7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1030D4-D1C4-91B5-39B0-69E8FFB102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2588" y="6009969"/>
            <a:ext cx="1000314" cy="666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7BE766-958E-7359-097E-B80AD2F8DEA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38772" y="6058121"/>
            <a:ext cx="1070640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1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  <p:sldLayoutId id="2147483761" r:id="rId5"/>
    <p:sldLayoutId id="2147483759" r:id="rId6"/>
    <p:sldLayoutId id="21474837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lettingswalthamforest@walthamforest.gov.uk" TargetMode="External"/><Relationship Id="rId7" Type="http://schemas.openxmlformats.org/officeDocument/2006/relationships/hyperlink" Target="https://www.google.co.uk/url?sa=i&amp;rct=j&amp;q=&amp;esrc=s&amp;source=images&amp;cd=&amp;cad=rja&amp;uact=8&amp;ved=2ahUKEwjijo-0no7eAhXE34UKHX2oD5QQjRx6BAgBEAU&amp;url=https://www.ashokleyland.com/contact-us&amp;psig=AOvVaw0DIkvAbkwX_rZFqJhiggKm&amp;ust=153989187005334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lthamforest.gov.uk/media/8875" TargetMode="External"/><Relationship Id="rId5" Type="http://schemas.openxmlformats.org/officeDocument/2006/relationships/hyperlink" Target="http://www.rightmove.co.uk/" TargetMode="External"/><Relationship Id="rId4" Type="http://schemas.openxmlformats.org/officeDocument/2006/relationships/hyperlink" Target="http://www.lettingswalthamforest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1DEA-8D09-A2F5-3DCA-119D3E3DC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1"/>
            <a:ext cx="11426824" cy="5226627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r>
              <a:rPr lang="en-GB" sz="4800" b="1" dirty="0">
                <a:solidFill>
                  <a:schemeClr val="bg2">
                    <a:lumMod val="10000"/>
                  </a:schemeClr>
                </a:solidFill>
              </a:rPr>
              <a:t>Lettings Waltham Forest</a:t>
            </a:r>
          </a:p>
          <a:p>
            <a:r>
              <a:rPr lang="en-GB" sz="4800" b="1" dirty="0">
                <a:solidFill>
                  <a:schemeClr val="bg2">
                    <a:lumMod val="10000"/>
                  </a:schemeClr>
                </a:solidFill>
              </a:rPr>
              <a:t>Landlord Forum </a:t>
            </a:r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1400" b="1" dirty="0">
                <a:solidFill>
                  <a:schemeClr val="bg2">
                    <a:lumMod val="10000"/>
                  </a:schemeClr>
                </a:solidFill>
              </a:rPr>
              <a:t>November 2024</a:t>
            </a: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D7406FF5-50FB-FB84-FAD7-E7615B7F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F80FF-80AE-B7FD-B11F-D1F607B9D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ACBE5-E364-C9F1-8E31-4C4586B0A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8416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2">
                    <a:lumMod val="10000"/>
                  </a:schemeClr>
                </a:solidFill>
              </a:rPr>
              <a:t>Questions?</a:t>
            </a:r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3086F97E-E666-3514-E616-C990A634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B1A7D1D-A29A-87C1-9943-4810DEBA4200}"/>
              </a:ext>
            </a:extLst>
          </p:cNvPr>
          <p:cNvSpPr txBox="1">
            <a:spLocks/>
          </p:cNvSpPr>
          <p:nvPr/>
        </p:nvSpPr>
        <p:spPr>
          <a:xfrm>
            <a:off x="382588" y="4455391"/>
            <a:ext cx="6027051" cy="113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Amrick Nota</a:t>
            </a:r>
          </a:p>
          <a:p>
            <a:pPr algn="l"/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Lettings Waltham Forest</a:t>
            </a:r>
          </a:p>
          <a:p>
            <a:pPr algn="l"/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020 8496 4865</a:t>
            </a:r>
          </a:p>
          <a:p>
            <a:pPr algn="l"/>
            <a:r>
              <a:rPr lang="en-GB" sz="1800" b="1" dirty="0">
                <a:solidFill>
                  <a:schemeClr val="bg2">
                    <a:lumMod val="10000"/>
                  </a:schemeClr>
                </a:solidFill>
              </a:rPr>
              <a:t>letingswalthamforest@walthamforest.gov.uk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8A33F83-E267-9758-FC61-0A9E62784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168" y="1603957"/>
            <a:ext cx="1607266" cy="404785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77105D-53FE-B273-F97F-FD5F02E9A384}"/>
              </a:ext>
            </a:extLst>
          </p:cNvPr>
          <p:cNvSpPr txBox="1">
            <a:spLocks/>
          </p:cNvSpPr>
          <p:nvPr/>
        </p:nvSpPr>
        <p:spPr>
          <a:xfrm>
            <a:off x="457057" y="1698913"/>
            <a:ext cx="8879176" cy="2756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u="none" strike="noStrike" baseline="0" dirty="0">
                <a:solidFill>
                  <a:srgbClr val="107468"/>
                </a:solidFill>
                <a:latin typeface="Azo Sans"/>
              </a:rPr>
              <a:t>‘’The Lettings Waltham Forest team seemed to be more engaged and on the ball versus local agencies; the management fee is also very competitive. We weren’t sure whether to rent our place or sell it but with the council letting agency we felt positive about letting.’’ - Landlord</a:t>
            </a:r>
            <a:endParaRPr lang="en-GB" sz="1800" i="1" dirty="0"/>
          </a:p>
          <a:p>
            <a:endParaRPr lang="en-GB" sz="1800" i="1" dirty="0">
              <a:solidFill>
                <a:srgbClr val="107468"/>
              </a:solidFill>
              <a:latin typeface="Azo Sans"/>
            </a:endParaRPr>
          </a:p>
          <a:p>
            <a:r>
              <a:rPr lang="en-GB" sz="1800" i="1" u="none" strike="noStrike" baseline="0" dirty="0">
                <a:solidFill>
                  <a:srgbClr val="107468"/>
                </a:solidFill>
                <a:latin typeface="Azo Sans"/>
              </a:rPr>
              <a:t>‘’The process of working with LWF for letting some of my properties has been straightforward and easy for me. LWF have been very supportive and professional in all dealings. I have always had a very quick response with any issues being dealt with straight away. LWF are always at the end of the phone if needed.’’ - Landlord</a:t>
            </a:r>
            <a:endParaRPr lang="en-GB" sz="1800" i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9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253E0-8D96-5031-6DB2-E5DAEFE0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53105-01A5-6BAA-9663-52C3C199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8C6473D-8FF4-A3B6-D8BF-2C70905B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2A8A9-4858-8258-65DD-97249288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31" y="690747"/>
            <a:ext cx="8059310" cy="846154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Lettings Waltham Forest – Who are we?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3AE97C-9773-2208-762E-118CE00206FA}"/>
              </a:ext>
            </a:extLst>
          </p:cNvPr>
          <p:cNvSpPr txBox="1">
            <a:spLocks/>
          </p:cNvSpPr>
          <p:nvPr/>
        </p:nvSpPr>
        <p:spPr>
          <a:xfrm>
            <a:off x="5147835" y="2535807"/>
            <a:ext cx="6673283" cy="2187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Waltham Forest Council’s lettings agency - Launched in </a:t>
            </a:r>
            <a:r>
              <a:rPr lang="en-GB" sz="2400" b="1" dirty="0"/>
              <a:t>2012 </a:t>
            </a:r>
            <a:r>
              <a:rPr lang="en-GB" sz="2400" dirty="0"/>
              <a:t>as a social lettings agency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Operating Market Rent Scheme for Key Workers and Professionals since </a:t>
            </a:r>
            <a:r>
              <a:rPr lang="en-GB" sz="2400" b="1" dirty="0"/>
              <a:t>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04315-5530-E21C-30D7-9880ED780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" y="2365772"/>
            <a:ext cx="3717563" cy="248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07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4B88-3B00-BFDB-AF49-A0AABD33F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A4A6B-48B8-0084-75C5-9B959C2E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1F0DA73E-EB74-9DCC-8B2F-491BBBE4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868354-AC20-9C16-4343-9DE29145CD20}"/>
              </a:ext>
            </a:extLst>
          </p:cNvPr>
          <p:cNvSpPr txBox="1">
            <a:spLocks/>
          </p:cNvSpPr>
          <p:nvPr/>
        </p:nvSpPr>
        <p:spPr>
          <a:xfrm>
            <a:off x="757379" y="2104329"/>
            <a:ext cx="5217394" cy="330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Working with landlords to offer good quality accommodation to key workers/professionals living or working in the borough.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Achieving market rents on all properties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Competitive management fees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Advertisement on the Lettings Waltham Forest website, Rightmove, and with key worker sectors including Barts NHS</a:t>
            </a:r>
            <a:br>
              <a:rPr lang="en-GB" sz="2000" dirty="0"/>
            </a:br>
            <a:endParaRPr lang="en-GB" sz="2000" dirty="0"/>
          </a:p>
          <a:p>
            <a:endParaRPr lang="en-GB" sz="2000" u="sng" dirty="0"/>
          </a:p>
          <a:p>
            <a:endParaRPr lang="en-GB" sz="2000" u="sng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289AE6-B350-7D5E-045F-AACB676011CA}"/>
              </a:ext>
            </a:extLst>
          </p:cNvPr>
          <p:cNvSpPr txBox="1">
            <a:spLocks/>
          </p:cNvSpPr>
          <p:nvPr/>
        </p:nvSpPr>
        <p:spPr>
          <a:xfrm>
            <a:off x="809332" y="487912"/>
            <a:ext cx="6237922" cy="846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The Market Rent Product</a:t>
            </a:r>
          </a:p>
        </p:txBody>
      </p:sp>
      <p:pic>
        <p:nvPicPr>
          <p:cNvPr id="14" name="Picture 13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4653DE9B-C062-ED57-F3F6-5841D3C6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79" y="1876189"/>
            <a:ext cx="5276696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2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CDA30-8035-41EE-CE29-57EAD8D4F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8CB8C91D-468C-3AA3-C287-45C7035B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BED9EE-DA5F-DEBC-38CA-BC32322CDA9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23194" cy="35053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Comprehensive credit and reference checks</a:t>
            </a:r>
          </a:p>
          <a:p>
            <a:r>
              <a:rPr lang="en-GB" sz="2000" dirty="0"/>
              <a:t>Right to Rent checks</a:t>
            </a:r>
          </a:p>
          <a:p>
            <a:r>
              <a:rPr lang="en-GB" sz="2000" dirty="0"/>
              <a:t>Preparation of legal documentation</a:t>
            </a:r>
          </a:p>
          <a:p>
            <a:r>
              <a:rPr lang="en-GB" sz="2000" dirty="0"/>
              <a:t>Free deposit registration</a:t>
            </a:r>
          </a:p>
          <a:p>
            <a:r>
              <a:rPr lang="en-GB" sz="2000" dirty="0"/>
              <a:t>Free photographic inventory</a:t>
            </a:r>
          </a:p>
          <a:p>
            <a:r>
              <a:rPr lang="en-GB" sz="2000" dirty="0"/>
              <a:t>Free rent guarantee policy</a:t>
            </a:r>
          </a:p>
          <a:p>
            <a:r>
              <a:rPr lang="en-GB" sz="2000" dirty="0"/>
              <a:t>Quarterly inspections</a:t>
            </a:r>
          </a:p>
          <a:p>
            <a:pPr marL="285750" indent="-285750"/>
            <a:r>
              <a:rPr lang="en-GB" sz="2000" dirty="0"/>
              <a:t>Landlord Portal for instant access to tenancy information</a:t>
            </a:r>
          </a:p>
          <a:p>
            <a:pPr marL="285750" indent="-285750"/>
            <a:r>
              <a:rPr lang="en-GB" sz="2000" dirty="0"/>
              <a:t>Keyworkers prioritised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008927-0F37-907C-43B8-6BB2035F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82" y="560860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Benefits of letting with LWF</a:t>
            </a:r>
          </a:p>
        </p:txBody>
      </p:sp>
      <p:pic>
        <p:nvPicPr>
          <p:cNvPr id="3" name="Picture 2" descr="A green circle with a thumb up symbol&#10;&#10;Description automatically generated">
            <a:extLst>
              <a:ext uri="{FF2B5EF4-FFF2-40B4-BE49-F238E27FC236}">
                <a16:creationId xmlns:a16="http://schemas.microsoft.com/office/drawing/2014/main" id="{CDA9B1C7-E2E7-A0F5-6592-93F04E88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71" y="1963016"/>
            <a:ext cx="30003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346E1-D0E8-8BB3-4386-EB5759EA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4B3C-8798-5D2F-A979-390819F63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07CF2829-6F95-13FB-30F2-89FDECAF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A68892-6B96-69D0-441F-AA8CF6102BE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1156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b="1" dirty="0"/>
              <a:t>Intro Only</a:t>
            </a:r>
            <a:r>
              <a:rPr lang="en-US" sz="2000" dirty="0"/>
              <a:t> - We'll provide reliable and thoroughly vetted tenants. We will always </a:t>
            </a:r>
            <a:r>
              <a:rPr lang="en-US" sz="2000" dirty="0" err="1"/>
              <a:t>prioritise</a:t>
            </a:r>
            <a:r>
              <a:rPr lang="en-US" sz="2000" dirty="0"/>
              <a:t> Key Workers. </a:t>
            </a:r>
            <a:r>
              <a:rPr lang="en-GB" sz="2000" dirty="0"/>
              <a:t>i.e. NHS staff, teachers and all other emergency services </a:t>
            </a:r>
            <a:endParaRPr lang="en-US" sz="2000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dirty="0"/>
          </a:p>
          <a:p>
            <a:pPr fontAlgn="base"/>
            <a:r>
              <a:rPr lang="en-US" sz="2000" b="1" dirty="0"/>
              <a:t>Rent Collection</a:t>
            </a:r>
            <a:r>
              <a:rPr lang="en-US" sz="2000" dirty="0"/>
              <a:t> - We'll pro-actively manage rental payments. 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b="1" dirty="0"/>
              <a:t>Full Management Service</a:t>
            </a:r>
            <a:r>
              <a:rPr lang="en-US" sz="2000" dirty="0"/>
              <a:t> - We'll manage the repairs and maintenance of your property. Free photographic inventory and rent guarantee policy</a:t>
            </a:r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13336A-EF1E-3291-2FF4-E0AA8EB1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7623629" cy="1016865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Our Offer: Market Rent Product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71F3AA-AE24-B936-BEC0-E563C61CE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>
          <a:xfrm>
            <a:off x="8461828" y="1690688"/>
            <a:ext cx="2711254" cy="334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533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3F4B-F07E-5E07-7109-46F5813C3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ED023-67C7-B008-EB74-EA67DB69F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B32B8F7-D030-0201-B246-CFC5EE4F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4DE0D3-7182-4961-23EA-671777D1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90747"/>
            <a:ext cx="6522513" cy="80034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Our Properties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60F1611-0632-8662-6955-64E4FBAF8CDA}"/>
              </a:ext>
            </a:extLst>
          </p:cNvPr>
          <p:cNvSpPr txBox="1">
            <a:spLocks/>
          </p:cNvSpPr>
          <p:nvPr/>
        </p:nvSpPr>
        <p:spPr>
          <a:xfrm>
            <a:off x="382588" y="2260023"/>
            <a:ext cx="7046912" cy="2706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Across Waltham Forest &amp; wider area</a:t>
            </a:r>
          </a:p>
          <a:p>
            <a:endParaRPr lang="en-GB" sz="2400" dirty="0"/>
          </a:p>
          <a:p>
            <a:r>
              <a:rPr lang="en-GB" sz="2400" dirty="0"/>
              <a:t>Properties ranging from single rooms to houses</a:t>
            </a:r>
          </a:p>
          <a:p>
            <a:endParaRPr lang="en-GB" sz="2400" dirty="0"/>
          </a:p>
          <a:p>
            <a:r>
              <a:rPr lang="en-GB" sz="2400" dirty="0"/>
              <a:t>Properties that require refurbishment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53CBAF-CECF-FF80-9E69-39424AA88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4" t="15188" r="39860" b="5859"/>
          <a:stretch/>
        </p:blipFill>
        <p:spPr>
          <a:xfrm>
            <a:off x="7655966" y="1633788"/>
            <a:ext cx="4010987" cy="350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413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62DD-560C-859C-8BA5-BDF7EDA0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7D3A-E012-0EF4-04FA-27CD3B5BD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E69231F-D4E4-C2AC-EFDE-E952B7B1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FCC4E-32F5-822A-3D6C-E13800F8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498"/>
          </a:xfrm>
        </p:spPr>
        <p:txBody>
          <a:bodyPr/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 and Achievements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9F0C66-0DF6-60AA-2FD6-C299AEC178D9}"/>
              </a:ext>
            </a:extLst>
          </p:cNvPr>
          <p:cNvSpPr txBox="1">
            <a:spLocks/>
          </p:cNvSpPr>
          <p:nvPr/>
        </p:nvSpPr>
        <p:spPr>
          <a:xfrm>
            <a:off x="666750" y="1751469"/>
            <a:ext cx="6578600" cy="4345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100+ keyworkers housed</a:t>
            </a:r>
            <a:br>
              <a:rPr lang="en-GB" sz="1700" dirty="0"/>
            </a:br>
            <a:endParaRPr lang="en-GB" sz="1700" dirty="0"/>
          </a:p>
          <a:p>
            <a:r>
              <a:rPr lang="en-GB" sz="1700" dirty="0"/>
              <a:t>Currently managing a portfolio of up to 100 tenancies</a:t>
            </a:r>
            <a:br>
              <a:rPr lang="en-GB" sz="1700" dirty="0"/>
            </a:br>
            <a:endParaRPr lang="en-GB" sz="1700" dirty="0"/>
          </a:p>
          <a:p>
            <a:r>
              <a:rPr lang="en-GB" sz="1700" dirty="0"/>
              <a:t>Working with Barts NHS Hospital to accommodate oversees nurses</a:t>
            </a:r>
            <a:br>
              <a:rPr lang="en-GB" sz="1700" dirty="0"/>
            </a:br>
            <a:endParaRPr lang="en-GB" sz="1700" dirty="0"/>
          </a:p>
          <a:p>
            <a:r>
              <a:rPr lang="en-GB" sz="1700" dirty="0"/>
              <a:t>Helping landlords refurbish empty properties and rent them out</a:t>
            </a:r>
            <a:br>
              <a:rPr lang="en-GB" sz="1700" dirty="0"/>
            </a:br>
            <a:endParaRPr lang="en-GB" sz="1700" dirty="0"/>
          </a:p>
          <a:p>
            <a:r>
              <a:rPr lang="en-GB" sz="1700" dirty="0"/>
              <a:t>British Property Awards - Gold Winner of Letting Agents in E17 </a:t>
            </a:r>
            <a:br>
              <a:rPr lang="en-GB" sz="1700" dirty="0"/>
            </a:br>
            <a:endParaRPr lang="en-GB" sz="1700" dirty="0"/>
          </a:p>
          <a:p>
            <a:r>
              <a:rPr lang="en-GB" sz="1700" dirty="0"/>
              <a:t>Brand new website relaunched</a:t>
            </a:r>
          </a:p>
          <a:p>
            <a:endParaRPr lang="en-GB" sz="20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8223DEC-D83F-F623-A6BB-52DA8E8DB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690688"/>
            <a:ext cx="46355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3383-8E07-CB68-D59E-C22765EE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A715-1E16-B0F0-C37C-8B282F554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A4FC682-3F94-66AE-48E8-4A1EEA41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811FD-3F7D-6D75-B1C4-7443A812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76"/>
            <a:ext cx="5843155" cy="111337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offer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4F9A4-F952-4565-3823-34B0DF16481D}"/>
              </a:ext>
            </a:extLst>
          </p:cNvPr>
          <p:cNvSpPr txBox="1">
            <a:spLocks/>
          </p:cNvSpPr>
          <p:nvPr/>
        </p:nvSpPr>
        <p:spPr>
          <a:xfrm>
            <a:off x="671070" y="2514438"/>
            <a:ext cx="6605694" cy="19348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Exclusive forum offer - </a:t>
            </a:r>
            <a:r>
              <a:rPr lang="en-GB" b="1" u="sng" dirty="0"/>
              <a:t>0% </a:t>
            </a:r>
            <a:r>
              <a:rPr lang="en-GB" sz="2400" dirty="0"/>
              <a:t>Management fee for the first </a:t>
            </a:r>
            <a:r>
              <a:rPr lang="en-GB" sz="2400" b="1" u="sng" dirty="0"/>
              <a:t>TWO</a:t>
            </a:r>
            <a:r>
              <a:rPr lang="en-GB" sz="2400" dirty="0"/>
              <a:t> months</a:t>
            </a:r>
          </a:p>
          <a:p>
            <a:endParaRPr lang="en-GB" sz="2400" dirty="0"/>
          </a:p>
          <a:p>
            <a:r>
              <a:rPr lang="en-GB" sz="2400" dirty="0"/>
              <a:t>Register your interest by 31</a:t>
            </a:r>
            <a:r>
              <a:rPr lang="en-GB" sz="2400" baseline="30000" dirty="0"/>
              <a:t>st</a:t>
            </a:r>
            <a:r>
              <a:rPr lang="en-GB" sz="2400" dirty="0"/>
              <a:t> December 2024 and quote ‘FORUMLWF’</a:t>
            </a:r>
          </a:p>
          <a:p>
            <a:endParaRPr lang="en-GB" sz="2400" dirty="0"/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B49D63E6-1180-B106-3CFF-8C818AC48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1" y="1713818"/>
            <a:ext cx="3536089" cy="35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C627D-EE24-C28D-DA94-BED2C15D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9D787-1AA0-535A-3D15-BBD462108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88" y="477982"/>
            <a:ext cx="11426824" cy="4925292"/>
          </a:xfrm>
        </p:spPr>
        <p:txBody>
          <a:bodyPr>
            <a:normAutofit/>
          </a:bodyPr>
          <a:lstStyle/>
          <a:p>
            <a:pPr algn="ctr"/>
            <a:endParaRPr lang="en-GB" sz="5400" b="1" dirty="0"/>
          </a:p>
          <a:p>
            <a:endParaRPr lang="en-GB" sz="5400" b="1" dirty="0"/>
          </a:p>
          <a:p>
            <a:pPr algn="ctr"/>
            <a:endParaRPr lang="en-GB" sz="4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C2896A84-68EB-5774-78E4-84777DC4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555" y="229445"/>
            <a:ext cx="2692999" cy="133100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C9F247-C604-D0A1-35F6-264FE8A7D5DF}"/>
              </a:ext>
            </a:extLst>
          </p:cNvPr>
          <p:cNvSpPr txBox="1">
            <a:spLocks/>
          </p:cNvSpPr>
          <p:nvPr/>
        </p:nvSpPr>
        <p:spPr>
          <a:xfrm>
            <a:off x="503349" y="2340779"/>
            <a:ext cx="7803524" cy="35706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0208 496 4865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hlinkClick r:id="rId3"/>
              </a:rPr>
              <a:t>lettingswalthamforest@walthamforest.gov.uk</a:t>
            </a: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hlinkClick r:id="rId4"/>
              </a:rPr>
              <a:t>www.lettingswalthamforest.co.uk</a:t>
            </a: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hlinkClick r:id="rId5"/>
              </a:rPr>
              <a:t>www.rightmove.co.uk</a:t>
            </a: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Landlord Brochure - Download a copy </a:t>
            </a:r>
            <a:r>
              <a:rPr lang="en-GB" sz="2400" dirty="0">
                <a:hlinkClick r:id="rId6"/>
              </a:rPr>
              <a:t>Here</a:t>
            </a:r>
            <a:endParaRPr lang="en-GB" sz="3600" dirty="0"/>
          </a:p>
          <a:p>
            <a:endParaRPr lang="en-GB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EBC1B-0D7A-FB96-5360-9EAB67A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49" y="690747"/>
            <a:ext cx="6543905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Contact Us and Useful links</a:t>
            </a:r>
          </a:p>
        </p:txBody>
      </p:sp>
      <p:pic>
        <p:nvPicPr>
          <p:cNvPr id="6" name="Picture 2" descr="Image result for contact us">
            <a:hlinkClick r:id="rId7"/>
            <a:extLst>
              <a:ext uri="{FF2B5EF4-FFF2-40B4-BE49-F238E27FC236}">
                <a16:creationId xmlns:a16="http://schemas.microsoft.com/office/drawing/2014/main" id="{3F63CB8F-98CE-122B-A20C-D3C6CC9C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90" y="2505888"/>
            <a:ext cx="4504983" cy="1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61673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heme">
  <a:themeElements>
    <a:clrScheme name="MISSION WALTHAM FOREST">
      <a:dk1>
        <a:srgbClr val="37B2A0"/>
      </a:dk1>
      <a:lt1>
        <a:srgbClr val="FFFFFF"/>
      </a:lt1>
      <a:dk2>
        <a:srgbClr val="44546A"/>
      </a:dk2>
      <a:lt2>
        <a:srgbClr val="E7E6E6"/>
      </a:lt2>
      <a:accent1>
        <a:srgbClr val="D93B8E"/>
      </a:accent1>
      <a:accent2>
        <a:srgbClr val="A72C5F"/>
      </a:accent2>
      <a:accent3>
        <a:srgbClr val="875099"/>
      </a:accent3>
      <a:accent4>
        <a:srgbClr val="147A56"/>
      </a:accent4>
      <a:accent5>
        <a:srgbClr val="94C11E"/>
      </a:accent5>
      <a:accent6>
        <a:srgbClr val="F39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uilding a stronger economy">
  <a:themeElements>
    <a:clrScheme name="Custom 2">
      <a:dk1>
        <a:srgbClr val="902E58"/>
      </a:dk1>
      <a:lt1>
        <a:srgbClr val="FFFFFF"/>
      </a:lt1>
      <a:dk2>
        <a:srgbClr val="44546A"/>
      </a:dk2>
      <a:lt2>
        <a:srgbClr val="E7E6E6"/>
      </a:lt2>
      <a:accent1>
        <a:srgbClr val="D93B8E"/>
      </a:accent1>
      <a:accent2>
        <a:srgbClr val="A72C5F"/>
      </a:accent2>
      <a:accent3>
        <a:srgbClr val="875099"/>
      </a:accent3>
      <a:accent4>
        <a:srgbClr val="147A56"/>
      </a:accent4>
      <a:accent5>
        <a:srgbClr val="94C11E"/>
      </a:accent5>
      <a:accent6>
        <a:srgbClr val="F39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ive and age well">
  <a:themeElements>
    <a:clrScheme name="Custom 1">
      <a:dk1>
        <a:srgbClr val="77508D"/>
      </a:dk1>
      <a:lt1>
        <a:srgbClr val="FFFFFF"/>
      </a:lt1>
      <a:dk2>
        <a:srgbClr val="44546A"/>
      </a:dk2>
      <a:lt2>
        <a:srgbClr val="E7E6E6"/>
      </a:lt2>
      <a:accent1>
        <a:srgbClr val="D93B8E"/>
      </a:accent1>
      <a:accent2>
        <a:srgbClr val="A72C5F"/>
      </a:accent2>
      <a:accent3>
        <a:srgbClr val="875099"/>
      </a:accent3>
      <a:accent4>
        <a:srgbClr val="147A56"/>
      </a:accent4>
      <a:accent5>
        <a:srgbClr val="94C11E"/>
      </a:accent5>
      <a:accent6>
        <a:srgbClr val="F39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Live an authentic life safely">
  <a:themeElements>
    <a:clrScheme name="Custom 3">
      <a:dk1>
        <a:srgbClr val="E9952C"/>
      </a:dk1>
      <a:lt1>
        <a:srgbClr val="FFFFFF"/>
      </a:lt1>
      <a:dk2>
        <a:srgbClr val="44546A"/>
      </a:dk2>
      <a:lt2>
        <a:srgbClr val="E7E6E6"/>
      </a:lt2>
      <a:accent1>
        <a:srgbClr val="D93B8E"/>
      </a:accent1>
      <a:accent2>
        <a:srgbClr val="A72C5F"/>
      </a:accent2>
      <a:accent3>
        <a:srgbClr val="875099"/>
      </a:accent3>
      <a:accent4>
        <a:srgbClr val="147A56"/>
      </a:accent4>
      <a:accent5>
        <a:srgbClr val="94C11E"/>
      </a:accent5>
      <a:accent6>
        <a:srgbClr val="F39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ackling the housing crisis">
  <a:themeElements>
    <a:clrScheme name="Custom 4">
      <a:dk1>
        <a:srgbClr val="1F7455"/>
      </a:dk1>
      <a:lt1>
        <a:srgbClr val="FFFFFF"/>
      </a:lt1>
      <a:dk2>
        <a:srgbClr val="44546A"/>
      </a:dk2>
      <a:lt2>
        <a:srgbClr val="E7E6E6"/>
      </a:lt2>
      <a:accent1>
        <a:srgbClr val="D93B8E"/>
      </a:accent1>
      <a:accent2>
        <a:srgbClr val="A72C5F"/>
      </a:accent2>
      <a:accent3>
        <a:srgbClr val="875099"/>
      </a:accent3>
      <a:accent4>
        <a:srgbClr val="147A56"/>
      </a:accent4>
      <a:accent5>
        <a:srgbClr val="94C11E"/>
      </a:accent5>
      <a:accent6>
        <a:srgbClr val="F39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4580E22E49245A37FFEFD343D5430" ma:contentTypeVersion="9" ma:contentTypeDescription="Create a new document." ma:contentTypeScope="" ma:versionID="d8e7d14f1c2af3dd3e359c9c5b70c846">
  <xsd:schema xmlns:xsd="http://www.w3.org/2001/XMLSchema" xmlns:xs="http://www.w3.org/2001/XMLSchema" xmlns:p="http://schemas.microsoft.com/office/2006/metadata/properties" xmlns:ns2="750ac467-2855-45e5-b170-96df87e2c4ef" targetNamespace="http://schemas.microsoft.com/office/2006/metadata/properties" ma:root="true" ma:fieldsID="35d7a67c6edad738c316c9817d2bc6e4" ns2:_="">
    <xsd:import namespace="750ac467-2855-45e5-b170-96df87e2c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ac467-2855-45e5-b170-96df87e2c4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C57A7-B80B-4EA8-99C2-762779D2BC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7BD75E-9578-439F-B35E-9197C1EE87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69A092-C4C9-45AE-8771-6F893BC22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ac467-2855-45e5-b170-96df87e2c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470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Azo Sans</vt:lpstr>
      <vt:lpstr>Calibri</vt:lpstr>
      <vt:lpstr>Qanelas</vt:lpstr>
      <vt:lpstr>Main Theme</vt:lpstr>
      <vt:lpstr>Building a stronger economy</vt:lpstr>
      <vt:lpstr>Live and age well</vt:lpstr>
      <vt:lpstr>Live an authentic life safely</vt:lpstr>
      <vt:lpstr>Tackling the housing crisis</vt:lpstr>
      <vt:lpstr>PowerPoint Presentation</vt:lpstr>
      <vt:lpstr>Lettings Waltham Forest – Who are we?</vt:lpstr>
      <vt:lpstr>PowerPoint Presentation</vt:lpstr>
      <vt:lpstr>Benefits of letting with LWF</vt:lpstr>
      <vt:lpstr>Our Offer: Market Rent Product </vt:lpstr>
      <vt:lpstr>Our Properties</vt:lpstr>
      <vt:lpstr>Stats and Achievements</vt:lpstr>
      <vt:lpstr>Current offer</vt:lpstr>
      <vt:lpstr>Contact Us and Useful 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Seymour (Studio)</dc:creator>
  <cp:lastModifiedBy>Jon Fine</cp:lastModifiedBy>
  <cp:revision>34</cp:revision>
  <dcterms:created xsi:type="dcterms:W3CDTF">2024-01-12T10:48:15Z</dcterms:created>
  <dcterms:modified xsi:type="dcterms:W3CDTF">2024-11-08T09:39:41Z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0x010100C3B4580E22E49245A37FFEFD343D5430</vt:lpwstr>
  </property>
</Properties>
</file>