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784" r:id="rId5"/>
    <p:sldMasterId id="2147483775" r:id="rId6"/>
    <p:sldMasterId id="2147483765" r:id="rId7"/>
    <p:sldMasterId id="2147483755" r:id="rId8"/>
  </p:sldMasterIdLst>
  <p:handoutMasterIdLst>
    <p:handoutMasterId r:id="rId26"/>
  </p:handoutMasterIdLst>
  <p:sldIdLst>
    <p:sldId id="272" r:id="rId9"/>
    <p:sldId id="319" r:id="rId10"/>
    <p:sldId id="322" r:id="rId11"/>
    <p:sldId id="323" r:id="rId12"/>
    <p:sldId id="340" r:id="rId13"/>
    <p:sldId id="341" r:id="rId14"/>
    <p:sldId id="342" r:id="rId15"/>
    <p:sldId id="349" r:id="rId16"/>
    <p:sldId id="346" r:id="rId17"/>
    <p:sldId id="350" r:id="rId18"/>
    <p:sldId id="347" r:id="rId19"/>
    <p:sldId id="348" r:id="rId20"/>
    <p:sldId id="351" r:id="rId21"/>
    <p:sldId id="352" r:id="rId22"/>
    <p:sldId id="343" r:id="rId23"/>
    <p:sldId id="338" r:id="rId24"/>
    <p:sldId id="33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een" id="{8EE35BA7-EC5B-7644-A083-BAA629975539}">
          <p14:sldIdLst>
            <p14:sldId id="272"/>
            <p14:sldId id="319"/>
            <p14:sldId id="322"/>
            <p14:sldId id="323"/>
            <p14:sldId id="340"/>
            <p14:sldId id="341"/>
            <p14:sldId id="342"/>
            <p14:sldId id="349"/>
            <p14:sldId id="346"/>
            <p14:sldId id="350"/>
            <p14:sldId id="347"/>
            <p14:sldId id="348"/>
            <p14:sldId id="351"/>
            <p14:sldId id="352"/>
            <p14:sldId id="343"/>
            <p14:sldId id="338"/>
            <p14:sldId id="3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8508E"/>
    <a:srgbClr val="CCCCCC"/>
    <a:srgbClr val="38B3A0"/>
    <a:srgbClr val="4D94C3"/>
    <a:srgbClr val="3679B1"/>
    <a:srgbClr val="246298"/>
    <a:srgbClr val="15456F"/>
    <a:srgbClr val="EA952D"/>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BCB7D-D3E4-49D4-87C2-8B3184DC9318}" v="5" dt="2024-11-07T17:59:34.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p:restoredTop sz="96280"/>
  </p:normalViewPr>
  <p:slideViewPr>
    <p:cSldViewPr snapToGrid="0">
      <p:cViewPr varScale="1">
        <p:scale>
          <a:sx n="61" d="100"/>
          <a:sy n="61" d="100"/>
        </p:scale>
        <p:origin x="69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126" d="100"/>
          <a:sy n="126" d="100"/>
        </p:scale>
        <p:origin x="42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4C228-0D05-B679-2EC0-6A97527BFF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CCBACC-95C8-EC9B-705B-35881D48A8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C12194-593B-0741-836E-87EB399AFA5C}" type="datetimeFigureOut">
              <a:rPr lang="en-US" smtClean="0"/>
              <a:t>11/8/2024</a:t>
            </a:fld>
            <a:endParaRPr lang="en-US"/>
          </a:p>
        </p:txBody>
      </p:sp>
      <p:sp>
        <p:nvSpPr>
          <p:cNvPr id="4" name="Footer Placeholder 3">
            <a:extLst>
              <a:ext uri="{FF2B5EF4-FFF2-40B4-BE49-F238E27FC236}">
                <a16:creationId xmlns:a16="http://schemas.microsoft.com/office/drawing/2014/main" id="{DCE09EC0-BD65-0BD2-2903-93E4C61F6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06A815-8853-9125-AF87-C36F6FBA01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1A4357-0F5A-7D4A-9E88-7DB631C1AC5F}" type="slidenum">
              <a:rPr lang="en-US" smtClean="0"/>
              <a:t>‹#›</a:t>
            </a:fld>
            <a:endParaRPr lang="en-US"/>
          </a:p>
        </p:txBody>
      </p:sp>
    </p:spTree>
    <p:extLst>
      <p:ext uri="{BB962C8B-B14F-4D97-AF65-F5344CB8AC3E}">
        <p14:creationId xmlns:p14="http://schemas.microsoft.com/office/powerpoint/2010/main" val="33029910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39739288"/>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vl1pPr>
          </a:lstStyle>
          <a:p>
            <a:pPr lvl="0"/>
            <a:r>
              <a:rPr lang="en-GB" dirty="0"/>
              <a:t>Master level</a:t>
            </a:r>
          </a:p>
        </p:txBody>
      </p:sp>
    </p:spTree>
    <p:extLst>
      <p:ext uri="{BB962C8B-B14F-4D97-AF65-F5344CB8AC3E}">
        <p14:creationId xmlns:p14="http://schemas.microsoft.com/office/powerpoint/2010/main" val="553866178"/>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70575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002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35593182"/>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5826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BF333-AE6F-4BE2-C350-6DA62F2F091A}"/>
              </a:ext>
            </a:extLst>
          </p:cNvPr>
          <p:cNvSpPr/>
          <p:nvPr userDrawn="1"/>
        </p:nvSpPr>
        <p:spPr>
          <a:xfrm>
            <a:off x="0" y="-1"/>
            <a:ext cx="12192000" cy="6945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a:extLst>
              <a:ext uri="{FF2B5EF4-FFF2-40B4-BE49-F238E27FC236}">
                <a16:creationId xmlns:a16="http://schemas.microsoft.com/office/drawing/2014/main" id="{AB4C05B7-9DDE-2C26-1932-0E4AA48BB737}"/>
              </a:ext>
            </a:extLst>
          </p:cNvPr>
          <p:cNvSpPr>
            <a:spLocks noGrp="1"/>
          </p:cNvSpPr>
          <p:nvPr>
            <p:ph type="pic" sz="quarter" idx="10"/>
          </p:nvPr>
        </p:nvSpPr>
        <p:spPr>
          <a:xfrm>
            <a:off x="282575" y="312738"/>
            <a:ext cx="11585575" cy="6340475"/>
          </a:xfrm>
        </p:spPr>
        <p:txBody>
          <a:bodyPr/>
          <a:lstStyle>
            <a:lvl1pPr marL="0" indent="0">
              <a:buNone/>
              <a:defRPr/>
            </a:lvl1pPr>
          </a:lstStyle>
          <a:p>
            <a:endParaRPr lang="en-US" dirty="0"/>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6246A62E-1685-1818-89C5-AA51A030767C}"/>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Text Placeholder 3">
            <a:extLst>
              <a:ext uri="{FF2B5EF4-FFF2-40B4-BE49-F238E27FC236}">
                <a16:creationId xmlns:a16="http://schemas.microsoft.com/office/drawing/2014/main" id="{BB06B7D2-FB83-B51F-10AF-BFB3A3A21E27}"/>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Qanela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pic>
        <p:nvPicPr>
          <p:cNvPr id="13" name="Picture 12" descr="A purple and white text on a black background&#10;&#10;Description automatically generated">
            <a:extLst>
              <a:ext uri="{FF2B5EF4-FFF2-40B4-BE49-F238E27FC236}">
                <a16:creationId xmlns:a16="http://schemas.microsoft.com/office/drawing/2014/main" id="{FF5053D7-7A86-6014-377B-4ABE098848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19" y="283760"/>
            <a:ext cx="5835721" cy="3889861"/>
          </a:xfrm>
          <a:prstGeom prst="rect">
            <a:avLst/>
          </a:prstGeom>
        </p:spPr>
      </p:pic>
    </p:spTree>
    <p:extLst>
      <p:ext uri="{BB962C8B-B14F-4D97-AF65-F5344CB8AC3E}">
        <p14:creationId xmlns:p14="http://schemas.microsoft.com/office/powerpoint/2010/main" val="42286254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208516360"/>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hasCustomPrompt="1"/>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dirty="0"/>
              <a:t>Master level</a:t>
            </a:r>
          </a:p>
        </p:txBody>
      </p:sp>
    </p:spTree>
    <p:extLst>
      <p:ext uri="{BB962C8B-B14F-4D97-AF65-F5344CB8AC3E}">
        <p14:creationId xmlns:p14="http://schemas.microsoft.com/office/powerpoint/2010/main" val="3334755919"/>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01022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3113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30831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4711950"/>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20562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BF333-AE6F-4BE2-C350-6DA62F2F091A}"/>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5">
            <a:extLst>
              <a:ext uri="{FF2B5EF4-FFF2-40B4-BE49-F238E27FC236}">
                <a16:creationId xmlns:a16="http://schemas.microsoft.com/office/drawing/2014/main" id="{DF69650A-6F23-C1D2-EB6C-20E20AEDF5BE}"/>
              </a:ext>
            </a:extLst>
          </p:cNvPr>
          <p:cNvSpPr>
            <a:spLocks noGrp="1"/>
          </p:cNvSpPr>
          <p:nvPr>
            <p:ph type="pic" sz="quarter" idx="10"/>
          </p:nvPr>
        </p:nvSpPr>
        <p:spPr>
          <a:xfrm>
            <a:off x="282575" y="312738"/>
            <a:ext cx="11585575" cy="6340475"/>
          </a:xfrm>
        </p:spPr>
        <p:txBody>
          <a:bodyPr/>
          <a:lstStyle>
            <a:lvl1pPr marL="0" indent="0">
              <a:buNone/>
              <a:defRPr/>
            </a:lvl1pPr>
          </a:lstStyle>
          <a:p>
            <a:endParaRPr lang="en-US" dirty="0"/>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B306981-E308-70B4-7ADC-EAFD76371AC8}"/>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Text Placeholder 3">
            <a:extLst>
              <a:ext uri="{FF2B5EF4-FFF2-40B4-BE49-F238E27FC236}">
                <a16:creationId xmlns:a16="http://schemas.microsoft.com/office/drawing/2014/main" id="{7520062D-F030-4A75-FCEA-BCD3A58CFADF}"/>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p>
        </p:txBody>
      </p:sp>
      <p:pic>
        <p:nvPicPr>
          <p:cNvPr id="10" name="Picture 9" descr="A black background with white text&#10;&#10;Description automatically generated">
            <a:extLst>
              <a:ext uri="{FF2B5EF4-FFF2-40B4-BE49-F238E27FC236}">
                <a16:creationId xmlns:a16="http://schemas.microsoft.com/office/drawing/2014/main" id="{B0A23E6E-1135-D2C9-372F-953D264C30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25" y="143019"/>
            <a:ext cx="5903444" cy="3935002"/>
          </a:xfrm>
          <a:prstGeom prst="rect">
            <a:avLst/>
          </a:prstGeom>
        </p:spPr>
      </p:pic>
    </p:spTree>
    <p:extLst>
      <p:ext uri="{BB962C8B-B14F-4D97-AF65-F5344CB8AC3E}">
        <p14:creationId xmlns:p14="http://schemas.microsoft.com/office/powerpoint/2010/main" val="20279308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177160626"/>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hasCustomPrompt="1"/>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dirty="0"/>
              <a:t>Master level</a:t>
            </a:r>
          </a:p>
        </p:txBody>
      </p:sp>
    </p:spTree>
    <p:extLst>
      <p:ext uri="{BB962C8B-B14F-4D97-AF65-F5344CB8AC3E}">
        <p14:creationId xmlns:p14="http://schemas.microsoft.com/office/powerpoint/2010/main" val="960896532"/>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9684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7797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3841734"/>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41022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21C38ADB-AC00-3605-762B-F3038AED7C8F}"/>
              </a:ext>
            </a:extLst>
          </p:cNvPr>
          <p:cNvSpPr>
            <a:spLocks noGrp="1"/>
          </p:cNvSpPr>
          <p:nvPr>
            <p:ph type="pic" sz="quarter" idx="10"/>
          </p:nvPr>
        </p:nvSpPr>
        <p:spPr>
          <a:xfrm>
            <a:off x="282575" y="312738"/>
            <a:ext cx="11585575" cy="6340475"/>
          </a:xfrm>
        </p:spPr>
        <p:txBody>
          <a:bodyPr/>
          <a:lstStyle>
            <a:lvl1pPr marL="0" indent="0">
              <a:buNone/>
              <a:defRPr/>
            </a:lvl1pPr>
          </a:lstStyle>
          <a:p>
            <a:endParaRPr lang="en-US" dirty="0"/>
          </a:p>
        </p:txBody>
      </p:sp>
      <p:sp>
        <p:nvSpPr>
          <p:cNvPr id="2" name="Rectangle 1">
            <a:extLst>
              <a:ext uri="{FF2B5EF4-FFF2-40B4-BE49-F238E27FC236}">
                <a16:creationId xmlns:a16="http://schemas.microsoft.com/office/drawing/2014/main" id="{389BF333-AE6F-4BE2-C350-6DA62F2F091A}"/>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D7E99D17-1533-0D34-B806-041C6355BC66}"/>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Text Placeholder 3">
            <a:extLst>
              <a:ext uri="{FF2B5EF4-FFF2-40B4-BE49-F238E27FC236}">
                <a16:creationId xmlns:a16="http://schemas.microsoft.com/office/drawing/2014/main" id="{2B48EA75-3949-C6F2-69BF-5D27E6A0C778}"/>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pic>
        <p:nvPicPr>
          <p:cNvPr id="21" name="Picture 20" descr="A black background with white text&#10;&#10;Description automatically generated">
            <a:extLst>
              <a:ext uri="{FF2B5EF4-FFF2-40B4-BE49-F238E27FC236}">
                <a16:creationId xmlns:a16="http://schemas.microsoft.com/office/drawing/2014/main" id="{5FB64822-7D85-7276-EADC-6D32775C24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263" y="282540"/>
            <a:ext cx="5490595" cy="3659813"/>
          </a:xfrm>
          <a:prstGeom prst="rect">
            <a:avLst/>
          </a:prstGeom>
        </p:spPr>
      </p:pic>
    </p:spTree>
    <p:extLst>
      <p:ext uri="{BB962C8B-B14F-4D97-AF65-F5344CB8AC3E}">
        <p14:creationId xmlns:p14="http://schemas.microsoft.com/office/powerpoint/2010/main" val="32736769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9656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990468027"/>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vl1pPr>
          </a:lstStyle>
          <a:p>
            <a:pPr lvl="0"/>
            <a:r>
              <a:rPr lang="en-GB" dirty="0"/>
              <a:t>Master level</a:t>
            </a:r>
          </a:p>
        </p:txBody>
      </p:sp>
    </p:spTree>
    <p:extLst>
      <p:ext uri="{BB962C8B-B14F-4D97-AF65-F5344CB8AC3E}">
        <p14:creationId xmlns:p14="http://schemas.microsoft.com/office/powerpoint/2010/main" val="1977221017"/>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83213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13428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37287406"/>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9752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9152956"/>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6574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D4FAA78-8B9D-4A76-3D35-BD02BACCC259}"/>
              </a:ext>
            </a:extLst>
          </p:cNvPr>
          <p:cNvPicPr>
            <a:picLocks noChangeAspect="1"/>
          </p:cNvPicPr>
          <p:nvPr userDrawn="1"/>
        </p:nvPicPr>
        <p:blipFill>
          <a:blip r:embed="rId3"/>
          <a:stretch>
            <a:fillRect/>
          </a:stretch>
        </p:blipFill>
        <p:spPr>
          <a:xfrm>
            <a:off x="347848" y="633858"/>
            <a:ext cx="4011808" cy="2478994"/>
          </a:xfrm>
          <a:prstGeom prst="rect">
            <a:avLst/>
          </a:prstGeom>
        </p:spPr>
      </p:pic>
      <p:sp>
        <p:nvSpPr>
          <p:cNvPr id="2" name="Title 1">
            <a:extLst>
              <a:ext uri="{FF2B5EF4-FFF2-40B4-BE49-F238E27FC236}">
                <a16:creationId xmlns:a16="http://schemas.microsoft.com/office/drawing/2014/main" id="{8D680DD2-8F17-1203-EEAB-E1B220E44C1E}"/>
              </a:ext>
            </a:extLst>
          </p:cNvPr>
          <p:cNvSpPr>
            <a:spLocks noGrp="1"/>
          </p:cNvSpPr>
          <p:nvPr>
            <p:ph type="title" hasCustomPrompt="1"/>
          </p:nvPr>
        </p:nvSpPr>
        <p:spPr>
          <a:xfrm>
            <a:off x="416017" y="3536005"/>
            <a:ext cx="11383135" cy="909536"/>
          </a:xfrm>
          <a:prstGeom prst="rect">
            <a:avLst/>
          </a:prstGeom>
        </p:spPr>
        <p:txBody>
          <a:bodyPr wrap="none" lIns="0" tIns="0" rIns="0" bIns="0" anchor="b"/>
          <a:lstStyle>
            <a:lvl1pPr>
              <a:defRPr sz="3200" b="0" i="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4" name="Text Placeholder 3">
            <a:extLst>
              <a:ext uri="{FF2B5EF4-FFF2-40B4-BE49-F238E27FC236}">
                <a16:creationId xmlns:a16="http://schemas.microsoft.com/office/drawing/2014/main" id="{D26787F1-DD54-833A-E1BF-7EAD3D9DEF12}"/>
              </a:ext>
            </a:extLst>
          </p:cNvPr>
          <p:cNvSpPr>
            <a:spLocks noGrp="1"/>
          </p:cNvSpPr>
          <p:nvPr>
            <p:ph type="body" sz="half" idx="2"/>
          </p:nvPr>
        </p:nvSpPr>
        <p:spPr>
          <a:xfrm>
            <a:off x="404432" y="4629309"/>
            <a:ext cx="11383135" cy="886275"/>
          </a:xfrm>
          <a:prstGeom prst="rect">
            <a:avLst/>
          </a:prstGeom>
        </p:spPr>
        <p:txBody>
          <a:bodyPr wrap="none" lIns="0" tIns="0" rIns="0" bIns="0"/>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038588541"/>
      </p:ext>
    </p:extLst>
  </p:cSld>
  <p:clrMapOvr>
    <a:masterClrMapping/>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Ma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5A6BB0-7106-85F6-086F-CF919D3E5ED1}"/>
              </a:ext>
            </a:extLst>
          </p:cNvPr>
          <p:cNvSpPr/>
          <p:nvPr userDrawn="1"/>
        </p:nvSpPr>
        <p:spPr>
          <a:xfrm flipV="1">
            <a:off x="0" y="5797071"/>
            <a:ext cx="12192000" cy="1068388"/>
          </a:xfrm>
          <a:prstGeom prst="rect">
            <a:avLst/>
          </a:prstGeom>
          <a:solidFill>
            <a:srgbClr val="38B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402CF90-B8BD-B4B0-1F70-01AFD0E87210}"/>
              </a:ext>
            </a:extLst>
          </p:cNvPr>
          <p:cNvPicPr>
            <a:picLocks noChangeAspect="1"/>
          </p:cNvPicPr>
          <p:nvPr userDrawn="1"/>
        </p:nvPicPr>
        <p:blipFill>
          <a:blip r:embed="rId3"/>
          <a:stretch>
            <a:fillRect/>
          </a:stretch>
        </p:blipFill>
        <p:spPr>
          <a:xfrm>
            <a:off x="10565890" y="6050745"/>
            <a:ext cx="1056615" cy="585422"/>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152AC779-F269-7311-48D9-D47BE6DA88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sp>
        <p:nvSpPr>
          <p:cNvPr id="2" name="Title 1">
            <a:extLst>
              <a:ext uri="{FF2B5EF4-FFF2-40B4-BE49-F238E27FC236}">
                <a16:creationId xmlns:a16="http://schemas.microsoft.com/office/drawing/2014/main" id="{2806F2AE-78AC-A309-12B0-CDCABE137A36}"/>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 name="Text Placeholder 3">
            <a:extLst>
              <a:ext uri="{FF2B5EF4-FFF2-40B4-BE49-F238E27FC236}">
                <a16:creationId xmlns:a16="http://schemas.microsoft.com/office/drawing/2014/main" id="{5ABB782A-BAC7-5D7F-4138-5C095BE5DC63}"/>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585297412"/>
      </p:ext>
    </p:extLst>
  </p:cSld>
  <p:clrMapOvr>
    <a:masterClrMapping/>
  </p:clrMapOvr>
  <p:extLst>
    <p:ext uri="{DCECCB84-F9BA-43D5-87BE-67443E8EF086}">
      <p15:sldGuideLst xmlns:p15="http://schemas.microsoft.com/office/powerpoint/2012/main">
        <p15:guide id="1" pos="325">
          <p15:clr>
            <a:srgbClr val="FBAE40"/>
          </p15:clr>
        </p15:guide>
        <p15:guide id="2" pos="3840">
          <p15:clr>
            <a:srgbClr val="FBAE40"/>
          </p15:clr>
        </p15:guide>
        <p15:guide id="3" orient="horz" pos="41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BF333-AE6F-4BE2-C350-6DA62F2F091A}"/>
              </a:ext>
            </a:extLst>
          </p:cNvPr>
          <p:cNvSpPr/>
          <p:nvPr userDrawn="1"/>
        </p:nvSpPr>
        <p:spPr>
          <a:xfrm>
            <a:off x="0" y="-349623"/>
            <a:ext cx="12192000" cy="777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0E5B8DD4-7899-BC6C-E230-335E884444B7}"/>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8" name="Text Placeholder 3">
            <a:extLst>
              <a:ext uri="{FF2B5EF4-FFF2-40B4-BE49-F238E27FC236}">
                <a16:creationId xmlns:a16="http://schemas.microsoft.com/office/drawing/2014/main" id="{F22A7EAF-6E6B-C9A8-7EFC-D41AF2B86B68}"/>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pic>
        <p:nvPicPr>
          <p:cNvPr id="4" name="Picture 3" descr="A black background with white text&#10;&#10;Description automatically generated">
            <a:extLst>
              <a:ext uri="{FF2B5EF4-FFF2-40B4-BE49-F238E27FC236}">
                <a16:creationId xmlns:a16="http://schemas.microsoft.com/office/drawing/2014/main" id="{E9C6A14F-E6F3-1AD6-531A-DE8F518EB5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886" y="312416"/>
            <a:ext cx="5827434" cy="3884337"/>
          </a:xfrm>
          <a:prstGeom prst="rect">
            <a:avLst/>
          </a:prstGeom>
        </p:spPr>
      </p:pic>
    </p:spTree>
    <p:extLst>
      <p:ext uri="{BB962C8B-B14F-4D97-AF65-F5344CB8AC3E}">
        <p14:creationId xmlns:p14="http://schemas.microsoft.com/office/powerpoint/2010/main" val="1894741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94140221"/>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6.emf"/><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6.emf"/><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6.emf"/><Relationship Id="rId4" Type="http://schemas.openxmlformats.org/officeDocument/2006/relationships/slideLayout" Target="../slideLayouts/slideLayout3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7" name="Rectangle 16">
            <a:extLst>
              <a:ext uri="{FF2B5EF4-FFF2-40B4-BE49-F238E27FC236}">
                <a16:creationId xmlns:a16="http://schemas.microsoft.com/office/drawing/2014/main" id="{9E1E2A40-2B97-72E9-ADD7-F4F2C208856C}"/>
              </a:ext>
            </a:extLst>
          </p:cNvPr>
          <p:cNvSpPr/>
          <p:nvPr userDrawn="1"/>
        </p:nvSpPr>
        <p:spPr>
          <a:xfrm flipV="1">
            <a:off x="0" y="5797071"/>
            <a:ext cx="12192000" cy="1068388"/>
          </a:xfrm>
          <a:prstGeom prst="rect">
            <a:avLst/>
          </a:prstGeom>
          <a:solidFill>
            <a:srgbClr val="38B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F36EDDC-62EB-15B0-68FF-84465F3C03BD}"/>
              </a:ext>
            </a:extLst>
          </p:cNvPr>
          <p:cNvPicPr>
            <a:picLocks noChangeAspect="1"/>
          </p:cNvPicPr>
          <p:nvPr userDrawn="1"/>
        </p:nvPicPr>
        <p:blipFill>
          <a:blip r:embed="rId9"/>
          <a:stretch>
            <a:fillRect/>
          </a:stretch>
        </p:blipFill>
        <p:spPr>
          <a:xfrm>
            <a:off x="10565890" y="6050745"/>
            <a:ext cx="1056615" cy="585422"/>
          </a:xfrm>
          <a:prstGeom prst="rect">
            <a:avLst/>
          </a:prstGeom>
        </p:spPr>
      </p:pic>
      <p:pic>
        <p:nvPicPr>
          <p:cNvPr id="19" name="Picture 18" descr="A black background with white text&#10;&#10;Description automatically generated">
            <a:extLst>
              <a:ext uri="{FF2B5EF4-FFF2-40B4-BE49-F238E27FC236}">
                <a16:creationId xmlns:a16="http://schemas.microsoft.com/office/drawing/2014/main" id="{8D2EB38D-B7B9-3123-01EF-AA8FBBE9E0F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spTree>
    <p:extLst>
      <p:ext uri="{BB962C8B-B14F-4D97-AF65-F5344CB8AC3E}">
        <p14:creationId xmlns:p14="http://schemas.microsoft.com/office/powerpoint/2010/main" val="1905167034"/>
      </p:ext>
    </p:extLst>
  </p:cSld>
  <p:clrMap bg1="lt1" tx1="dk1" bg2="lt2" tx2="dk2" accent1="accent1" accent2="accent2" accent3="accent3" accent4="accent4" accent5="accent5" accent6="accent6" hlink="hlink" folHlink="folHlink"/>
  <p:sldLayoutIdLst>
    <p:sldLayoutId id="2147483742" r:id="rId1"/>
    <p:sldLayoutId id="2147483750" r:id="rId2"/>
    <p:sldLayoutId id="2147483751" r:id="rId3"/>
    <p:sldLayoutId id="2147483748" r:id="rId4"/>
    <p:sldLayoutId id="2147483753" r:id="rId5"/>
    <p:sldLayoutId id="2147483803" r:id="rId6"/>
    <p:sldLayoutId id="214748380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4" name="Rectangle 13">
            <a:extLst>
              <a:ext uri="{FF2B5EF4-FFF2-40B4-BE49-F238E27FC236}">
                <a16:creationId xmlns:a16="http://schemas.microsoft.com/office/drawing/2014/main" id="{BA8E35E2-B578-CED8-FF22-CD5A192CC846}"/>
              </a:ext>
            </a:extLst>
          </p:cNvPr>
          <p:cNvSpPr/>
          <p:nvPr userDrawn="1"/>
        </p:nvSpPr>
        <p:spPr>
          <a:xfrm flipV="1">
            <a:off x="0" y="5823284"/>
            <a:ext cx="12192000" cy="1068388"/>
          </a:xfrm>
          <a:prstGeom prst="rect">
            <a:avLst/>
          </a:prstGeom>
          <a:solidFill>
            <a:srgbClr val="902F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background with white text&#10;&#10;Description automatically generated">
            <a:extLst>
              <a:ext uri="{FF2B5EF4-FFF2-40B4-BE49-F238E27FC236}">
                <a16:creationId xmlns:a16="http://schemas.microsoft.com/office/drawing/2014/main" id="{D1A59B75-E86E-9EFD-4DD0-3944D38753B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pic>
        <p:nvPicPr>
          <p:cNvPr id="16" name="Picture 15">
            <a:extLst>
              <a:ext uri="{FF2B5EF4-FFF2-40B4-BE49-F238E27FC236}">
                <a16:creationId xmlns:a16="http://schemas.microsoft.com/office/drawing/2014/main" id="{6F0425EA-F38C-FCC7-93CE-4A6C1D5E9CD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38772" y="6058121"/>
            <a:ext cx="1070640" cy="598714"/>
          </a:xfrm>
          <a:prstGeom prst="rect">
            <a:avLst/>
          </a:prstGeom>
        </p:spPr>
      </p:pic>
    </p:spTree>
    <p:extLst>
      <p:ext uri="{BB962C8B-B14F-4D97-AF65-F5344CB8AC3E}">
        <p14:creationId xmlns:p14="http://schemas.microsoft.com/office/powerpoint/2010/main" val="35988616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1" name="Rectangle 10">
            <a:extLst>
              <a:ext uri="{FF2B5EF4-FFF2-40B4-BE49-F238E27FC236}">
                <a16:creationId xmlns:a16="http://schemas.microsoft.com/office/drawing/2014/main" id="{0C792305-86CA-D582-1B61-F6DD051A76B8}"/>
              </a:ext>
            </a:extLst>
          </p:cNvPr>
          <p:cNvSpPr/>
          <p:nvPr userDrawn="1"/>
        </p:nvSpPr>
        <p:spPr>
          <a:xfrm flipV="1">
            <a:off x="0" y="5823284"/>
            <a:ext cx="12192000" cy="1068388"/>
          </a:xfrm>
          <a:prstGeom prst="rect">
            <a:avLst/>
          </a:prstGeom>
          <a:solidFill>
            <a:srgbClr val="785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white text&#10;&#10;Description automatically generated">
            <a:extLst>
              <a:ext uri="{FF2B5EF4-FFF2-40B4-BE49-F238E27FC236}">
                <a16:creationId xmlns:a16="http://schemas.microsoft.com/office/drawing/2014/main" id="{3BE9588D-56EA-4CC0-2684-5B29655F7F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pic>
        <p:nvPicPr>
          <p:cNvPr id="13" name="Picture 12">
            <a:extLst>
              <a:ext uri="{FF2B5EF4-FFF2-40B4-BE49-F238E27FC236}">
                <a16:creationId xmlns:a16="http://schemas.microsoft.com/office/drawing/2014/main" id="{689F66FF-4406-602F-BB2E-629E8E9D5FA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38772" y="6058121"/>
            <a:ext cx="1070640" cy="598714"/>
          </a:xfrm>
          <a:prstGeom prst="rect">
            <a:avLst/>
          </a:prstGeom>
        </p:spPr>
      </p:pic>
    </p:spTree>
    <p:extLst>
      <p:ext uri="{BB962C8B-B14F-4D97-AF65-F5344CB8AC3E}">
        <p14:creationId xmlns:p14="http://schemas.microsoft.com/office/powerpoint/2010/main" val="130069346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80" r:id="rId4"/>
    <p:sldLayoutId id="2147483781" r:id="rId5"/>
    <p:sldLayoutId id="2147483779" r:id="rId6"/>
    <p:sldLayoutId id="21474837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810AF0-75CD-6F5F-163F-064EEE548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360908-CA2A-1E4B-9BE5-E20E853617A4}" type="datetimeFigureOut">
              <a:rPr lang="en-US" smtClean="0"/>
              <a:t>11/7/2024</a:t>
            </a:fld>
            <a:endParaRPr lang="en-US"/>
          </a:p>
        </p:txBody>
      </p:sp>
      <p:sp>
        <p:nvSpPr>
          <p:cNvPr id="6" name="Slide Number Placeholder 5">
            <a:extLst>
              <a:ext uri="{FF2B5EF4-FFF2-40B4-BE49-F238E27FC236}">
                <a16:creationId xmlns:a16="http://schemas.microsoft.com/office/drawing/2014/main" id="{F199E257-FD46-2CE7-0DE3-C99428257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1F1624-3B39-4A41-ACDA-410156C16F23}" type="slidenum">
              <a:rPr lang="en-US" smtClean="0"/>
              <a:t>‹#›</a:t>
            </a:fld>
            <a:endParaRPr lang="en-US"/>
          </a:p>
        </p:txBody>
      </p:sp>
      <p:sp>
        <p:nvSpPr>
          <p:cNvPr id="7" name="Rectangle 6">
            <a:extLst>
              <a:ext uri="{FF2B5EF4-FFF2-40B4-BE49-F238E27FC236}">
                <a16:creationId xmlns:a16="http://schemas.microsoft.com/office/drawing/2014/main" id="{A8CCDA67-D7A0-B012-7B8E-74C035812ADA}"/>
              </a:ext>
            </a:extLst>
          </p:cNvPr>
          <p:cNvSpPr/>
          <p:nvPr userDrawn="1"/>
        </p:nvSpPr>
        <p:spPr>
          <a:xfrm flipV="1">
            <a:off x="0" y="5823284"/>
            <a:ext cx="12192000" cy="1034716"/>
          </a:xfrm>
          <a:prstGeom prst="rect">
            <a:avLst/>
          </a:prstGeom>
          <a:solidFill>
            <a:srgbClr val="EA95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878828-C4B3-CFB1-A220-C6A9621ED091}"/>
              </a:ext>
            </a:extLst>
          </p:cNvPr>
          <p:cNvPicPr>
            <a:picLocks noChangeAspect="1"/>
          </p:cNvPicPr>
          <p:nvPr userDrawn="1"/>
        </p:nvPicPr>
        <p:blipFill>
          <a:blip r:embed="rId9"/>
          <a:stretch>
            <a:fillRect/>
          </a:stretch>
        </p:blipFill>
        <p:spPr>
          <a:xfrm>
            <a:off x="10565890" y="6050745"/>
            <a:ext cx="1056615" cy="585422"/>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01855447-59AF-0981-0465-CF5C8CC9E5F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2678401303"/>
      </p:ext>
    </p:extLst>
  </p:cSld>
  <p:clrMap bg1="lt1" tx1="dk1" bg2="lt2" tx2="dk2" accent1="accent1" accent2="accent2" accent3="accent3" accent4="accent4" accent5="accent5" accent6="accent6" hlink="hlink" folHlink="folHlink"/>
  <p:sldLayoutIdLst>
    <p:sldLayoutId id="2147483766" r:id="rId1"/>
    <p:sldLayoutId id="2147483795" r:id="rId2"/>
    <p:sldLayoutId id="2147483796" r:id="rId3"/>
    <p:sldLayoutId id="2147483797" r:id="rId4"/>
    <p:sldLayoutId id="2147483798" r:id="rId5"/>
    <p:sldLayoutId id="2147483799" r:id="rId6"/>
    <p:sldLayoutId id="214748380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2" name="Rectangle 1">
            <a:extLst>
              <a:ext uri="{FF2B5EF4-FFF2-40B4-BE49-F238E27FC236}">
                <a16:creationId xmlns:a16="http://schemas.microsoft.com/office/drawing/2014/main" id="{8B41B4BC-6F17-14B0-FE47-7E1F0C80E4A6}"/>
              </a:ext>
            </a:extLst>
          </p:cNvPr>
          <p:cNvSpPr/>
          <p:nvPr userDrawn="1"/>
        </p:nvSpPr>
        <p:spPr>
          <a:xfrm flipV="1">
            <a:off x="0" y="5823283"/>
            <a:ext cx="12192000" cy="1034715"/>
          </a:xfrm>
          <a:prstGeom prst="rect">
            <a:avLst/>
          </a:prstGeom>
          <a:solidFill>
            <a:srgbClr val="1F7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231030D4-D1C4-91B5-39B0-69E8FFB1028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pic>
        <p:nvPicPr>
          <p:cNvPr id="11" name="Picture 10">
            <a:extLst>
              <a:ext uri="{FF2B5EF4-FFF2-40B4-BE49-F238E27FC236}">
                <a16:creationId xmlns:a16="http://schemas.microsoft.com/office/drawing/2014/main" id="{517BE766-958E-7359-097E-B80AD2F8DEA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38772" y="6058121"/>
            <a:ext cx="1070640" cy="598714"/>
          </a:xfrm>
          <a:prstGeom prst="rect">
            <a:avLst/>
          </a:prstGeom>
        </p:spPr>
      </p:pic>
    </p:spTree>
    <p:extLst>
      <p:ext uri="{BB962C8B-B14F-4D97-AF65-F5344CB8AC3E}">
        <p14:creationId xmlns:p14="http://schemas.microsoft.com/office/powerpoint/2010/main" val="111611911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60" r:id="rId4"/>
    <p:sldLayoutId id="2147483761" r:id="rId5"/>
    <p:sldLayoutId id="2147483759" r:id="rId6"/>
    <p:sldLayoutId id="21474837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hyperlink" Target="https://www.gov.uk/government/publications/guide-to-the-renters-rights-bill/82ffc7fb-64b0-4af5-a72e-c24701a5f12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news/home-upgrade-revolution-as-renters-set-for-warmer-homes-and-cheaper-bills" TargetMode="Externa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hyperlink" Target="https://www.gov.uk/guidance/domestic-private-rented-property-minimum-energy-efficiency-standard-landlord-guidanc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www.walthamforest.gov.uk/housing/private-sector-housing/private-rented-property-licensing-prpl" TargetMode="External"/><Relationship Id="rId7" Type="http://schemas.openxmlformats.org/officeDocument/2006/relationships/image" Target="../media/image16.png"/><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hyperlink" Target="mailto:propertylicensing@walthamforest.gov.uk"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walthamforest.gov.uk/consultations/property-licensing-consultation"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026D82-8940-70D8-210A-2EF1C5371CB5}"/>
              </a:ext>
            </a:extLst>
          </p:cNvPr>
          <p:cNvSpPr>
            <a:spLocks noGrp="1"/>
          </p:cNvSpPr>
          <p:nvPr>
            <p:ph type="title"/>
          </p:nvPr>
        </p:nvSpPr>
        <p:spPr>
          <a:xfrm>
            <a:off x="416017" y="3316549"/>
            <a:ext cx="11383135" cy="909536"/>
          </a:xfrm>
        </p:spPr>
        <p:txBody>
          <a:bodyPr>
            <a:normAutofit fontScale="90000"/>
          </a:bodyPr>
          <a:lstStyle/>
          <a:p>
            <a:pPr algn="r"/>
            <a:br>
              <a:rPr lang="en-US" b="1" dirty="0">
                <a:solidFill>
                  <a:srgbClr val="000000"/>
                </a:solidFill>
              </a:rPr>
            </a:br>
            <a:br>
              <a:rPr lang="en-US" b="1" dirty="0">
                <a:solidFill>
                  <a:srgbClr val="000000"/>
                </a:solidFill>
              </a:rPr>
            </a:br>
            <a:r>
              <a:rPr lang="en-US" sz="4900" b="1" dirty="0">
                <a:solidFill>
                  <a:srgbClr val="000000"/>
                </a:solidFill>
              </a:rPr>
              <a:t>Landlord Forum</a:t>
            </a:r>
            <a:endParaRPr lang="en-US" sz="4900" i="1" dirty="0">
              <a:solidFill>
                <a:srgbClr val="000000"/>
              </a:solidFill>
            </a:endParaRPr>
          </a:p>
        </p:txBody>
      </p:sp>
      <p:sp>
        <p:nvSpPr>
          <p:cNvPr id="5" name="Text Placeholder 4">
            <a:extLst>
              <a:ext uri="{FF2B5EF4-FFF2-40B4-BE49-F238E27FC236}">
                <a16:creationId xmlns:a16="http://schemas.microsoft.com/office/drawing/2014/main" id="{2483F64A-C313-C2C6-61B4-6F0470B92AF7}"/>
              </a:ext>
            </a:extLst>
          </p:cNvPr>
          <p:cNvSpPr>
            <a:spLocks noGrp="1"/>
          </p:cNvSpPr>
          <p:nvPr>
            <p:ph type="body" sz="half" idx="2"/>
          </p:nvPr>
        </p:nvSpPr>
        <p:spPr/>
        <p:txBody>
          <a:bodyPr>
            <a:normAutofit fontScale="92500" lnSpcReduction="10000"/>
          </a:bodyPr>
          <a:lstStyle/>
          <a:p>
            <a:pPr algn="r"/>
            <a:r>
              <a:rPr lang="en-US" sz="1800" b="1" dirty="0">
                <a:solidFill>
                  <a:srgbClr val="000000"/>
                </a:solidFill>
              </a:rPr>
              <a:t>Julia Morris</a:t>
            </a:r>
          </a:p>
          <a:p>
            <a:pPr algn="r"/>
            <a:r>
              <a:rPr lang="en-US" sz="1800" b="1" dirty="0">
                <a:solidFill>
                  <a:srgbClr val="000000"/>
                </a:solidFill>
              </a:rPr>
              <a:t>Assistant Director of Regulatory Services</a:t>
            </a:r>
          </a:p>
          <a:p>
            <a:pPr algn="r"/>
            <a:r>
              <a:rPr lang="en-US" sz="1800" b="1" dirty="0">
                <a:solidFill>
                  <a:srgbClr val="000000"/>
                </a:solidFill>
              </a:rPr>
              <a:t>7 November 2024</a:t>
            </a:r>
          </a:p>
        </p:txBody>
      </p:sp>
    </p:spTree>
    <p:extLst>
      <p:ext uri="{BB962C8B-B14F-4D97-AF65-F5344CB8AC3E}">
        <p14:creationId xmlns:p14="http://schemas.microsoft.com/office/powerpoint/2010/main" val="175024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normAutofit fontScale="90000"/>
          </a:bodyPr>
          <a:lstStyle/>
          <a:p>
            <a:r>
              <a:rPr lang="en-GB" b="1" dirty="0">
                <a:solidFill>
                  <a:srgbClr val="000000"/>
                </a:solidFill>
              </a:rPr>
              <a:t>Renters Rights Bill – Decent Homes Standard and </a:t>
            </a:r>
            <a:r>
              <a:rPr lang="en-GB" b="1" dirty="0" err="1">
                <a:solidFill>
                  <a:srgbClr val="000000"/>
                </a:solidFill>
              </a:rPr>
              <a:t>Awaab’s</a:t>
            </a:r>
            <a:r>
              <a:rPr lang="en-GB" b="1" dirty="0">
                <a:solidFill>
                  <a:srgbClr val="000000"/>
                </a:solidFill>
              </a:rPr>
              <a:t> law.</a:t>
            </a:r>
            <a:br>
              <a:rPr lang="en-US" sz="3200" b="1" dirty="0">
                <a:solidFill>
                  <a:srgbClr val="00625E"/>
                </a:solidFill>
                <a:latin typeface="Arial" panose="020B0604020202020204" pitchFamily="34" charset="0"/>
                <a:cs typeface="Arial" panose="020B0604020202020204" pitchFamily="34" charset="0"/>
              </a:rPr>
            </a:br>
            <a:endParaRPr lang="en-GB" b="1" dirty="0">
              <a:solidFill>
                <a:srgbClr val="000000"/>
              </a:solidFill>
            </a:endParaRP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106598" cy="4524315"/>
          </a:xfrm>
          <a:prstGeom prst="rect">
            <a:avLst/>
          </a:prstGeom>
          <a:noFill/>
        </p:spPr>
        <p:txBody>
          <a:bodyPr wrap="square">
            <a:spAutoFit/>
          </a:bodyPr>
          <a:lstStyle/>
          <a:p>
            <a:pPr lvl="0" algn="just">
              <a:spcBef>
                <a:spcPts val="600"/>
              </a:spcBef>
              <a:spcAft>
                <a:spcPts val="600"/>
              </a:spcAft>
            </a:pPr>
            <a:endPar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spcBef>
                <a:spcPts val="600"/>
              </a:spcBef>
              <a:spcAft>
                <a:spcPts val="600"/>
              </a:spcAft>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has changed?</a:t>
            </a:r>
          </a:p>
          <a:p>
            <a:pPr lvl="0" algn="just">
              <a:spcBef>
                <a:spcPts val="600"/>
              </a:spcBef>
              <a:spcAft>
                <a:spcPts val="600"/>
              </a:spcAft>
            </a:pPr>
            <a:endPar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GB" sz="2000" u="sng" dirty="0">
                <a:solidFill>
                  <a:srgbClr val="000000"/>
                </a:solidFill>
                <a:latin typeface="Arial" panose="020B0604020202020204" pitchFamily="34" charset="0"/>
                <a:ea typeface="+mn-lt"/>
                <a:cs typeface="Arial" panose="020B0604020202020204" pitchFamily="34" charset="0"/>
              </a:rPr>
              <a:t>DHS</a:t>
            </a:r>
            <a:endParaRPr lang="en-GB" sz="2000" dirty="0">
              <a:solidFill>
                <a:srgbClr val="000000"/>
              </a:solidFill>
              <a:latin typeface="Arial" panose="020B0604020202020204" pitchFamily="34" charset="0"/>
              <a:ea typeface="Calibri"/>
              <a:cs typeface="Arial" panose="020B0604020202020204" pitchFamily="34" charset="0"/>
            </a:endParaRPr>
          </a:p>
          <a:p>
            <a:pPr marL="285750" indent="-285750">
              <a:buFont typeface="Arial"/>
              <a:buChar char="•"/>
            </a:pPr>
            <a:r>
              <a:rPr lang="en-GB" sz="2000" dirty="0">
                <a:solidFill>
                  <a:srgbClr val="000000"/>
                </a:solidFill>
                <a:latin typeface="Arial" panose="020B0604020202020204" pitchFamily="34" charset="0"/>
                <a:ea typeface="+mn-lt"/>
                <a:cs typeface="Arial" panose="020B0604020202020204" pitchFamily="34" charset="0"/>
              </a:rPr>
              <a:t>Two new statutory duties to consult have been added:</a:t>
            </a:r>
            <a:endParaRPr lang="en-GB" sz="2000" dirty="0">
              <a:solidFill>
                <a:srgbClr val="000000"/>
              </a:solidFill>
              <a:latin typeface="Arial" panose="020B0604020202020204" pitchFamily="34" charset="0"/>
              <a:ea typeface="Calibri"/>
              <a:cs typeface="Arial" panose="020B0604020202020204" pitchFamily="34" charset="0"/>
            </a:endParaRPr>
          </a:p>
          <a:p>
            <a:pPr marL="742950" lvl="1" indent="-285750">
              <a:buFont typeface="Arial"/>
              <a:buChar char="•"/>
            </a:pPr>
            <a:r>
              <a:rPr lang="en-GB" sz="2000" dirty="0">
                <a:solidFill>
                  <a:srgbClr val="000000"/>
                </a:solidFill>
                <a:latin typeface="Arial" panose="020B0604020202020204" pitchFamily="34" charset="0"/>
                <a:ea typeface="+mn-lt"/>
                <a:cs typeface="Arial" panose="020B0604020202020204" pitchFamily="34" charset="0"/>
              </a:rPr>
              <a:t>one before making regulations to apply the DHS to temporary homelessness accommodation;</a:t>
            </a:r>
            <a:endParaRPr lang="en-GB" sz="2000" dirty="0">
              <a:solidFill>
                <a:srgbClr val="000000"/>
              </a:solidFill>
              <a:latin typeface="Arial" panose="020B0604020202020204" pitchFamily="34" charset="0"/>
              <a:ea typeface="Calibri"/>
              <a:cs typeface="Arial" panose="020B0604020202020204" pitchFamily="34" charset="0"/>
            </a:endParaRPr>
          </a:p>
          <a:p>
            <a:pPr marL="742950" lvl="1" indent="-285750">
              <a:buFont typeface="Arial"/>
              <a:buChar char="•"/>
            </a:pPr>
            <a:r>
              <a:rPr lang="en-GB" sz="2000" dirty="0">
                <a:solidFill>
                  <a:srgbClr val="000000"/>
                </a:solidFill>
                <a:latin typeface="Arial" panose="020B0604020202020204" pitchFamily="34" charset="0"/>
                <a:ea typeface="+mn-lt"/>
                <a:cs typeface="Arial" panose="020B0604020202020204" pitchFamily="34" charset="0"/>
              </a:rPr>
              <a:t>one before making regulations to extend the DHS to cover types of tenancy and licence not initially covered.</a:t>
            </a:r>
          </a:p>
          <a:p>
            <a:pPr marL="0" lvl="1"/>
            <a:endParaRPr lang="en-GB" sz="2000" u="sng" dirty="0">
              <a:solidFill>
                <a:srgbClr val="000000"/>
              </a:solidFill>
              <a:latin typeface="Arial" panose="020B0604020202020204" pitchFamily="34" charset="0"/>
              <a:ea typeface="+mn-lt"/>
              <a:cs typeface="Arial" panose="020B0604020202020204" pitchFamily="34" charset="0"/>
            </a:endParaRPr>
          </a:p>
          <a:p>
            <a:pPr marL="0" lvl="1"/>
            <a:r>
              <a:rPr lang="en-GB" sz="2000" u="sng" dirty="0" err="1">
                <a:solidFill>
                  <a:srgbClr val="000000"/>
                </a:solidFill>
                <a:latin typeface="Arial" panose="020B0604020202020204" pitchFamily="34" charset="0"/>
                <a:ea typeface="+mn-lt"/>
                <a:cs typeface="Arial" panose="020B0604020202020204" pitchFamily="34" charset="0"/>
              </a:rPr>
              <a:t>Awaab’s</a:t>
            </a:r>
            <a:r>
              <a:rPr lang="en-GB" sz="2000" u="sng" dirty="0">
                <a:solidFill>
                  <a:srgbClr val="000000"/>
                </a:solidFill>
                <a:latin typeface="Arial" panose="020B0604020202020204" pitchFamily="34" charset="0"/>
                <a:ea typeface="+mn-lt"/>
                <a:cs typeface="Arial" panose="020B0604020202020204" pitchFamily="34" charset="0"/>
              </a:rPr>
              <a:t> Law</a:t>
            </a:r>
            <a:endParaRPr lang="en-GB" sz="2000" dirty="0">
              <a:solidFill>
                <a:srgbClr val="000000"/>
              </a:solidFill>
              <a:latin typeface="Arial" panose="020B0604020202020204" pitchFamily="34" charset="0"/>
              <a:ea typeface="Calibri"/>
              <a:cs typeface="Arial" panose="020B0604020202020204" pitchFamily="34" charset="0"/>
            </a:endParaRPr>
          </a:p>
          <a:p>
            <a:pPr marL="285750" indent="-285750">
              <a:buFont typeface="Arial"/>
              <a:buChar char="•"/>
            </a:pPr>
            <a:r>
              <a:rPr lang="en-GB" sz="2000" dirty="0">
                <a:solidFill>
                  <a:srgbClr val="000000"/>
                </a:solidFill>
                <a:latin typeface="Arial" panose="020B0604020202020204" pitchFamily="34" charset="0"/>
                <a:ea typeface="+mn-lt"/>
                <a:cs typeface="Arial" panose="020B0604020202020204" pitchFamily="34" charset="0"/>
              </a:rPr>
              <a:t>These provisions are new - the previous Bill did not apply </a:t>
            </a:r>
            <a:r>
              <a:rPr lang="en-GB" sz="2000" dirty="0" err="1">
                <a:solidFill>
                  <a:srgbClr val="000000"/>
                </a:solidFill>
                <a:latin typeface="Arial" panose="020B0604020202020204" pitchFamily="34" charset="0"/>
                <a:ea typeface="+mn-lt"/>
                <a:cs typeface="Arial" panose="020B0604020202020204" pitchFamily="34" charset="0"/>
              </a:rPr>
              <a:t>Awaab’s</a:t>
            </a:r>
            <a:r>
              <a:rPr lang="en-GB" sz="2000" dirty="0">
                <a:solidFill>
                  <a:srgbClr val="000000"/>
                </a:solidFill>
                <a:latin typeface="Arial" panose="020B0604020202020204" pitchFamily="34" charset="0"/>
                <a:ea typeface="+mn-lt"/>
                <a:cs typeface="Arial" panose="020B0604020202020204" pitchFamily="34" charset="0"/>
              </a:rPr>
              <a:t> Law to the PRS.</a:t>
            </a:r>
            <a:endParaRPr lang="en-GB" sz="2000" dirty="0">
              <a:solidFill>
                <a:srgbClr val="000000"/>
              </a:solidFill>
              <a:latin typeface="Arial" panose="020B0604020202020204" pitchFamily="34" charset="0"/>
              <a:cs typeface="Arial" panose="020B0604020202020204" pitchFamily="34" charset="0"/>
            </a:endParaRPr>
          </a:p>
          <a:p>
            <a:pPr lvl="0" algn="just">
              <a:spcBef>
                <a:spcPts val="600"/>
              </a:spcBef>
              <a:spcAft>
                <a:spcPts val="600"/>
              </a:spcAft>
            </a:pPr>
            <a:endPar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23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normAutofit fontScale="90000"/>
          </a:bodyPr>
          <a:lstStyle/>
          <a:p>
            <a:r>
              <a:rPr lang="en-GB" b="1" dirty="0">
                <a:solidFill>
                  <a:srgbClr val="000000"/>
                </a:solidFill>
              </a:rPr>
              <a:t>Renters Rights Bill – Rental bidding and rental discrimination</a:t>
            </a:r>
            <a:br>
              <a:rPr lang="en-US" sz="3200" b="1" dirty="0">
                <a:solidFill>
                  <a:srgbClr val="00625E"/>
                </a:solidFill>
                <a:latin typeface="Arial" panose="020B0604020202020204" pitchFamily="34" charset="0"/>
                <a:cs typeface="Arial" panose="020B0604020202020204" pitchFamily="34" charset="0"/>
              </a:rPr>
            </a:br>
            <a:endParaRPr lang="en-GB" b="1" dirty="0">
              <a:solidFill>
                <a:srgbClr val="000000"/>
              </a:solidFill>
            </a:endParaRP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426824" cy="6278642"/>
          </a:xfrm>
          <a:prstGeom prst="rect">
            <a:avLst/>
          </a:prstGeom>
          <a:noFill/>
        </p:spPr>
        <p:txBody>
          <a:bodyPr wrap="square">
            <a:spAutoFit/>
          </a:bodyPr>
          <a:lstStyle/>
          <a:p>
            <a:pPr lvl="0" algn="just">
              <a:spcBef>
                <a:spcPts val="600"/>
              </a:spcBef>
              <a:spcAft>
                <a:spcPts val="600"/>
              </a:spcAft>
            </a:pPr>
            <a:endPar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Summary - </a:t>
            </a:r>
            <a:r>
              <a:rPr lang="en-GB" sz="2400" b="1" dirty="0">
                <a:solidFill>
                  <a:srgbClr val="000000"/>
                </a:solidFill>
                <a:latin typeface="Arial"/>
                <a:ea typeface="Calibri"/>
                <a:cs typeface="Arial"/>
              </a:rPr>
              <a:t>Rental Bidding (new)</a:t>
            </a:r>
            <a:endParaRPr lang="en-GB" sz="2400" b="1" dirty="0">
              <a:solidFill>
                <a:srgbClr val="000000"/>
              </a:solidFill>
              <a:effectLst/>
              <a:latin typeface="Arial"/>
              <a:ea typeface="Calibri"/>
              <a:cs typeface="Arial"/>
            </a:endParaRPr>
          </a:p>
          <a:p>
            <a:pPr marL="285750" indent="-285750" algn="just">
              <a:spcBef>
                <a:spcPts val="600"/>
              </a:spcBef>
              <a:spcAft>
                <a:spcPts val="600"/>
              </a:spcAft>
              <a:buFont typeface="Arial" panose="020B0604020202020204" pitchFamily="34" charset="0"/>
              <a:buChar char="•"/>
            </a:pPr>
            <a:r>
              <a:rPr lang="en-GB" sz="1800" b="1" dirty="0">
                <a:solidFill>
                  <a:srgbClr val="000000"/>
                </a:solidFill>
                <a:effectLst/>
                <a:latin typeface="Arial"/>
                <a:ea typeface="Calibri"/>
                <a:cs typeface="Arial"/>
              </a:rPr>
              <a:t>End the practice of rental bidding by prohibiting landlords and agents from asking for or accepting offers above the advertised rent.</a:t>
            </a:r>
            <a:r>
              <a:rPr lang="en-GB" sz="1800" dirty="0">
                <a:solidFill>
                  <a:srgbClr val="000000"/>
                </a:solidFill>
                <a:effectLst/>
                <a:latin typeface="Arial"/>
                <a:ea typeface="Calibri"/>
                <a:cs typeface="Arial"/>
              </a:rPr>
              <a:t> Landlords and agents will be required to publish an asking rent for their property</a:t>
            </a:r>
            <a:r>
              <a:rPr lang="en-GB" dirty="0">
                <a:solidFill>
                  <a:srgbClr val="000000"/>
                </a:solidFill>
                <a:latin typeface="Arial"/>
                <a:ea typeface="Calibri"/>
                <a:cs typeface="Arial"/>
              </a:rPr>
              <a:t>,</a:t>
            </a:r>
            <a:r>
              <a:rPr lang="en-GB" sz="1800" dirty="0">
                <a:solidFill>
                  <a:srgbClr val="000000"/>
                </a:solidFill>
                <a:effectLst/>
                <a:latin typeface="Arial"/>
                <a:ea typeface="Calibri"/>
                <a:cs typeface="Arial"/>
              </a:rPr>
              <a:t> and it will be illegal to accept offers made above this rate.  </a:t>
            </a:r>
          </a:p>
          <a:p>
            <a:pPr lvl="0" algn="just">
              <a:spcBef>
                <a:spcPts val="600"/>
              </a:spcBef>
              <a:spcAft>
                <a:spcPts val="600"/>
              </a:spcAft>
            </a:pP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Summary – Rental Discrimination </a:t>
            </a:r>
          </a:p>
          <a:p>
            <a:pPr marL="342900" lvl="0" indent="-342900" algn="just">
              <a:spcBef>
                <a:spcPts val="600"/>
              </a:spcBef>
              <a:spcAft>
                <a:spcPts val="6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Rental discrimination provisions make it </a:t>
            </a: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illegal for landlords and agents to discriminate against prospective tenants in receipt of benefits or with children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helping to ensure everyone is treated fairly when looking for a place to live.</a:t>
            </a:r>
          </a:p>
          <a:p>
            <a:pPr marL="342900" lvl="0" indent="-342900" algn="just">
              <a:spcBef>
                <a:spcPts val="600"/>
              </a:spcBef>
              <a:spcAft>
                <a:spcPts val="600"/>
              </a:spcAft>
              <a:buFont typeface="Symbol" panose="05050102010706020507" pitchFamily="18" charset="2"/>
              <a:buChar char=""/>
            </a:pP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measures tackle both direct discrimination</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such as refusing to provide information or grant a tenancy, </a:t>
            </a: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indirect discrimination</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which includes any practice that would make entering into a tenancy less likely.</a:t>
            </a:r>
          </a:p>
          <a:p>
            <a:pPr marL="342900" lvl="0" indent="-342900" algn="just">
              <a:spcBef>
                <a:spcPts val="600"/>
              </a:spcBef>
              <a:spcAft>
                <a:spcPts val="600"/>
              </a:spcAft>
              <a:buFont typeface="Symbol" panose="05050102010706020507" pitchFamily="18" charset="2"/>
              <a:buChar char=""/>
            </a:pP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Restrictive terms in mortgage and insurance contracts are nullified</a:t>
            </a: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 removing a key rationale behind rental discrimination.</a:t>
            </a:r>
          </a:p>
          <a:p>
            <a:pPr algn="just">
              <a:spcBef>
                <a:spcPts val="600"/>
              </a:spcBef>
              <a:spcAft>
                <a:spcPts val="600"/>
              </a:spcAft>
            </a:pPr>
            <a:endParaRPr lang="en-GB" sz="1800" dirty="0">
              <a:solidFill>
                <a:srgbClr val="000000"/>
              </a:solidFill>
              <a:effectLst/>
              <a:latin typeface="Arial"/>
              <a:ea typeface="Calibri"/>
              <a:cs typeface="Arial"/>
            </a:endParaRPr>
          </a:p>
          <a:p>
            <a:pPr lvl="0" algn="just">
              <a:spcBef>
                <a:spcPts val="600"/>
              </a:spcBef>
              <a:spcAft>
                <a:spcPts val="600"/>
              </a:spcAft>
            </a:pPr>
            <a:endPar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a:spcBef>
                <a:spcPts val="600"/>
              </a:spcBef>
              <a:spcAft>
                <a:spcPts val="600"/>
              </a:spcAft>
            </a:pPr>
            <a:endPar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687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normAutofit/>
          </a:bodyPr>
          <a:lstStyle/>
          <a:p>
            <a:r>
              <a:rPr lang="en-GB" b="1" dirty="0">
                <a:solidFill>
                  <a:srgbClr val="000000"/>
                </a:solidFill>
              </a:rPr>
              <a:t>Renters Rights Bill – Ombudsman and Database</a:t>
            </a: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426824" cy="5447645"/>
          </a:xfrm>
          <a:prstGeom prst="rect">
            <a:avLst/>
          </a:prstGeom>
          <a:noFill/>
        </p:spPr>
        <p:txBody>
          <a:bodyPr wrap="square">
            <a:spAutoFit/>
          </a:bodyPr>
          <a:lstStyle/>
          <a:p>
            <a:pPr lvl="0" algn="just">
              <a:spcBef>
                <a:spcPts val="600"/>
              </a:spcBef>
              <a:spcAft>
                <a:spcPts val="600"/>
              </a:spcAft>
            </a:pPr>
            <a:r>
              <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rPr>
              <a:t>Summary – Ombudsman </a:t>
            </a:r>
          </a:p>
          <a:p>
            <a:pPr marL="342900" lvl="0" indent="-342900" algn="just">
              <a:spcBef>
                <a:spcPts val="600"/>
              </a:spcBef>
              <a:spcAft>
                <a:spcPts val="600"/>
              </a:spcAft>
              <a:buFont typeface="Symbol" panose="05050102010706020507" pitchFamily="18" charset="2"/>
              <a:buChar char=""/>
            </a:pPr>
            <a:r>
              <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PRS </a:t>
            </a: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Landlord Ombudsman</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will be mandatory for nearly all private landlords to join, including those with an assured or regulated tenancy. </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service will resolve tenant complaints about their landlord’s actions or behaviours, including complaints about standards and repairs. Prospective, current, and former tenants will have access to the Ombudsman (with specific timeframes for raising complaints to be outlined in secondary legislation). </a:t>
            </a:r>
          </a:p>
          <a:p>
            <a:pPr marL="342900" indent="-342900" algn="just">
              <a:spcBef>
                <a:spcPts val="600"/>
              </a:spcBef>
              <a:spcAft>
                <a:spcPts val="60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service will offer fair, impartial and binding resolutions for tenants, providing an alternative to tenants taking their landlord to court. </a:t>
            </a:r>
          </a:p>
          <a:p>
            <a:pPr marL="342900" lvl="0" indent="-342900" algn="just">
              <a:spcBef>
                <a:spcPts val="600"/>
              </a:spcBef>
              <a:spcAft>
                <a:spcPts val="60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The legislation does not set out or limit the types of complaints the Ombudsman will investigate, so that the service will have the discretion to consider complaints on a case-by-case basis. </a:t>
            </a:r>
          </a:p>
          <a:p>
            <a:pPr algn="just">
              <a:spcBef>
                <a:spcPts val="600"/>
              </a:spcBef>
              <a:spcAft>
                <a:spcPts val="600"/>
              </a:spcAft>
            </a:pPr>
            <a:r>
              <a:rPr lang="en-GB" sz="1800" b="1" dirty="0">
                <a:solidFill>
                  <a:srgbClr val="000000"/>
                </a:solidFill>
                <a:effectLst/>
                <a:latin typeface="Arial"/>
                <a:ea typeface="Times New Roman" panose="02020603050405020304" pitchFamily="18" charset="0"/>
                <a:cs typeface="Arial"/>
              </a:rPr>
              <a:t>Summary - Database</a:t>
            </a:r>
          </a:p>
          <a:p>
            <a:pPr marL="342900" indent="-342900" algn="just">
              <a:spcBef>
                <a:spcPts val="600"/>
              </a:spcBef>
              <a:spcAft>
                <a:spcPts val="600"/>
              </a:spcAft>
              <a:buFont typeface="Symbol" panose="05050102010706020507" pitchFamily="18" charset="2"/>
              <a:buChar char=""/>
            </a:pPr>
            <a:r>
              <a:rPr lang="en-GB" sz="1800" b="1" dirty="0">
                <a:solidFill>
                  <a:srgbClr val="000000"/>
                </a:solidFill>
                <a:effectLst/>
                <a:latin typeface="Arial"/>
                <a:ea typeface="Times New Roman" panose="02020603050405020304" pitchFamily="18" charset="0"/>
                <a:cs typeface="Arial"/>
              </a:rPr>
              <a:t>Create a Private Rented Sector Database </a:t>
            </a:r>
            <a:r>
              <a:rPr lang="en-GB" dirty="0">
                <a:solidFill>
                  <a:srgbClr val="000000"/>
                </a:solidFill>
                <a:latin typeface="Arial"/>
                <a:ea typeface="Times New Roman" panose="02020603050405020304" pitchFamily="18" charset="0"/>
                <a:cs typeface="Arial"/>
              </a:rPr>
              <a:t>providing better information to tenants </a:t>
            </a:r>
            <a:r>
              <a:rPr lang="en-GB" sz="1800" dirty="0">
                <a:solidFill>
                  <a:srgbClr val="000000"/>
                </a:solidFill>
                <a:effectLst/>
                <a:latin typeface="Arial"/>
                <a:ea typeface="Times New Roman" panose="02020603050405020304" pitchFamily="18" charset="0"/>
                <a:cs typeface="Arial"/>
              </a:rPr>
              <a:t>to</a:t>
            </a:r>
            <a:r>
              <a:rPr lang="en-GB" dirty="0">
                <a:solidFill>
                  <a:srgbClr val="000000"/>
                </a:solidFill>
                <a:latin typeface="Arial"/>
                <a:ea typeface="Times New Roman" panose="02020603050405020304" pitchFamily="18" charset="0"/>
                <a:cs typeface="Arial"/>
              </a:rPr>
              <a:t> make informed decisions when entering into a tenancy agreement. It will also support landlords</a:t>
            </a:r>
            <a:r>
              <a:rPr lang="en-GB" sz="1800" dirty="0">
                <a:solidFill>
                  <a:srgbClr val="000000"/>
                </a:solidFill>
                <a:effectLst/>
                <a:latin typeface="Arial"/>
                <a:ea typeface="Times New Roman" panose="02020603050405020304" pitchFamily="18" charset="0"/>
                <a:cs typeface="Arial"/>
              </a:rPr>
              <a:t> </a:t>
            </a:r>
            <a:r>
              <a:rPr lang="en-GB" dirty="0">
                <a:solidFill>
                  <a:srgbClr val="000000"/>
                </a:solidFill>
                <a:latin typeface="Arial"/>
                <a:ea typeface="Times New Roman" panose="02020603050405020304" pitchFamily="18" charset="0"/>
                <a:cs typeface="Arial"/>
              </a:rPr>
              <a:t>in understanding</a:t>
            </a:r>
            <a:r>
              <a:rPr lang="en-GB" sz="1800" dirty="0">
                <a:solidFill>
                  <a:srgbClr val="000000"/>
                </a:solidFill>
                <a:effectLst/>
                <a:latin typeface="Arial"/>
                <a:ea typeface="Times New Roman" panose="02020603050405020304" pitchFamily="18" charset="0"/>
                <a:cs typeface="Arial"/>
              </a:rPr>
              <a:t> their legal obligations and </a:t>
            </a:r>
            <a:r>
              <a:rPr lang="en-GB" dirty="0">
                <a:solidFill>
                  <a:srgbClr val="000000"/>
                </a:solidFill>
                <a:latin typeface="Arial"/>
                <a:ea typeface="Times New Roman" panose="02020603050405020304" pitchFamily="18" charset="0"/>
                <a:cs typeface="Arial"/>
              </a:rPr>
              <a:t>demonstrating</a:t>
            </a:r>
            <a:r>
              <a:rPr lang="en-GB" sz="1800" dirty="0">
                <a:solidFill>
                  <a:srgbClr val="000000"/>
                </a:solidFill>
                <a:effectLst/>
                <a:latin typeface="Arial"/>
                <a:ea typeface="Times New Roman" panose="02020603050405020304" pitchFamily="18" charset="0"/>
                <a:cs typeface="Arial"/>
              </a:rPr>
              <a:t> compliance (giving good landlords confidence in their position</a:t>
            </a:r>
            <a:r>
              <a:rPr lang="en-GB" dirty="0">
                <a:solidFill>
                  <a:srgbClr val="000000"/>
                </a:solidFill>
                <a:latin typeface="Arial"/>
                <a:ea typeface="Times New Roman" panose="02020603050405020304" pitchFamily="18" charset="0"/>
                <a:cs typeface="Arial"/>
              </a:rPr>
              <a:t>).</a:t>
            </a:r>
            <a:r>
              <a:rPr lang="en-GB" sz="1800" dirty="0">
                <a:solidFill>
                  <a:srgbClr val="000000"/>
                </a:solidFill>
                <a:effectLst/>
                <a:latin typeface="Arial"/>
                <a:ea typeface="Times New Roman" panose="02020603050405020304" pitchFamily="18" charset="0"/>
                <a:cs typeface="Arial"/>
              </a:rPr>
              <a:t> </a:t>
            </a:r>
            <a:r>
              <a:rPr lang="en-GB" dirty="0">
                <a:solidFill>
                  <a:srgbClr val="000000"/>
                </a:solidFill>
                <a:latin typeface="Arial"/>
                <a:ea typeface="Times New Roman" panose="02020603050405020304" pitchFamily="18" charset="0"/>
                <a:cs typeface="Arial"/>
              </a:rPr>
              <a:t>Additionally, it will support local</a:t>
            </a:r>
            <a:r>
              <a:rPr lang="en-GB" sz="1800" dirty="0">
                <a:solidFill>
                  <a:srgbClr val="000000"/>
                </a:solidFill>
                <a:effectLst/>
                <a:latin typeface="Arial"/>
                <a:ea typeface="Times New Roman" panose="02020603050405020304" pitchFamily="18" charset="0"/>
                <a:cs typeface="Arial"/>
              </a:rPr>
              <a:t> councils – helping them target enforcement activity where it is needed most. </a:t>
            </a:r>
            <a:endParaRPr lang="en-GB" dirty="0">
              <a:solidFill>
                <a:srgbClr val="000000"/>
              </a:solidFill>
              <a:effectLst/>
              <a:latin typeface="Arial"/>
              <a:ea typeface="Calibri" panose="020F0502020204030204" pitchFamily="34" charset="0"/>
              <a:cs typeface="Arial"/>
            </a:endParaRPr>
          </a:p>
          <a:p>
            <a:pPr marL="342900" lvl="0" indent="-342900" algn="just">
              <a:spcBef>
                <a:spcPts val="600"/>
              </a:spcBef>
              <a:spcAft>
                <a:spcPts val="600"/>
              </a:spcAft>
              <a:buFont typeface="Symbol" panose="05050102010706020507" pitchFamily="18" charset="2"/>
              <a:buChar char=""/>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854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normAutofit fontScale="90000"/>
          </a:bodyPr>
          <a:lstStyle/>
          <a:p>
            <a:r>
              <a:rPr lang="en-GB" b="1" dirty="0">
                <a:solidFill>
                  <a:srgbClr val="000000"/>
                </a:solidFill>
              </a:rPr>
              <a:t>Renters Rights Bill – Enforcement and Investigatory Powers</a:t>
            </a: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426824" cy="4985980"/>
          </a:xfrm>
          <a:prstGeom prst="rect">
            <a:avLst/>
          </a:prstGeom>
          <a:noFill/>
        </p:spPr>
        <p:txBody>
          <a:bodyPr wrap="square">
            <a:spAutoFit/>
          </a:bodyPr>
          <a:lstStyle/>
          <a:p>
            <a:pPr lvl="0" algn="just">
              <a:spcBef>
                <a:spcPts val="600"/>
              </a:spcBef>
              <a:spcAft>
                <a:spcPts val="600"/>
              </a:spcAft>
            </a:pPr>
            <a:r>
              <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rPr>
              <a:t>Summary</a:t>
            </a:r>
          </a:p>
          <a:p>
            <a:pPr marL="342900" lvl="0" indent="-342900" algn="just">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Stepped c</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ivil penalties apply to all Bill provisions (as an alternative to prosecution for more serious non-compliance) and extende</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d to harassment and illegal eviction</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Rent r</a:t>
            </a: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epayment orders extended</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superior landlords; maximum penalty doubled; applied to ‘in’ and ‘end of’ tenancy offences across the Bill</a:t>
            </a:r>
          </a:p>
          <a:p>
            <a:pPr marL="342900" lvl="0" indent="-342900" algn="just">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Liability for licensing offences extended to all landlords, not just individuals managing or ‘having control’. </a:t>
            </a:r>
          </a:p>
          <a:p>
            <a:pPr marL="342900" lvl="0" indent="-342900" algn="just">
              <a:spcBef>
                <a:spcPts val="600"/>
              </a:spcBef>
              <a:spcAft>
                <a:spcPts val="600"/>
              </a:spcAft>
              <a:buFont typeface="Symbol" panose="05050102010706020507" pitchFamily="18" charset="2"/>
              <a:buChar char=""/>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Duties to enforce and report on enforcement activity</a:t>
            </a:r>
          </a:p>
          <a:p>
            <a:pPr marL="342900" lvl="0" indent="-342900" algn="just">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Package of enhanced investigatory powers.</a:t>
            </a:r>
          </a:p>
          <a:p>
            <a:pPr marL="342900" lvl="0" indent="-342900" algn="just">
              <a:spcBef>
                <a:spcPts val="600"/>
              </a:spcBef>
              <a:spcAft>
                <a:spcPts val="600"/>
              </a:spcAft>
              <a:buFont typeface="Symbol" panose="05050102010706020507" pitchFamily="18" charset="2"/>
              <a:buChar char=""/>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Provision for Lead Enforcement Authority</a:t>
            </a: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161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normAutofit fontScale="90000"/>
          </a:bodyPr>
          <a:lstStyle/>
          <a:p>
            <a:r>
              <a:rPr lang="en-GB" b="1" dirty="0">
                <a:solidFill>
                  <a:srgbClr val="000000"/>
                </a:solidFill>
              </a:rPr>
              <a:t>Renters Rights Bill – Enforcement and Investigatory Powers</a:t>
            </a: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426824" cy="3724096"/>
          </a:xfrm>
          <a:prstGeom prst="rect">
            <a:avLst/>
          </a:prstGeom>
          <a:noFill/>
        </p:spPr>
        <p:txBody>
          <a:bodyPr wrap="square">
            <a:spAutoFit/>
          </a:bodyPr>
          <a:lstStyle/>
          <a:p>
            <a:pPr lvl="0" algn="just">
              <a:spcBef>
                <a:spcPts val="600"/>
              </a:spcBef>
              <a:spcAft>
                <a:spcPts val="600"/>
              </a:spcAft>
            </a:pPr>
            <a:r>
              <a:rPr lang="en-GB"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has changed?</a:t>
            </a:r>
          </a:p>
          <a:p>
            <a:pPr lvl="0" algn="just">
              <a:spcBef>
                <a:spcPts val="600"/>
              </a:spcBef>
              <a:spcAft>
                <a:spcPts val="600"/>
              </a:spcAft>
            </a:pPr>
            <a:endParaRPr lang="en-GB"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Maximum civil penalties for ‘breaches’ increased to £7,000 and for ‘offences’ to £40,000</a:t>
            </a:r>
          </a:p>
          <a:p>
            <a:pPr marL="285750" indent="-285750">
              <a:buFont typeface="Arial" panose="020B0604020202020204" pitchFamily="34" charset="0"/>
              <a:buChar char="•"/>
            </a:pPr>
            <a:endParaRPr lang="en-GB" sz="24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rgbClr val="000000"/>
                </a:solidFill>
                <a:latin typeface="Arial" panose="020B0604020202020204" pitchFamily="34" charset="0"/>
                <a:ea typeface="Calibri"/>
                <a:cs typeface="Arial" panose="020B0604020202020204" pitchFamily="34" charset="0"/>
              </a:rPr>
              <a:t>RROs extended to tenancy offences;  the period in which tenants and local authorities can apply increased to 2 years; and landlords required to pay the maximum penalty when they have reoffended.</a:t>
            </a:r>
            <a:endParaRPr lang="en-GB" sz="2400" dirty="0">
              <a:solidFill>
                <a:srgbClr val="000000"/>
              </a:solidFill>
              <a:latin typeface="Arial" panose="020B0604020202020204" pitchFamily="34" charset="0"/>
              <a:cs typeface="Arial" panose="020B0604020202020204" pitchFamily="34" charset="0"/>
            </a:endParaRPr>
          </a:p>
          <a:p>
            <a:pPr lvl="0" algn="just">
              <a:spcBef>
                <a:spcPts val="600"/>
              </a:spcBef>
              <a:spcAft>
                <a:spcPts val="600"/>
              </a:spcAft>
            </a:pPr>
            <a:endParaRPr lang="en-GB"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82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normAutofit fontScale="90000"/>
          </a:bodyPr>
          <a:lstStyle/>
          <a:p>
            <a:r>
              <a:rPr lang="en-GB" b="1" dirty="0">
                <a:solidFill>
                  <a:srgbClr val="000000"/>
                </a:solidFill>
              </a:rPr>
              <a:t>Renters Rights Bill – Next Steps</a:t>
            </a:r>
            <a:br>
              <a:rPr lang="en-GB" b="1" dirty="0">
                <a:solidFill>
                  <a:srgbClr val="000000"/>
                </a:solidFill>
              </a:rPr>
            </a:br>
            <a:br>
              <a:rPr lang="en-GB" b="1" dirty="0">
                <a:solidFill>
                  <a:srgbClr val="000000"/>
                </a:solidFill>
              </a:rPr>
            </a:br>
            <a:br>
              <a:rPr lang="en-GB" b="1" dirty="0">
                <a:solidFill>
                  <a:srgbClr val="000000"/>
                </a:solidFill>
              </a:rPr>
            </a:br>
            <a:endParaRPr lang="en-GB"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E0B873-1168-6F50-EE24-6B18C31991F6}"/>
              </a:ext>
            </a:extLst>
          </p:cNvPr>
          <p:cNvSpPr txBox="1"/>
          <p:nvPr/>
        </p:nvSpPr>
        <p:spPr>
          <a:xfrm>
            <a:off x="304800" y="1156138"/>
            <a:ext cx="7830207" cy="3170099"/>
          </a:xfrm>
          <a:prstGeom prst="rect">
            <a:avLst/>
          </a:prstGeom>
          <a:noFill/>
        </p:spPr>
        <p:txBody>
          <a:bodyPr wrap="square" rtlCol="0">
            <a:spAutoFit/>
          </a:bodyPr>
          <a:lstStyle/>
          <a:p>
            <a:pPr marL="342900" indent="-342900" algn="just">
              <a:spcBef>
                <a:spcPts val="600"/>
              </a:spcBef>
              <a:spcAft>
                <a:spcPts val="600"/>
              </a:spcAft>
              <a:buFont typeface="Symbol" panose="05050102010706020507" pitchFamily="18" charset="2"/>
              <a:buChar char=""/>
            </a:pPr>
            <a:r>
              <a:rPr lang="en-GB" sz="2000" dirty="0">
                <a:solidFill>
                  <a:srgbClr val="000000"/>
                </a:solidFill>
                <a:latin typeface="Arial"/>
                <a:ea typeface="Calibri"/>
                <a:cs typeface="Arial"/>
              </a:rPr>
              <a:t>Renters’ Rights Bill introduced on 11 September.</a:t>
            </a:r>
          </a:p>
          <a:p>
            <a:pPr marL="342900" indent="-342900" algn="just">
              <a:spcBef>
                <a:spcPts val="600"/>
              </a:spcBef>
              <a:spcAft>
                <a:spcPts val="600"/>
              </a:spcAft>
              <a:buFont typeface="Symbol" panose="05050102010706020507" pitchFamily="18" charset="2"/>
              <a:buChar char=""/>
            </a:pPr>
            <a:r>
              <a:rPr lang="en-GB" sz="2000" dirty="0">
                <a:solidFill>
                  <a:srgbClr val="000000"/>
                </a:solidFill>
                <a:latin typeface="Arial"/>
                <a:ea typeface="Calibri"/>
                <a:cs typeface="Arial"/>
              </a:rPr>
              <a:t>2</a:t>
            </a:r>
            <a:r>
              <a:rPr lang="en-GB" sz="2000" baseline="30000" dirty="0">
                <a:solidFill>
                  <a:srgbClr val="000000"/>
                </a:solidFill>
                <a:latin typeface="Arial"/>
                <a:ea typeface="Calibri"/>
                <a:cs typeface="Arial"/>
              </a:rPr>
              <a:t>nd</a:t>
            </a:r>
            <a:r>
              <a:rPr lang="en-GB" sz="2000" dirty="0">
                <a:solidFill>
                  <a:srgbClr val="000000"/>
                </a:solidFill>
                <a:latin typeface="Arial"/>
                <a:ea typeface="Calibri"/>
                <a:cs typeface="Arial"/>
              </a:rPr>
              <a:t> Reading in House of Commons on 9 October.</a:t>
            </a:r>
          </a:p>
          <a:p>
            <a:pPr marL="342900" indent="-342900" algn="just">
              <a:spcBef>
                <a:spcPts val="600"/>
              </a:spcBef>
              <a:spcAft>
                <a:spcPts val="600"/>
              </a:spcAft>
              <a:buFont typeface="Symbol" panose="05050102010706020507" pitchFamily="18" charset="2"/>
              <a:buChar char=""/>
            </a:pPr>
            <a:r>
              <a:rPr lang="en-GB" sz="2000" dirty="0">
                <a:solidFill>
                  <a:srgbClr val="000000"/>
                </a:solidFill>
                <a:latin typeface="Arial"/>
                <a:ea typeface="Calibri"/>
                <a:cs typeface="Arial"/>
              </a:rPr>
              <a:t>Further parliamentary stages</a:t>
            </a:r>
          </a:p>
          <a:p>
            <a:pPr marL="342900" indent="-342900" algn="just">
              <a:spcBef>
                <a:spcPts val="600"/>
              </a:spcBef>
              <a:spcAft>
                <a:spcPts val="600"/>
              </a:spcAft>
              <a:buFont typeface="Symbol" panose="05050102010706020507" pitchFamily="18" charset="2"/>
              <a:buChar char=""/>
            </a:pPr>
            <a:r>
              <a:rPr lang="en-GB" sz="2000" dirty="0">
                <a:solidFill>
                  <a:srgbClr val="000000"/>
                </a:solidFill>
                <a:latin typeface="Arial"/>
                <a:ea typeface="Calibri"/>
                <a:cs typeface="Arial"/>
              </a:rPr>
              <a:t>Comms. and guidance </a:t>
            </a:r>
          </a:p>
          <a:p>
            <a:pPr marL="342900" indent="-342900" algn="just">
              <a:spcBef>
                <a:spcPts val="600"/>
              </a:spcBef>
              <a:spcAft>
                <a:spcPts val="600"/>
              </a:spcAft>
              <a:buFont typeface="Symbol" panose="05050102010706020507" pitchFamily="18" charset="2"/>
              <a:buChar char=""/>
            </a:pPr>
            <a:r>
              <a:rPr lang="en-GB" sz="2000" dirty="0">
                <a:solidFill>
                  <a:srgbClr val="000000"/>
                </a:solidFill>
                <a:latin typeface="Arial"/>
                <a:ea typeface="Calibri"/>
                <a:cs typeface="Arial"/>
              </a:rPr>
              <a:t>Commencement </a:t>
            </a:r>
          </a:p>
          <a:p>
            <a:pPr marL="342900" indent="-342900" algn="just">
              <a:spcBef>
                <a:spcPts val="600"/>
              </a:spcBef>
              <a:spcAft>
                <a:spcPts val="600"/>
              </a:spcAft>
              <a:buFont typeface="Symbol" panose="05050102010706020507" pitchFamily="18" charset="2"/>
              <a:buChar char=""/>
            </a:pPr>
            <a:r>
              <a:rPr lang="en-GB" sz="2000" dirty="0">
                <a:solidFill>
                  <a:srgbClr val="000000"/>
                </a:solidFill>
                <a:latin typeface="Arial"/>
                <a:ea typeface="Calibri"/>
                <a:cs typeface="Arial"/>
              </a:rPr>
              <a:t>Funding</a:t>
            </a:r>
          </a:p>
          <a:p>
            <a:pPr marL="342900" indent="-342900" algn="just">
              <a:spcBef>
                <a:spcPts val="600"/>
              </a:spcBef>
              <a:spcAft>
                <a:spcPts val="600"/>
              </a:spcAft>
              <a:buFont typeface="Symbol" panose="05050102010706020507" pitchFamily="18" charset="2"/>
              <a:buChar char=""/>
            </a:pPr>
            <a:endParaRPr lang="en-GB" sz="2000" dirty="0">
              <a:solidFill>
                <a:srgbClr val="000000"/>
              </a:solidFill>
              <a:latin typeface="Arial"/>
              <a:ea typeface="Calibri"/>
              <a:cs typeface="Arial"/>
            </a:endParaRPr>
          </a:p>
        </p:txBody>
      </p:sp>
      <p:pic>
        <p:nvPicPr>
          <p:cNvPr id="5" name="Picture 4">
            <a:extLst>
              <a:ext uri="{FF2B5EF4-FFF2-40B4-BE49-F238E27FC236}">
                <a16:creationId xmlns:a16="http://schemas.microsoft.com/office/drawing/2014/main" id="{EDDD0404-C382-8CAD-17CC-D9D7E16783C4}"/>
              </a:ext>
            </a:extLst>
          </p:cNvPr>
          <p:cNvPicPr>
            <a:picLocks noChangeAspect="1"/>
          </p:cNvPicPr>
          <p:nvPr/>
        </p:nvPicPr>
        <p:blipFill>
          <a:blip r:embed="rId3"/>
          <a:stretch>
            <a:fillRect/>
          </a:stretch>
        </p:blipFill>
        <p:spPr>
          <a:xfrm>
            <a:off x="5654564" y="2186925"/>
            <a:ext cx="5864773" cy="2584772"/>
          </a:xfrm>
          <a:prstGeom prst="rect">
            <a:avLst/>
          </a:prstGeom>
        </p:spPr>
      </p:pic>
      <p:sp>
        <p:nvSpPr>
          <p:cNvPr id="6" name="TextBox 5">
            <a:extLst>
              <a:ext uri="{FF2B5EF4-FFF2-40B4-BE49-F238E27FC236}">
                <a16:creationId xmlns:a16="http://schemas.microsoft.com/office/drawing/2014/main" id="{B7D67C82-EFFE-0FFE-4187-6D88BBFB8BDF}"/>
              </a:ext>
            </a:extLst>
          </p:cNvPr>
          <p:cNvSpPr txBox="1"/>
          <p:nvPr/>
        </p:nvSpPr>
        <p:spPr>
          <a:xfrm>
            <a:off x="304800" y="5129048"/>
            <a:ext cx="10920248" cy="923330"/>
          </a:xfrm>
          <a:prstGeom prst="rect">
            <a:avLst/>
          </a:prstGeom>
          <a:noFill/>
        </p:spPr>
        <p:txBody>
          <a:bodyPr wrap="square" rtlCol="0">
            <a:spAutoFit/>
          </a:bodyPr>
          <a:lstStyle/>
          <a:p>
            <a:r>
              <a:rPr lang="en-GB" dirty="0">
                <a:solidFill>
                  <a:srgbClr val="000000"/>
                </a:solidFill>
              </a:rPr>
              <a:t>Full guidance here </a:t>
            </a:r>
            <a:r>
              <a:rPr lang="en-GB" dirty="0">
                <a:solidFill>
                  <a:srgbClr val="000000"/>
                </a:solidFill>
                <a:hlinkClick r:id="rId4">
                  <a:extLst>
                    <a:ext uri="{A12FA001-AC4F-418D-AE19-62706E023703}">
                      <ahyp:hlinkClr xmlns:ahyp="http://schemas.microsoft.com/office/drawing/2018/hyperlinkcolor" val="tx"/>
                    </a:ext>
                  </a:extLst>
                </a:hlinkClick>
              </a:rPr>
              <a:t>https://www.gov.uk/government/publications/guide-to-the-renters-rights-bill/82ffc7fb-64b0-4af5-a72e-c24701a5f12a</a:t>
            </a:r>
            <a:endParaRPr lang="en-GB" dirty="0">
              <a:solidFill>
                <a:srgbClr val="000000"/>
              </a:solidFill>
            </a:endParaRPr>
          </a:p>
          <a:p>
            <a:endParaRPr lang="en-GB" dirty="0"/>
          </a:p>
        </p:txBody>
      </p:sp>
    </p:spTree>
    <p:extLst>
      <p:ext uri="{BB962C8B-B14F-4D97-AF65-F5344CB8AC3E}">
        <p14:creationId xmlns:p14="http://schemas.microsoft.com/office/powerpoint/2010/main" val="282308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a:t>
            </a:r>
            <a:br>
              <a:rPr lang="en-GB" b="1" dirty="0">
                <a:solidFill>
                  <a:srgbClr val="000000"/>
                </a:solidFill>
              </a:rPr>
            </a:br>
            <a:r>
              <a:rPr lang="en-GB" sz="2200" b="1" dirty="0">
                <a:solidFill>
                  <a:srgbClr val="000000"/>
                </a:solidFill>
              </a:rPr>
              <a:t>Questions and topics requested.</a:t>
            </a:r>
            <a:br>
              <a:rPr lang="en-GB" sz="2200" b="1" dirty="0">
                <a:solidFill>
                  <a:srgbClr val="000000"/>
                </a:solidFill>
              </a:rPr>
            </a:br>
            <a:endParaRPr lang="en-GB" sz="2200"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5">
            <a:extLst>
              <a:ext uri="{FF2B5EF4-FFF2-40B4-BE49-F238E27FC236}">
                <a16:creationId xmlns:a16="http://schemas.microsoft.com/office/drawing/2014/main" id="{2949B77E-1AC4-240E-37F2-7286A97EC6C2}"/>
              </a:ext>
            </a:extLst>
          </p:cNvPr>
          <p:cNvGraphicFramePr>
            <a:graphicFrameLocks noGrp="1"/>
          </p:cNvGraphicFramePr>
          <p:nvPr>
            <p:extLst>
              <p:ext uri="{D42A27DB-BD31-4B8C-83A1-F6EECF244321}">
                <p14:modId xmlns:p14="http://schemas.microsoft.com/office/powerpoint/2010/main" val="179352124"/>
              </p:ext>
            </p:extLst>
          </p:nvPr>
        </p:nvGraphicFramePr>
        <p:xfrm>
          <a:off x="213043" y="1181263"/>
          <a:ext cx="11863343" cy="4524116"/>
        </p:xfrm>
        <a:graphic>
          <a:graphicData uri="http://schemas.openxmlformats.org/drawingml/2006/table">
            <a:tbl>
              <a:tblPr firstRow="1" bandRow="1">
                <a:tableStyleId>{073A0DAA-6AF3-43AB-8588-CEC1D06C72B9}</a:tableStyleId>
              </a:tblPr>
              <a:tblGrid>
                <a:gridCol w="5951171">
                  <a:extLst>
                    <a:ext uri="{9D8B030D-6E8A-4147-A177-3AD203B41FA5}">
                      <a16:colId xmlns:a16="http://schemas.microsoft.com/office/drawing/2014/main" val="1245034698"/>
                    </a:ext>
                  </a:extLst>
                </a:gridCol>
                <a:gridCol w="5912172">
                  <a:extLst>
                    <a:ext uri="{9D8B030D-6E8A-4147-A177-3AD203B41FA5}">
                      <a16:colId xmlns:a16="http://schemas.microsoft.com/office/drawing/2014/main" val="1721477278"/>
                    </a:ext>
                  </a:extLst>
                </a:gridCol>
              </a:tblGrid>
              <a:tr h="358886">
                <a:tc>
                  <a:txBody>
                    <a:bodyPr/>
                    <a:lstStyle/>
                    <a:p>
                      <a:r>
                        <a:rPr lang="en-GB" dirty="0"/>
                        <a:t>Questions</a:t>
                      </a:r>
                    </a:p>
                  </a:txBody>
                  <a:tcPr/>
                </a:tc>
                <a:tc>
                  <a:txBody>
                    <a:bodyPr/>
                    <a:lstStyle/>
                    <a:p>
                      <a:r>
                        <a:rPr lang="en-GB" dirty="0"/>
                        <a:t>Response</a:t>
                      </a:r>
                    </a:p>
                  </a:txBody>
                  <a:tcPr/>
                </a:tc>
                <a:extLst>
                  <a:ext uri="{0D108BD9-81ED-4DB2-BD59-A6C34878D82A}">
                    <a16:rowId xmlns:a16="http://schemas.microsoft.com/office/drawing/2014/main" val="1197068001"/>
                  </a:ext>
                </a:extLst>
              </a:tr>
              <a:tr h="568237">
                <a:tc>
                  <a:txBody>
                    <a:bodyPr/>
                    <a:lstStyle/>
                    <a:p>
                      <a:r>
                        <a:rPr lang="en-GB" sz="1600" dirty="0">
                          <a:solidFill>
                            <a:srgbClr val="000000"/>
                          </a:solidFill>
                        </a:rPr>
                        <a:t>Significant changes to landlords following change of government</a:t>
                      </a:r>
                    </a:p>
                  </a:txBody>
                  <a:tcPr/>
                </a:tc>
                <a:tc>
                  <a:txBody>
                    <a:bodyPr/>
                    <a:lstStyle/>
                    <a:p>
                      <a:r>
                        <a:rPr lang="en-GB" sz="1600" dirty="0">
                          <a:solidFill>
                            <a:srgbClr val="000000"/>
                          </a:solidFill>
                        </a:rPr>
                        <a:t>Warm Home plan (see below) Renters Rights Bill but that was already mooted under previous Government</a:t>
                      </a:r>
                    </a:p>
                  </a:txBody>
                  <a:tcPr/>
                </a:tc>
                <a:extLst>
                  <a:ext uri="{0D108BD9-81ED-4DB2-BD59-A6C34878D82A}">
                    <a16:rowId xmlns:a16="http://schemas.microsoft.com/office/drawing/2014/main" val="1454296666"/>
                  </a:ext>
                </a:extLst>
              </a:tr>
              <a:tr h="432402">
                <a:tc>
                  <a:txBody>
                    <a:bodyPr/>
                    <a:lstStyle/>
                    <a:p>
                      <a:r>
                        <a:rPr lang="en-GB" sz="1600" dirty="0">
                          <a:solidFill>
                            <a:srgbClr val="000000"/>
                          </a:solidFill>
                        </a:rPr>
                        <a:t>Top issues impacting tenanted properties?</a:t>
                      </a:r>
                    </a:p>
                  </a:txBody>
                  <a:tcPr/>
                </a:tc>
                <a:tc>
                  <a:txBody>
                    <a:bodyPr/>
                    <a:lstStyle/>
                    <a:p>
                      <a:r>
                        <a:rPr lang="en-GB" sz="1600" dirty="0">
                          <a:solidFill>
                            <a:srgbClr val="000000"/>
                          </a:solidFill>
                        </a:rPr>
                        <a:t>Not sure what this relates to, Tilly?</a:t>
                      </a:r>
                    </a:p>
                  </a:txBody>
                  <a:tcPr/>
                </a:tc>
                <a:extLst>
                  <a:ext uri="{0D108BD9-81ED-4DB2-BD59-A6C34878D82A}">
                    <a16:rowId xmlns:a16="http://schemas.microsoft.com/office/drawing/2014/main" val="908622255"/>
                  </a:ext>
                </a:extLst>
              </a:tr>
              <a:tr h="568237">
                <a:tc>
                  <a:txBody>
                    <a:bodyPr/>
                    <a:lstStyle/>
                    <a:p>
                      <a:r>
                        <a:rPr lang="en-GB" sz="1600" dirty="0">
                          <a:solidFill>
                            <a:srgbClr val="000000"/>
                          </a:solidFill>
                        </a:rPr>
                        <a:t>Current rental rates trends vs BTL rates</a:t>
                      </a:r>
                    </a:p>
                  </a:txBody>
                  <a:tcPr/>
                </a:tc>
                <a:tc>
                  <a:txBody>
                    <a:bodyPr/>
                    <a:lstStyle/>
                    <a:p>
                      <a:r>
                        <a:rPr lang="en-GB" sz="1600" dirty="0">
                          <a:solidFill>
                            <a:srgbClr val="000000"/>
                          </a:solidFill>
                        </a:rPr>
                        <a:t>Will endeavour to cover this in the next landlord forum, draft London Councils paper on this subject.</a:t>
                      </a:r>
                    </a:p>
                  </a:txBody>
                  <a:tcPr/>
                </a:tc>
                <a:extLst>
                  <a:ext uri="{0D108BD9-81ED-4DB2-BD59-A6C34878D82A}">
                    <a16:rowId xmlns:a16="http://schemas.microsoft.com/office/drawing/2014/main" val="3660851335"/>
                  </a:ext>
                </a:extLst>
              </a:tr>
              <a:tr h="2567714">
                <a:tc>
                  <a:txBody>
                    <a:bodyPr/>
                    <a:lstStyle/>
                    <a:p>
                      <a:r>
                        <a:rPr lang="en-GB" sz="1600" dirty="0">
                          <a:solidFill>
                            <a:srgbClr val="000000"/>
                          </a:solidFill>
                        </a:rPr>
                        <a:t>EPC – improving energy ratings, who is responsible? Freeholder or leaseholder</a:t>
                      </a:r>
                    </a:p>
                  </a:txBody>
                  <a:tcPr/>
                </a:tc>
                <a:tc>
                  <a:txBody>
                    <a:bodyPr/>
                    <a:lstStyle/>
                    <a:p>
                      <a:r>
                        <a:rPr lang="en-GB" sz="1600" dirty="0">
                          <a:solidFill>
                            <a:srgbClr val="000000"/>
                          </a:solidFill>
                        </a:rPr>
                        <a:t>Will ask an officer from the climate team to attend the next forum.</a:t>
                      </a:r>
                    </a:p>
                    <a:p>
                      <a:r>
                        <a:rPr lang="en-GB" sz="1600" dirty="0">
                          <a:solidFill>
                            <a:srgbClr val="000000"/>
                          </a:solidFill>
                        </a:rPr>
                        <a:t>The labour government has a “warm homes plan” which means rented properties will need an EPC rating of C by 2030</a:t>
                      </a:r>
                    </a:p>
                    <a:p>
                      <a:r>
                        <a:rPr lang="en-GB" sz="1600" dirty="0">
                          <a:solidFill>
                            <a:srgbClr val="000000"/>
                          </a:solidFill>
                          <a:hlinkClick r:id="rId3"/>
                        </a:rPr>
                        <a:t>https://www.gov.uk/government/news/home-upgrade-revolution-as-renters-set-for-warmer-homes-and-cheaper-bills</a:t>
                      </a:r>
                      <a:endParaRPr lang="en-GB" sz="1600" dirty="0">
                        <a:solidFill>
                          <a:srgbClr val="000000"/>
                        </a:solidFill>
                      </a:endParaRPr>
                    </a:p>
                    <a:p>
                      <a:endParaRPr lang="en-GB" sz="1600" dirty="0">
                        <a:solidFill>
                          <a:srgbClr val="000000"/>
                        </a:solidFill>
                      </a:endParaRPr>
                    </a:p>
                    <a:p>
                      <a:r>
                        <a:rPr lang="en-GB" sz="1600" dirty="0">
                          <a:solidFill>
                            <a:srgbClr val="000000"/>
                          </a:solidFill>
                          <a:hlinkClick r:id="rId4"/>
                        </a:rPr>
                        <a:t>https://www.gov.uk/guidance/domestic-private-rented-property-minimum-energy-efficiency-standard-landlord-guidance</a:t>
                      </a:r>
                      <a:endParaRPr lang="en-GB" sz="1600" dirty="0">
                        <a:solidFill>
                          <a:srgbClr val="000000"/>
                        </a:solidFill>
                      </a:endParaRPr>
                    </a:p>
                    <a:p>
                      <a:endParaRPr lang="en-GB" sz="1600" dirty="0">
                        <a:solidFill>
                          <a:srgbClr val="000000"/>
                        </a:solidFill>
                      </a:endParaRPr>
                    </a:p>
                  </a:txBody>
                  <a:tcPr/>
                </a:tc>
                <a:extLst>
                  <a:ext uri="{0D108BD9-81ED-4DB2-BD59-A6C34878D82A}">
                    <a16:rowId xmlns:a16="http://schemas.microsoft.com/office/drawing/2014/main" val="2114754263"/>
                  </a:ext>
                </a:extLst>
              </a:tr>
            </a:tbl>
          </a:graphicData>
        </a:graphic>
      </p:graphicFrame>
    </p:spTree>
    <p:extLst>
      <p:ext uri="{BB962C8B-B14F-4D97-AF65-F5344CB8AC3E}">
        <p14:creationId xmlns:p14="http://schemas.microsoft.com/office/powerpoint/2010/main" val="295062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a:t>
            </a:r>
            <a:br>
              <a:rPr lang="en-GB" b="1" dirty="0">
                <a:solidFill>
                  <a:srgbClr val="000000"/>
                </a:solidFill>
              </a:rPr>
            </a:br>
            <a:r>
              <a:rPr lang="en-GB" b="1" dirty="0">
                <a:solidFill>
                  <a:srgbClr val="000000"/>
                </a:solidFill>
              </a:rPr>
              <a:t>Contact us</a:t>
            </a:r>
            <a:br>
              <a:rPr lang="en-GB" b="1" dirty="0">
                <a:solidFill>
                  <a:srgbClr val="000000"/>
                </a:solidFill>
              </a:rPr>
            </a:br>
            <a:endParaRPr lang="en-GB"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3447098"/>
          </a:xfrm>
          <a:prstGeom prst="rect">
            <a:avLst/>
          </a:prstGeom>
          <a:noFill/>
        </p:spPr>
        <p:txBody>
          <a:bodyPr wrap="square">
            <a:spAutoFit/>
          </a:bodyPr>
          <a:lstStyle/>
          <a:p>
            <a:pPr>
              <a:spcAft>
                <a:spcPts val="1200"/>
              </a:spcAft>
            </a:pPr>
            <a:r>
              <a:rPr lang="en-GB" sz="2400" dirty="0">
                <a:solidFill>
                  <a:srgbClr val="000000"/>
                </a:solidFill>
              </a:rPr>
              <a:t> 		</a:t>
            </a:r>
            <a:r>
              <a:rPr lang="en-GB" sz="2400" dirty="0">
                <a:solidFill>
                  <a:srgbClr val="000000"/>
                </a:solidFill>
                <a:hlinkClick r:id="rId3"/>
              </a:rPr>
              <a:t>https://www.walthamforest.gov.uk/housing/private-sector-		housing/private-rented-property-licensing-prpl</a:t>
            </a:r>
            <a:endParaRPr lang="en-GB" sz="2400" dirty="0">
              <a:solidFill>
                <a:srgbClr val="000000"/>
              </a:solidFill>
            </a:endParaRPr>
          </a:p>
          <a:p>
            <a:pPr>
              <a:spcAft>
                <a:spcPts val="1200"/>
              </a:spcAft>
            </a:pPr>
            <a:endParaRPr lang="en-GB" sz="2400" dirty="0">
              <a:solidFill>
                <a:srgbClr val="000000"/>
              </a:solidFill>
            </a:endParaRPr>
          </a:p>
          <a:p>
            <a:pPr>
              <a:spcAft>
                <a:spcPts val="1200"/>
              </a:spcAft>
            </a:pPr>
            <a:r>
              <a:rPr lang="en-GB" sz="2400" dirty="0">
                <a:solidFill>
                  <a:srgbClr val="000000"/>
                </a:solidFill>
              </a:rPr>
              <a:t>                           </a:t>
            </a:r>
            <a:r>
              <a:rPr lang="en-GB" sz="2400" dirty="0">
                <a:solidFill>
                  <a:srgbClr val="000000"/>
                </a:solidFill>
                <a:hlinkClick r:id="rId4"/>
              </a:rPr>
              <a:t>propertylicensing@walthamforest.gov.uk</a:t>
            </a:r>
            <a:endParaRPr lang="en-GB" sz="2400" dirty="0">
              <a:solidFill>
                <a:srgbClr val="000000"/>
              </a:solidFill>
            </a:endParaRPr>
          </a:p>
          <a:p>
            <a:pPr>
              <a:spcAft>
                <a:spcPts val="1200"/>
              </a:spcAft>
            </a:pPr>
            <a:endParaRPr lang="en-GB" sz="2400" dirty="0">
              <a:solidFill>
                <a:srgbClr val="000000"/>
              </a:solidFill>
            </a:endParaRPr>
          </a:p>
          <a:p>
            <a:pPr>
              <a:spcAft>
                <a:spcPts val="1200"/>
              </a:spcAft>
            </a:pPr>
            <a:endParaRPr lang="en-GB" sz="2400" dirty="0">
              <a:solidFill>
                <a:srgbClr val="000000"/>
              </a:solidFill>
            </a:endParaRPr>
          </a:p>
          <a:p>
            <a:pPr>
              <a:spcAft>
                <a:spcPts val="1200"/>
              </a:spcAft>
            </a:pPr>
            <a:r>
              <a:rPr lang="en-GB" sz="2400" dirty="0">
                <a:solidFill>
                  <a:srgbClr val="000000"/>
                </a:solidFill>
              </a:rPr>
              <a:t>                            020 8496 4949</a:t>
            </a:r>
          </a:p>
        </p:txBody>
      </p:sp>
      <p:pic>
        <p:nvPicPr>
          <p:cNvPr id="4" name="Graphic 3" descr="Telephone outline">
            <a:extLst>
              <a:ext uri="{FF2B5EF4-FFF2-40B4-BE49-F238E27FC236}">
                <a16:creationId xmlns:a16="http://schemas.microsoft.com/office/drawing/2014/main" id="{AD0DFA82-8B4B-E82A-E533-D133880ABE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965" y="4256957"/>
            <a:ext cx="914400" cy="914400"/>
          </a:xfrm>
          <a:prstGeom prst="rect">
            <a:avLst/>
          </a:prstGeom>
        </p:spPr>
      </p:pic>
      <p:pic>
        <p:nvPicPr>
          <p:cNvPr id="7" name="Graphic 6" descr="Email with solid fill">
            <a:extLst>
              <a:ext uri="{FF2B5EF4-FFF2-40B4-BE49-F238E27FC236}">
                <a16:creationId xmlns:a16="http://schemas.microsoft.com/office/drawing/2014/main" id="{10205CF8-2D43-0F22-EE39-23263B5AEC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433" y="2624819"/>
            <a:ext cx="914400" cy="914400"/>
          </a:xfrm>
          <a:prstGeom prst="rect">
            <a:avLst/>
          </a:prstGeom>
        </p:spPr>
      </p:pic>
      <p:pic>
        <p:nvPicPr>
          <p:cNvPr id="9" name="Graphic 8" descr="Internet with solid fill">
            <a:extLst>
              <a:ext uri="{FF2B5EF4-FFF2-40B4-BE49-F238E27FC236}">
                <a16:creationId xmlns:a16="http://schemas.microsoft.com/office/drawing/2014/main" id="{31EF6DA9-E3C9-F56D-2E10-A75EF79C9D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965" y="1488086"/>
            <a:ext cx="914400" cy="914400"/>
          </a:xfrm>
          <a:prstGeom prst="rect">
            <a:avLst/>
          </a:prstGeom>
        </p:spPr>
      </p:pic>
    </p:spTree>
    <p:extLst>
      <p:ext uri="{BB962C8B-B14F-4D97-AF65-F5344CB8AC3E}">
        <p14:creationId xmlns:p14="http://schemas.microsoft.com/office/powerpoint/2010/main" val="155202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a:t>
            </a:r>
          </a:p>
        </p:txBody>
      </p:sp>
      <p:sp>
        <p:nvSpPr>
          <p:cNvPr id="4" name="TextBox 3">
            <a:extLst>
              <a:ext uri="{FF2B5EF4-FFF2-40B4-BE49-F238E27FC236}">
                <a16:creationId xmlns:a16="http://schemas.microsoft.com/office/drawing/2014/main" id="{9D23DDC1-8161-D6C7-6AAA-97BF000963FD}"/>
              </a:ext>
            </a:extLst>
          </p:cNvPr>
          <p:cNvSpPr txBox="1"/>
          <p:nvPr/>
        </p:nvSpPr>
        <p:spPr>
          <a:xfrm>
            <a:off x="213043" y="846828"/>
            <a:ext cx="7879923" cy="400110"/>
          </a:xfrm>
          <a:prstGeom prst="rect">
            <a:avLst/>
          </a:prstGeom>
          <a:noFill/>
          <a:ln w="19050">
            <a:solidFill>
              <a:schemeClr val="accent1"/>
            </a:solidFill>
          </a:ln>
        </p:spPr>
        <p:txBody>
          <a:bodyPr wrap="square" rtlCol="0">
            <a:spAutoFit/>
          </a:bodyPr>
          <a:lstStyle/>
          <a:p>
            <a:r>
              <a:rPr lang="en-GB" sz="2000" dirty="0">
                <a:solidFill>
                  <a:srgbClr val="000000"/>
                </a:solidFill>
                <a:latin typeface="Arial" panose="020B0604020202020204" pitchFamily="34" charset="0"/>
                <a:cs typeface="Arial" panose="020B0604020202020204" pitchFamily="34" charset="0"/>
              </a:rPr>
              <a:t>Welcome &amp; Introductions – Julia Morris, AD Regulatory Services</a:t>
            </a:r>
            <a:endParaRPr lang="en-US" sz="2000" dirty="0">
              <a:solidFill>
                <a:srgbClr val="000000"/>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3262432"/>
          </a:xfrm>
          <a:prstGeom prst="rect">
            <a:avLst/>
          </a:prstGeom>
          <a:noFill/>
        </p:spPr>
        <p:txBody>
          <a:bodyPr wrap="square">
            <a:spAutoFit/>
          </a:bodyPr>
          <a:lstStyle/>
          <a:p>
            <a:pPr>
              <a:spcAft>
                <a:spcPts val="1200"/>
              </a:spcAft>
            </a:pPr>
            <a:r>
              <a:rPr lang="en-GB" sz="2800" dirty="0">
                <a:solidFill>
                  <a:srgbClr val="000000"/>
                </a:solidFill>
                <a:latin typeface="Arial" panose="020B0604020202020204" pitchFamily="34" charset="0"/>
                <a:cs typeface="Arial" panose="020B0604020202020204" pitchFamily="34" charset="0"/>
              </a:rPr>
              <a:t>Introduction to session</a:t>
            </a:r>
          </a:p>
          <a:p>
            <a:pPr marL="742950" lvl="1" indent="-285750">
              <a:spcAft>
                <a:spcPts val="12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Licensing update.</a:t>
            </a:r>
          </a:p>
          <a:p>
            <a:pPr marL="742950" lvl="1" indent="-285750">
              <a:spcAft>
                <a:spcPts val="12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Amrick Nota – Lettings </a:t>
            </a:r>
            <a:r>
              <a:rPr lang="en-GB" sz="2800" dirty="0" err="1">
                <a:solidFill>
                  <a:srgbClr val="000000"/>
                </a:solidFill>
                <a:latin typeface="Arial" panose="020B0604020202020204" pitchFamily="34" charset="0"/>
                <a:cs typeface="Arial" panose="020B0604020202020204" pitchFamily="34" charset="0"/>
              </a:rPr>
              <a:t>Walthamforest</a:t>
            </a:r>
            <a:endParaRPr lang="en-GB" sz="28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Housekeeping</a:t>
            </a:r>
          </a:p>
          <a:p>
            <a:pPr lvl="1"/>
            <a:r>
              <a:rPr lang="en-GB" i="1" dirty="0">
                <a:solidFill>
                  <a:srgbClr val="000000"/>
                </a:solidFill>
                <a:latin typeface="Arial" panose="020B0604020202020204" pitchFamily="34" charset="0"/>
                <a:cs typeface="Arial" panose="020B0604020202020204" pitchFamily="34" charset="0"/>
              </a:rPr>
              <a:t>This presentation will be loaded onto the Council’s Landlord Forum web page – further information regarding the property licensing consultation can be viewed on the web pages at </a:t>
            </a:r>
            <a:r>
              <a:rPr lang="en-GB" i="1"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https://www.walthamforest.gov.uk/consultations/property-licensing-consultation</a:t>
            </a:r>
            <a:r>
              <a:rPr lang="en-GB" i="1" dirty="0">
                <a:solidFill>
                  <a:srgbClr val="000000"/>
                </a:solidFill>
                <a:latin typeface="Arial" panose="020B0604020202020204" pitchFamily="34" charset="0"/>
                <a:cs typeface="Arial" panose="020B0604020202020204" pitchFamily="34" charset="0"/>
              </a:rPr>
              <a:t> </a:t>
            </a:r>
            <a:endParaRPr lang="en-GB" dirty="0">
              <a:solidFill>
                <a:srgbClr val="000000"/>
              </a:solidFill>
            </a:endParaRPr>
          </a:p>
        </p:txBody>
      </p:sp>
    </p:spTree>
    <p:extLst>
      <p:ext uri="{BB962C8B-B14F-4D97-AF65-F5344CB8AC3E}">
        <p14:creationId xmlns:p14="http://schemas.microsoft.com/office/powerpoint/2010/main" val="196108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 New Licensing Schemes</a:t>
            </a:r>
            <a:br>
              <a:rPr lang="en-GB" b="1" dirty="0">
                <a:solidFill>
                  <a:srgbClr val="000000"/>
                </a:solidFill>
              </a:rPr>
            </a:br>
            <a:endParaRPr lang="en-GB"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3" y="1534509"/>
            <a:ext cx="11653135" cy="249299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solidFill>
                  <a:srgbClr val="000000"/>
                </a:solidFill>
              </a:rPr>
              <a:t>New Additional Licensing Scheme, Borough wide due to commence 1</a:t>
            </a:r>
            <a:r>
              <a:rPr lang="en-GB" baseline="30000" dirty="0">
                <a:solidFill>
                  <a:srgbClr val="000000"/>
                </a:solidFill>
              </a:rPr>
              <a:t>st</a:t>
            </a:r>
            <a:r>
              <a:rPr lang="en-GB" dirty="0">
                <a:solidFill>
                  <a:srgbClr val="000000"/>
                </a:solidFill>
              </a:rPr>
              <a:t> April 2025.  Existing licences still valid until they naturally expire and then new applications to be made.</a:t>
            </a:r>
          </a:p>
          <a:p>
            <a:pPr marL="285750" indent="-285750">
              <a:spcAft>
                <a:spcPts val="1200"/>
              </a:spcAft>
              <a:buFont typeface="Arial" panose="020B0604020202020204" pitchFamily="34" charset="0"/>
              <a:buChar char="•"/>
            </a:pPr>
            <a:r>
              <a:rPr lang="en-GB" dirty="0">
                <a:solidFill>
                  <a:srgbClr val="000000"/>
                </a:solidFill>
              </a:rPr>
              <a:t>Application has been made to the MHCLG for a new Selective Licensing Scheme to commence on the 1</a:t>
            </a:r>
            <a:r>
              <a:rPr lang="en-GB" baseline="30000" dirty="0">
                <a:solidFill>
                  <a:srgbClr val="000000"/>
                </a:solidFill>
              </a:rPr>
              <a:t>st</a:t>
            </a:r>
            <a:r>
              <a:rPr lang="en-GB" dirty="0">
                <a:solidFill>
                  <a:srgbClr val="000000"/>
                </a:solidFill>
              </a:rPr>
              <a:t> May 2025 (if approved).  This will cover 20 of the 22 wards in the borough.</a:t>
            </a:r>
          </a:p>
          <a:p>
            <a:pPr marL="742950" lvl="1" indent="-285750">
              <a:spcAft>
                <a:spcPts val="1200"/>
              </a:spcAft>
              <a:buFont typeface="Arial" panose="020B0604020202020204" pitchFamily="34" charset="0"/>
              <a:buChar char="•"/>
            </a:pPr>
            <a:r>
              <a:rPr lang="en-GB" dirty="0">
                <a:solidFill>
                  <a:srgbClr val="000000"/>
                </a:solidFill>
              </a:rPr>
              <a:t>Once decision has been received this information will be shared via the newsletter as well as information on our website and various news outlets.</a:t>
            </a:r>
          </a:p>
          <a:p>
            <a:pPr marL="742950" lvl="1" indent="-285750">
              <a:spcAft>
                <a:spcPts val="1200"/>
              </a:spcAft>
              <a:buFont typeface="Arial" panose="020B0604020202020204" pitchFamily="34" charset="0"/>
              <a:buChar char="•"/>
            </a:pPr>
            <a:endParaRPr lang="en-GB" dirty="0">
              <a:solidFill>
                <a:srgbClr val="000000"/>
              </a:solidFill>
            </a:endParaRPr>
          </a:p>
        </p:txBody>
      </p:sp>
      <p:sp>
        <p:nvSpPr>
          <p:cNvPr id="3" name="TextBox 2">
            <a:extLst>
              <a:ext uri="{FF2B5EF4-FFF2-40B4-BE49-F238E27FC236}">
                <a16:creationId xmlns:a16="http://schemas.microsoft.com/office/drawing/2014/main" id="{96A334C5-2B3F-2841-840E-B6854F9B3B81}"/>
              </a:ext>
            </a:extLst>
          </p:cNvPr>
          <p:cNvSpPr txBox="1"/>
          <p:nvPr/>
        </p:nvSpPr>
        <p:spPr>
          <a:xfrm>
            <a:off x="536028" y="4319752"/>
            <a:ext cx="4414343" cy="1200329"/>
          </a:xfrm>
          <a:prstGeom prst="rect">
            <a:avLst/>
          </a:prstGeom>
          <a:noFill/>
        </p:spPr>
        <p:txBody>
          <a:bodyPr wrap="square" rtlCol="0">
            <a:spAutoFit/>
          </a:bodyPr>
          <a:lstStyle/>
          <a:p>
            <a:r>
              <a:rPr lang="en-GB" dirty="0">
                <a:solidFill>
                  <a:srgbClr val="000000"/>
                </a:solidFill>
              </a:rPr>
              <a:t>In addition to the discretionary Licensing schemes there remains Mandatory HMO licensing for larger HMOs within the borough.</a:t>
            </a:r>
          </a:p>
        </p:txBody>
      </p:sp>
      <p:pic>
        <p:nvPicPr>
          <p:cNvPr id="6" name="Graphic 5" descr="Home front yard">
            <a:extLst>
              <a:ext uri="{FF2B5EF4-FFF2-40B4-BE49-F238E27FC236}">
                <a16:creationId xmlns:a16="http://schemas.microsoft.com/office/drawing/2014/main" id="{499EAB48-C012-B50D-9CE9-E714D5963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3163" y="3605048"/>
            <a:ext cx="5606686" cy="2154621"/>
          </a:xfrm>
          <a:prstGeom prst="rect">
            <a:avLst/>
          </a:prstGeom>
        </p:spPr>
      </p:pic>
    </p:spTree>
    <p:extLst>
      <p:ext uri="{BB962C8B-B14F-4D97-AF65-F5344CB8AC3E}">
        <p14:creationId xmlns:p14="http://schemas.microsoft.com/office/powerpoint/2010/main" val="115272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lstStyle/>
          <a:p>
            <a:r>
              <a:rPr lang="en-GB" b="1" dirty="0">
                <a:solidFill>
                  <a:srgbClr val="000000"/>
                </a:solidFill>
              </a:rPr>
              <a:t>Definition of an HMO – different HMO licence types</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4731093-54C4-F158-B5DD-9AC0EFAABB77}"/>
              </a:ext>
            </a:extLst>
          </p:cNvPr>
          <p:cNvSpPr txBox="1"/>
          <p:nvPr/>
        </p:nvSpPr>
        <p:spPr>
          <a:xfrm>
            <a:off x="409903" y="1355834"/>
            <a:ext cx="10005849" cy="3046988"/>
          </a:xfrm>
          <a:prstGeom prst="rect">
            <a:avLst/>
          </a:prstGeom>
          <a:noFill/>
        </p:spPr>
        <p:txBody>
          <a:bodyPr wrap="square" rtlCol="0">
            <a:spAutoFit/>
          </a:bodyPr>
          <a:lstStyle/>
          <a:p>
            <a:r>
              <a:rPr lang="en-GB" sz="2400" b="0" i="0" dirty="0">
                <a:solidFill>
                  <a:srgbClr val="121212"/>
                </a:solidFill>
                <a:effectLst/>
                <a:latin typeface="Source Sans Pro" panose="020B0503030403020204" pitchFamily="34" charset="0"/>
              </a:rPr>
              <a:t>A House in Multiple Occupation (HMO) is a building or part of a building where three or more people live in two or more households. Residents usually share one or several amenities, for example, toilet, bath and shower room, or kitchen. </a:t>
            </a:r>
          </a:p>
          <a:p>
            <a:endParaRPr lang="en-GB" sz="2400" dirty="0">
              <a:solidFill>
                <a:srgbClr val="121212"/>
              </a:solidFill>
              <a:latin typeface="Source Sans Pro" panose="020B0503030403020204" pitchFamily="34" charset="0"/>
            </a:endParaRPr>
          </a:p>
          <a:p>
            <a:r>
              <a:rPr lang="en-GB" sz="2400" b="1" dirty="0">
                <a:solidFill>
                  <a:srgbClr val="121212"/>
                </a:solidFill>
                <a:latin typeface="Source Sans Pro" panose="020B0503030403020204" pitchFamily="34" charset="0"/>
              </a:rPr>
              <a:t>Mandatory HMO Licensing </a:t>
            </a:r>
            <a:r>
              <a:rPr lang="en-GB" sz="2400" dirty="0">
                <a:solidFill>
                  <a:srgbClr val="121212"/>
                </a:solidFill>
                <a:latin typeface="Source Sans Pro" panose="020B0503030403020204" pitchFamily="34" charset="0"/>
              </a:rPr>
              <a:t>- </a:t>
            </a:r>
            <a:r>
              <a:rPr lang="en-GB" sz="2400" b="0" i="0" dirty="0">
                <a:solidFill>
                  <a:srgbClr val="121212"/>
                </a:solidFill>
                <a:effectLst/>
                <a:latin typeface="Source Sans Pro" panose="020B0503030403020204" pitchFamily="34" charset="0"/>
              </a:rPr>
              <a:t>five or more unrelated people, who form two or more households and share amenities like kitchens and bathrooms?</a:t>
            </a:r>
            <a:endParaRPr lang="en-GB" sz="2400" dirty="0">
              <a:solidFill>
                <a:srgbClr val="121212"/>
              </a:solidFill>
              <a:latin typeface="Source Sans Pro" panose="020B0503030403020204" pitchFamily="34" charset="0"/>
            </a:endParaRPr>
          </a:p>
          <a:p>
            <a:endParaRPr lang="en-GB" sz="2400" dirty="0"/>
          </a:p>
        </p:txBody>
      </p:sp>
      <p:sp>
        <p:nvSpPr>
          <p:cNvPr id="10" name="TextBox 9">
            <a:extLst>
              <a:ext uri="{FF2B5EF4-FFF2-40B4-BE49-F238E27FC236}">
                <a16:creationId xmlns:a16="http://schemas.microsoft.com/office/drawing/2014/main" id="{C0353DE4-81FA-1CEB-8D98-6C94A4824D1E}"/>
              </a:ext>
            </a:extLst>
          </p:cNvPr>
          <p:cNvSpPr txBox="1"/>
          <p:nvPr/>
        </p:nvSpPr>
        <p:spPr>
          <a:xfrm>
            <a:off x="446965" y="4141075"/>
            <a:ext cx="8697035" cy="1477328"/>
          </a:xfrm>
          <a:prstGeom prst="rect">
            <a:avLst/>
          </a:prstGeom>
          <a:noFill/>
        </p:spPr>
        <p:txBody>
          <a:bodyPr wrap="square">
            <a:spAutoFit/>
          </a:bodyPr>
          <a:lstStyle/>
          <a:p>
            <a:pPr algn="l"/>
            <a:r>
              <a:rPr lang="en-GB" b="0" i="0" dirty="0">
                <a:solidFill>
                  <a:srgbClr val="121212"/>
                </a:solidFill>
                <a:effectLst/>
                <a:latin typeface="Source Sans Pro" panose="020B0503030403020204" pitchFamily="34" charset="0"/>
              </a:rPr>
              <a:t>Examples of mandatory HMOs include:</a:t>
            </a:r>
          </a:p>
          <a:p>
            <a:pPr algn="l">
              <a:buFont typeface="Arial" panose="020B0604020202020204" pitchFamily="34" charset="0"/>
              <a:buChar char="•"/>
            </a:pPr>
            <a:r>
              <a:rPr lang="en-GB" b="0" i="0" dirty="0">
                <a:solidFill>
                  <a:srgbClr val="121212"/>
                </a:solidFill>
                <a:effectLst/>
                <a:latin typeface="Source Sans Pro" panose="020B0503030403020204" pitchFamily="34" charset="0"/>
              </a:rPr>
              <a:t>a house let as individual bedsitting rooms</a:t>
            </a:r>
          </a:p>
          <a:p>
            <a:pPr algn="l">
              <a:buFont typeface="Arial" panose="020B0604020202020204" pitchFamily="34" charset="0"/>
              <a:buChar char="•"/>
            </a:pPr>
            <a:r>
              <a:rPr lang="en-GB" b="0" i="0" dirty="0">
                <a:solidFill>
                  <a:srgbClr val="121212"/>
                </a:solidFill>
                <a:effectLst/>
                <a:latin typeface="Source Sans Pro" panose="020B0503030403020204" pitchFamily="34" charset="0"/>
              </a:rPr>
              <a:t>a group of rooms on each floor let to single occupants</a:t>
            </a:r>
          </a:p>
          <a:p>
            <a:pPr algn="l">
              <a:buFont typeface="Arial" panose="020B0604020202020204" pitchFamily="34" charset="0"/>
              <a:buChar char="•"/>
            </a:pPr>
            <a:r>
              <a:rPr lang="en-GB" b="0" i="0" dirty="0">
                <a:solidFill>
                  <a:srgbClr val="121212"/>
                </a:solidFill>
                <a:effectLst/>
                <a:latin typeface="Source Sans Pro" panose="020B0503030403020204" pitchFamily="34" charset="0"/>
              </a:rPr>
              <a:t>lodgings, and shared houses</a:t>
            </a:r>
          </a:p>
          <a:p>
            <a:pPr algn="l">
              <a:buFont typeface="Arial" panose="020B0604020202020204" pitchFamily="34" charset="0"/>
              <a:buChar char="•"/>
            </a:pPr>
            <a:r>
              <a:rPr lang="en-GB" b="0" i="0" dirty="0">
                <a:solidFill>
                  <a:srgbClr val="121212"/>
                </a:solidFill>
                <a:effectLst/>
                <a:latin typeface="Source Sans Pro" panose="020B0503030403020204" pitchFamily="34" charset="0"/>
              </a:rPr>
              <a:t>hostels, some hotels, guesthouses</a:t>
            </a:r>
          </a:p>
        </p:txBody>
      </p:sp>
    </p:spTree>
    <p:extLst>
      <p:ext uri="{BB962C8B-B14F-4D97-AF65-F5344CB8AC3E}">
        <p14:creationId xmlns:p14="http://schemas.microsoft.com/office/powerpoint/2010/main" val="213382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lstStyle/>
          <a:p>
            <a:r>
              <a:rPr lang="en-GB" b="1" dirty="0">
                <a:solidFill>
                  <a:srgbClr val="000000"/>
                </a:solidFill>
              </a:rPr>
              <a:t>Definition of an HMO – different HMO licence types</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CF6ABA6-74EF-961E-FA6E-929BBD2DEA69}"/>
              </a:ext>
            </a:extLst>
          </p:cNvPr>
          <p:cNvSpPr txBox="1"/>
          <p:nvPr/>
        </p:nvSpPr>
        <p:spPr>
          <a:xfrm>
            <a:off x="446965" y="1271752"/>
            <a:ext cx="9695518" cy="2954655"/>
          </a:xfrm>
          <a:prstGeom prst="rect">
            <a:avLst/>
          </a:prstGeom>
          <a:noFill/>
        </p:spPr>
        <p:txBody>
          <a:bodyPr wrap="square" rtlCol="0">
            <a:spAutoFit/>
          </a:bodyPr>
          <a:lstStyle/>
          <a:p>
            <a:pPr algn="l"/>
            <a:r>
              <a:rPr lang="en-GB" sz="2800" b="1" dirty="0">
                <a:solidFill>
                  <a:srgbClr val="000000"/>
                </a:solidFill>
                <a:latin typeface="Source Sans Pro" panose="020B0503030403020204" pitchFamily="34" charset="0"/>
                <a:ea typeface="Source Sans Pro" panose="020B0503030403020204" pitchFamily="34" charset="0"/>
              </a:rPr>
              <a:t>Additional HMO Licensing </a:t>
            </a:r>
            <a:r>
              <a:rPr lang="en-GB" sz="2800" dirty="0">
                <a:latin typeface="Source Sans Pro" panose="020B0503030403020204" pitchFamily="34" charset="0"/>
                <a:ea typeface="Source Sans Pro" panose="020B0503030403020204" pitchFamily="34" charset="0"/>
              </a:rPr>
              <a:t>- </a:t>
            </a:r>
            <a:r>
              <a:rPr lang="en-GB" sz="2800" b="0" i="0" dirty="0">
                <a:solidFill>
                  <a:srgbClr val="121212"/>
                </a:solidFill>
                <a:effectLst/>
                <a:latin typeface="Source Sans Pro" panose="020B0503030403020204" pitchFamily="34" charset="0"/>
                <a:ea typeface="Source Sans Pro" panose="020B0503030403020204" pitchFamily="34" charset="0"/>
              </a:rPr>
              <a:t>occupied by three or more people forming 2 or more households outside of mandatory HMO licensing.   </a:t>
            </a:r>
          </a:p>
          <a:p>
            <a:pPr algn="l"/>
            <a:endParaRPr lang="en-GB" sz="2800" b="0" i="0" dirty="0">
              <a:solidFill>
                <a:srgbClr val="121212"/>
              </a:solidFill>
              <a:effectLst/>
              <a:latin typeface="Source Sans Pro" panose="020B0503030403020204" pitchFamily="34" charset="0"/>
              <a:ea typeface="Source Sans Pro" panose="020B0503030403020204" pitchFamily="34" charset="0"/>
            </a:endParaRPr>
          </a:p>
          <a:p>
            <a:pPr algn="l"/>
            <a:r>
              <a:rPr lang="en-GB" sz="2800" b="0" i="0" dirty="0">
                <a:solidFill>
                  <a:srgbClr val="121212"/>
                </a:solidFill>
                <a:effectLst/>
                <a:latin typeface="Source Sans Pro" panose="020B0503030403020204" pitchFamily="34" charset="0"/>
                <a:ea typeface="Source Sans Pro" panose="020B0503030403020204" pitchFamily="34" charset="0"/>
              </a:rPr>
              <a:t>This includes multiple-occupied flats in purpose-built blocks (with over two flats) where more than 3 people live in the flat.</a:t>
            </a:r>
          </a:p>
          <a:p>
            <a:endParaRPr lang="en-GB" dirty="0"/>
          </a:p>
        </p:txBody>
      </p:sp>
    </p:spTree>
    <p:extLst>
      <p:ext uri="{BB962C8B-B14F-4D97-AF65-F5344CB8AC3E}">
        <p14:creationId xmlns:p14="http://schemas.microsoft.com/office/powerpoint/2010/main" val="319370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lstStyle/>
          <a:p>
            <a:r>
              <a:rPr lang="en-GB" b="1" dirty="0">
                <a:solidFill>
                  <a:srgbClr val="000000"/>
                </a:solidFill>
              </a:rPr>
              <a:t>Renters Rights Bill</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CF6ABA6-74EF-961E-FA6E-929BBD2DEA69}"/>
              </a:ext>
            </a:extLst>
          </p:cNvPr>
          <p:cNvSpPr txBox="1"/>
          <p:nvPr/>
        </p:nvSpPr>
        <p:spPr>
          <a:xfrm>
            <a:off x="446965" y="1271752"/>
            <a:ext cx="9695518" cy="4431983"/>
          </a:xfrm>
          <a:prstGeom prst="rect">
            <a:avLst/>
          </a:prstGeom>
          <a:noFill/>
        </p:spPr>
        <p:txBody>
          <a:bodyPr wrap="square" rtlCol="0">
            <a:spAutoFit/>
          </a:bodyPr>
          <a:lstStyle/>
          <a:p>
            <a:pPr algn="l" rtl="0" fontAlgn="base">
              <a:buFont typeface="Arial" panose="020B0604020202020204" pitchFamily="34" charset="0"/>
              <a:buChar char="•"/>
            </a:pPr>
            <a:r>
              <a:rPr lang="en-GB" sz="2400" i="0" u="none" strike="noStrike" dirty="0">
                <a:solidFill>
                  <a:srgbClr val="000000"/>
                </a:solidFill>
                <a:effectLst/>
                <a:highlight>
                  <a:srgbClr val="F5F5F5"/>
                </a:highlight>
                <a:latin typeface="Arial" panose="020B0604020202020204" pitchFamily="34" charset="0"/>
              </a:rPr>
              <a:t>Abolish section 21 evictions </a:t>
            </a:r>
            <a:r>
              <a:rPr lang="en-GB" sz="240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GB" sz="2400" dirty="0">
                <a:solidFill>
                  <a:srgbClr val="000000"/>
                </a:solidFill>
                <a:highlight>
                  <a:srgbClr val="F5F5F5"/>
                </a:highlight>
                <a:latin typeface="Arial" panose="020B0604020202020204" pitchFamily="34" charset="0"/>
              </a:rPr>
              <a:t>Ensure</a:t>
            </a:r>
            <a:r>
              <a:rPr lang="en-GB" sz="2400" i="0" u="none" strike="noStrike" dirty="0">
                <a:solidFill>
                  <a:srgbClr val="000000"/>
                </a:solidFill>
                <a:effectLst/>
                <a:highlight>
                  <a:srgbClr val="F5F5F5"/>
                </a:highlight>
                <a:latin typeface="Arial" panose="020B0604020202020204" pitchFamily="34" charset="0"/>
              </a:rPr>
              <a:t> possession grounds are fair to both parties </a:t>
            </a:r>
            <a:r>
              <a:rPr lang="en-GB" sz="240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GB" sz="2400" i="0" u="none" strike="noStrike" dirty="0">
                <a:solidFill>
                  <a:srgbClr val="000000"/>
                </a:solidFill>
                <a:effectLst/>
                <a:highlight>
                  <a:srgbClr val="F5F5F5"/>
                </a:highlight>
                <a:latin typeface="Arial" panose="020B0604020202020204" pitchFamily="34" charset="0"/>
              </a:rPr>
              <a:t>Introduce a new Private Rented Sector Ombudsman </a:t>
            </a:r>
            <a:r>
              <a:rPr lang="en-GB" sz="240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GB" sz="2400" i="0" u="none" strike="noStrike" dirty="0">
                <a:solidFill>
                  <a:srgbClr val="000000"/>
                </a:solidFill>
                <a:effectLst/>
                <a:highlight>
                  <a:srgbClr val="F5F5F5"/>
                </a:highlight>
                <a:latin typeface="Arial" panose="020B0604020202020204" pitchFamily="34" charset="0"/>
              </a:rPr>
              <a:t>Create a Private Rented Sector Database </a:t>
            </a:r>
            <a:r>
              <a:rPr lang="en-GB" sz="240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GB" sz="2400" i="0" u="none" strike="noStrike" dirty="0">
                <a:solidFill>
                  <a:srgbClr val="000000"/>
                </a:solidFill>
                <a:effectLst/>
                <a:highlight>
                  <a:srgbClr val="F5F5F5"/>
                </a:highlight>
                <a:latin typeface="Arial" panose="020B0604020202020204" pitchFamily="34" charset="0"/>
              </a:rPr>
              <a:t>Give tenants strengthened rights to request a pet in their property.</a:t>
            </a:r>
            <a:r>
              <a:rPr lang="en-US" sz="240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GB" sz="2400" i="0" u="none" strike="noStrike" dirty="0">
                <a:solidFill>
                  <a:srgbClr val="000000"/>
                </a:solidFill>
                <a:effectLst/>
                <a:highlight>
                  <a:srgbClr val="F5F5F5"/>
                </a:highlight>
                <a:latin typeface="Arial" panose="020B0604020202020204" pitchFamily="34" charset="0"/>
              </a:rPr>
              <a:t>Apply the Decent Homes Standard to the private rented sector </a:t>
            </a:r>
            <a:r>
              <a:rPr lang="en-US" sz="240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US" sz="2400" dirty="0">
                <a:solidFill>
                  <a:srgbClr val="000000"/>
                </a:solidFill>
                <a:highlight>
                  <a:srgbClr val="F5F5F5"/>
                </a:highlight>
                <a:latin typeface="Arial" panose="020B0604020202020204" pitchFamily="34" charset="0"/>
              </a:rPr>
              <a:t>Apply </a:t>
            </a:r>
            <a:r>
              <a:rPr lang="en-US" sz="2400" dirty="0" err="1">
                <a:solidFill>
                  <a:srgbClr val="000000"/>
                </a:solidFill>
                <a:highlight>
                  <a:srgbClr val="F5F5F5"/>
                </a:highlight>
                <a:latin typeface="Arial" panose="020B0604020202020204" pitchFamily="34" charset="0"/>
              </a:rPr>
              <a:t>Awaab’s</a:t>
            </a:r>
            <a:r>
              <a:rPr lang="en-US" sz="2400" dirty="0">
                <a:solidFill>
                  <a:srgbClr val="000000"/>
                </a:solidFill>
                <a:highlight>
                  <a:srgbClr val="F5F5F5"/>
                </a:highlight>
                <a:latin typeface="Arial" panose="020B0604020202020204" pitchFamily="34" charset="0"/>
              </a:rPr>
              <a:t> Law to the private rented sector</a:t>
            </a:r>
            <a:endParaRPr lang="en-US" sz="240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2400" i="0" u="none" strike="noStrike" dirty="0">
                <a:solidFill>
                  <a:srgbClr val="000000"/>
                </a:solidFill>
                <a:effectLst/>
                <a:highlight>
                  <a:srgbClr val="F5F5F5"/>
                </a:highlight>
                <a:latin typeface="Arial" panose="020B0604020202020204" pitchFamily="34" charset="0"/>
              </a:rPr>
              <a:t>Make it illegal for landlords and agents to discriminate against prospective tenants in receipt of benefits or with children</a:t>
            </a:r>
          </a:p>
          <a:p>
            <a:pPr algn="l" rtl="0" fontAlgn="base">
              <a:buFont typeface="Arial" panose="020B0604020202020204" pitchFamily="34" charset="0"/>
              <a:buChar char="•"/>
            </a:pPr>
            <a:r>
              <a:rPr lang="en-GB" sz="2400" dirty="0">
                <a:solidFill>
                  <a:srgbClr val="000000"/>
                </a:solidFill>
                <a:highlight>
                  <a:srgbClr val="F5F5F5"/>
                </a:highlight>
                <a:latin typeface="Arial" panose="020B0604020202020204" pitchFamily="34" charset="0"/>
              </a:rPr>
              <a:t>End the practice of rental bidding</a:t>
            </a:r>
            <a:r>
              <a:rPr lang="en-GB" sz="2400" i="0" u="none" strike="noStrike" dirty="0">
                <a:solidFill>
                  <a:srgbClr val="000000"/>
                </a:solidFill>
                <a:effectLst/>
                <a:highlight>
                  <a:srgbClr val="F5F5F5"/>
                </a:highlight>
                <a:latin typeface="Arial" panose="020B0604020202020204" pitchFamily="34" charset="0"/>
              </a:rPr>
              <a:t> </a:t>
            </a:r>
            <a:r>
              <a:rPr lang="en-US" sz="2400" i="0" dirty="0">
                <a:solidFill>
                  <a:srgbClr val="000000"/>
                </a:solidFill>
                <a:effectLst/>
                <a:highlight>
                  <a:srgbClr val="F5F5F5"/>
                </a:highlight>
                <a:latin typeface="Arial" panose="020B0604020202020204" pitchFamily="34" charset="0"/>
              </a:rPr>
              <a:t>​</a:t>
            </a:r>
          </a:p>
          <a:p>
            <a:pPr algn="l" rtl="0" fontAlgn="base">
              <a:buFont typeface="Arial" panose="020B0604020202020204" pitchFamily="34" charset="0"/>
              <a:buChar char="•"/>
            </a:pPr>
            <a:r>
              <a:rPr lang="en-GB" sz="2400" i="0" u="none" strike="noStrike" dirty="0">
                <a:solidFill>
                  <a:srgbClr val="000000"/>
                </a:solidFill>
                <a:effectLst/>
                <a:highlight>
                  <a:srgbClr val="F5F5F5"/>
                </a:highlight>
                <a:latin typeface="Arial" panose="020B0604020202020204" pitchFamily="34" charset="0"/>
              </a:rPr>
              <a:t>Strengthen local councils’ enforcement powers.</a:t>
            </a:r>
            <a:endParaRPr lang="en-GB" sz="2400" i="0" dirty="0">
              <a:solidFill>
                <a:srgbClr val="000000"/>
              </a:solidFill>
              <a:effectLst/>
              <a:highlight>
                <a:srgbClr val="F5F5F5"/>
              </a:highlight>
              <a:latin typeface="Arial" panose="020B0604020202020204" pitchFamily="34" charset="0"/>
            </a:endParaRPr>
          </a:p>
          <a:p>
            <a:endParaRPr lang="en-GB" dirty="0"/>
          </a:p>
        </p:txBody>
      </p:sp>
    </p:spTree>
    <p:extLst>
      <p:ext uri="{BB962C8B-B14F-4D97-AF65-F5344CB8AC3E}">
        <p14:creationId xmlns:p14="http://schemas.microsoft.com/office/powerpoint/2010/main" val="91855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lstStyle/>
          <a:p>
            <a:r>
              <a:rPr lang="en-GB" b="1" dirty="0">
                <a:solidFill>
                  <a:srgbClr val="000000"/>
                </a:solidFill>
              </a:rPr>
              <a:t>Renters Rights Bill – Tenancy reform</a:t>
            </a: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106598" cy="4862870"/>
          </a:xfrm>
          <a:prstGeom prst="rect">
            <a:avLst/>
          </a:prstGeom>
          <a:noFill/>
        </p:spPr>
        <p:txBody>
          <a:bodyPr wrap="square">
            <a:spAutoFit/>
          </a:bodyPr>
          <a:lstStyle/>
          <a:p>
            <a:pPr lvl="0" algn="just">
              <a:spcBef>
                <a:spcPts val="600"/>
              </a:spcBef>
              <a:spcAft>
                <a:spcPts val="600"/>
              </a:spcAft>
            </a:pP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Summary</a:t>
            </a:r>
          </a:p>
          <a:p>
            <a:pPr marL="342900" lvl="0" indent="-342900" algn="just">
              <a:spcBef>
                <a:spcPts val="600"/>
              </a:spcBef>
              <a:spcAft>
                <a:spcPts val="600"/>
              </a:spcAft>
              <a:buFont typeface="Symbol" panose="05050102010706020507" pitchFamily="18" charset="2"/>
              <a:buChar char=""/>
            </a:pP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Abolish section 21 evictions </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move to a simpler tenancy structure where all assured tenancies are periodic – providing more security for tenants and empowering them to challenge poor practice and unfair rent increases without fear of eviction. </a:t>
            </a:r>
          </a:p>
          <a:p>
            <a:pPr marL="342900" lvl="0" indent="-342900" algn="just">
              <a:spcBef>
                <a:spcPts val="600"/>
              </a:spcBef>
              <a:spcAft>
                <a:spcPts val="600"/>
              </a:spcAft>
              <a:buFont typeface="Symbol" panose="05050102010706020507" pitchFamily="18" charset="2"/>
              <a:buChar char=""/>
            </a:pP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 possession grounds are fair to both parties</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giving tenants</a:t>
            </a: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 security, while ensuring landlords can recover their property when reasonable. The Bill introduces new safeguards for tenants, giving them more time to find a home if landlords evict to move in or sell, and ensuring unscrupulous landlords cannot misuse grounds.  </a:t>
            </a:r>
            <a:endPar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600"/>
              </a:spcBef>
              <a:spcAft>
                <a:spcPts val="600"/>
              </a:spcAft>
              <a:buFont typeface="Symbol" panose="05050102010706020507" pitchFamily="18" charset="2"/>
              <a:buChar char=""/>
            </a:pP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Provide stronger protections against backdoor eviction </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by ensuring tenants are able to appeal excessive above-market rents which are purely designed to force them out.  As now, landlords will still be able to increase rents to market price for their properties and an independent tribunal will make a judgement on this, if needed. </a:t>
            </a: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spcBef>
                <a:spcPts val="600"/>
              </a:spcBef>
              <a:spcAft>
                <a:spcPts val="600"/>
              </a:spcAft>
              <a:buFont typeface="Symbol" panose="05050102010706020507" pitchFamily="18" charset="2"/>
              <a:buChar char=""/>
            </a:pPr>
            <a:r>
              <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Give tenants strengthened rights to request a pet in the property</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which the landlord must consider and cannot unreasonably refuse. To support this, landlords will be able to require pet insurance to cover any damage to their property. </a:t>
            </a:r>
            <a:endPar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624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lstStyle/>
          <a:p>
            <a:r>
              <a:rPr lang="en-GB" b="1" dirty="0">
                <a:solidFill>
                  <a:srgbClr val="000000"/>
                </a:solidFill>
              </a:rPr>
              <a:t>Renters Rights Bill – Tenancy reform</a:t>
            </a: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106598" cy="5416868"/>
          </a:xfrm>
          <a:prstGeom prst="rect">
            <a:avLst/>
          </a:prstGeom>
          <a:noFill/>
        </p:spPr>
        <p:txBody>
          <a:bodyPr wrap="square">
            <a:spAutoFit/>
          </a:bodyPr>
          <a:lstStyle/>
          <a:p>
            <a:pPr lvl="0" algn="just">
              <a:spcBef>
                <a:spcPts val="600"/>
              </a:spcBef>
              <a:spcAft>
                <a:spcPts val="600"/>
              </a:spcAft>
            </a:pPr>
            <a:r>
              <a:rPr lang="en-GB"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has changed?</a:t>
            </a:r>
          </a:p>
          <a:p>
            <a:pPr lvl="0" algn="just">
              <a:spcBef>
                <a:spcPts val="600"/>
              </a:spcBef>
              <a:spcAft>
                <a:spcPts val="600"/>
              </a:spcAft>
            </a:pPr>
            <a:endPar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60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All tenancies to be periodic – no 6-month initial period</a:t>
            </a:r>
          </a:p>
          <a:p>
            <a:pPr marL="285750" indent="-285750">
              <a:spcAft>
                <a:spcPts val="60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Single commencement date </a:t>
            </a:r>
          </a:p>
          <a:p>
            <a:pPr marL="285750" indent="-285750">
              <a:spcAft>
                <a:spcPts val="60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Tribunal prevented from backdating rent increases and not increasing the rent above what a landlord proposed. </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Key changes to the possession grounds: </a:t>
            </a:r>
          </a:p>
          <a:p>
            <a:pPr marL="742950" lvl="1"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Increased notice periods for “no fault” grounds to 4 months  </a:t>
            </a:r>
          </a:p>
          <a:p>
            <a:pPr marL="742950" lvl="1"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Increased the protected period and reletting restriction for the moving and selling grounds to 12 months </a:t>
            </a:r>
          </a:p>
          <a:p>
            <a:pPr marL="742950" lvl="1"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Increased the mandatory rent arrears ground threshold to 3 months’ rent (from 2 months) and removing the “repeat arrears” ground</a:t>
            </a:r>
          </a:p>
          <a:p>
            <a:pPr lvl="1"/>
            <a:endParaRPr lang="en-GB" dirty="0">
              <a:solidFill>
                <a:srgbClr val="00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Possession prevented if the landlord is not registered on the database </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Landlords must respond to pet requests within 28 days (reduced from 42 days)</a:t>
            </a:r>
          </a:p>
          <a:p>
            <a:pPr lvl="0" algn="just">
              <a:spcBef>
                <a:spcPts val="600"/>
              </a:spcBef>
              <a:spcAft>
                <a:spcPts val="600"/>
              </a:spcAft>
            </a:pPr>
            <a:endPar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75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756615"/>
          </a:xfrm>
        </p:spPr>
        <p:txBody>
          <a:bodyPr anchor="t">
            <a:normAutofit fontScale="90000"/>
          </a:bodyPr>
          <a:lstStyle/>
          <a:p>
            <a:r>
              <a:rPr lang="en-GB" b="1" dirty="0">
                <a:solidFill>
                  <a:srgbClr val="000000"/>
                </a:solidFill>
              </a:rPr>
              <a:t>Renters Rights Bill – Decent Homes Standard and </a:t>
            </a:r>
            <a:r>
              <a:rPr lang="en-GB" b="1" dirty="0" err="1">
                <a:solidFill>
                  <a:srgbClr val="000000"/>
                </a:solidFill>
              </a:rPr>
              <a:t>Awaab’s</a:t>
            </a:r>
            <a:r>
              <a:rPr lang="en-GB" b="1" dirty="0">
                <a:solidFill>
                  <a:srgbClr val="000000"/>
                </a:solidFill>
              </a:rPr>
              <a:t> law</a:t>
            </a:r>
          </a:p>
        </p:txBody>
      </p:sp>
      <p:sp>
        <p:nvSpPr>
          <p:cNvPr id="5" name="TextBox 4">
            <a:extLst>
              <a:ext uri="{FF2B5EF4-FFF2-40B4-BE49-F238E27FC236}">
                <a16:creationId xmlns:a16="http://schemas.microsoft.com/office/drawing/2014/main" id="{4ABC2FD2-4594-3A24-E6E5-3A06B0927FA8}"/>
              </a:ext>
            </a:extLst>
          </p:cNvPr>
          <p:cNvSpPr txBox="1"/>
          <p:nvPr/>
        </p:nvSpPr>
        <p:spPr>
          <a:xfrm>
            <a:off x="213043" y="809297"/>
            <a:ext cx="11106598" cy="4278094"/>
          </a:xfrm>
          <a:prstGeom prst="rect">
            <a:avLst/>
          </a:prstGeom>
          <a:noFill/>
        </p:spPr>
        <p:txBody>
          <a:bodyPr wrap="square">
            <a:spAutoFit/>
          </a:bodyPr>
          <a:lstStyle/>
          <a:p>
            <a:pPr lvl="0" algn="just">
              <a:spcBef>
                <a:spcPts val="600"/>
              </a:spcBef>
              <a:spcAft>
                <a:spcPts val="600"/>
              </a:spcAft>
            </a:pPr>
            <a:endPar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spcBef>
                <a:spcPts val="600"/>
              </a:spcBef>
              <a:spcAft>
                <a:spcPts val="600"/>
              </a:spcAft>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Summary</a:t>
            </a:r>
          </a:p>
          <a:p>
            <a:pPr lvl="0" algn="just">
              <a:spcBef>
                <a:spcPts val="600"/>
              </a:spcBef>
              <a:spcAft>
                <a:spcPts val="600"/>
              </a:spcAft>
            </a:pPr>
            <a:endPar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Symbol" panose="05050102010706020507" pitchFamily="18" charset="2"/>
              <a:buChar char=""/>
            </a:pP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Apply the Decent Homes Standard to the private rented sector</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give renters safer, better value homes and remove the blight of poor-quality homes in local communities. </a:t>
            </a:r>
            <a:endParaRPr lang="en-GB" sz="2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600"/>
              </a:spcBef>
              <a:spcAft>
                <a:spcPts val="600"/>
              </a:spcAft>
              <a:buFont typeface="Symbol" panose="05050102010706020507" pitchFamily="18" charset="2"/>
              <a:buChar char=""/>
            </a:pP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Apply ‘</a:t>
            </a:r>
            <a:r>
              <a:rPr lang="en-GB"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Awaab’s</a:t>
            </a: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Law’ to the sector,</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setting clear legal expectations about the timeframes within which landlords in the private rented sector must take action to make homes safe where they contain serious hazards. </a:t>
            </a:r>
            <a:endParaRPr lang="en-GB" sz="2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lvl="0" algn="just">
              <a:spcBef>
                <a:spcPts val="600"/>
              </a:spcBef>
              <a:spcAft>
                <a:spcPts val="600"/>
              </a:spcAft>
            </a:pPr>
            <a:endParaRPr lang="en-GB"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8768542"/>
      </p:ext>
    </p:extLst>
  </p:cSld>
  <p:clrMapOvr>
    <a:masterClrMapping/>
  </p:clrMapOvr>
</p:sld>
</file>

<file path=ppt/theme/theme1.xml><?xml version="1.0" encoding="utf-8"?>
<a:theme xmlns:a="http://schemas.openxmlformats.org/drawingml/2006/main" name="Main Theme">
  <a:themeElements>
    <a:clrScheme name="MISSION WALTHAM FOREST">
      <a:dk1>
        <a:srgbClr val="37B2A0"/>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uilding a stronger economy">
  <a:themeElements>
    <a:clrScheme name="Custom 2">
      <a:dk1>
        <a:srgbClr val="902E58"/>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ive and age well">
  <a:themeElements>
    <a:clrScheme name="Custom 1">
      <a:dk1>
        <a:srgbClr val="77508D"/>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Live an authentic life safely">
  <a:themeElements>
    <a:clrScheme name="Custom 3">
      <a:dk1>
        <a:srgbClr val="E9952C"/>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ackling the housing crisis">
  <a:themeElements>
    <a:clrScheme name="Custom 4">
      <a:dk1>
        <a:srgbClr val="1F7455"/>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7931cfd-7fb0-498e-a3fa-fe9b0143b4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1DC690F9A1364E8E99815D9ECAF099" ma:contentTypeVersion="15" ma:contentTypeDescription="Create a new document." ma:contentTypeScope="" ma:versionID="23e243cd26f634816d15dda1a720a9f0">
  <xsd:schema xmlns:xsd="http://www.w3.org/2001/XMLSchema" xmlns:xs="http://www.w3.org/2001/XMLSchema" xmlns:p="http://schemas.microsoft.com/office/2006/metadata/properties" xmlns:ns3="27931cfd-7fb0-498e-a3fa-fe9b0143b480" xmlns:ns4="5a446d3a-46d6-4fbf-a6e5-7f472eadc99e" targetNamespace="http://schemas.microsoft.com/office/2006/metadata/properties" ma:root="true" ma:fieldsID="32e14d0a0bd4bf54e1fba7e097def9f6" ns3:_="" ns4:_="">
    <xsd:import namespace="27931cfd-7fb0-498e-a3fa-fe9b0143b480"/>
    <xsd:import namespace="5a446d3a-46d6-4fbf-a6e5-7f472eadc9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31cfd-7fb0-498e-a3fa-fe9b0143b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446d3a-46d6-4fbf-a6e5-7f472eadc99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631C33-D45A-4609-9395-A0AE3BF7B18D}">
  <ds:schemaRefs>
    <ds:schemaRef ds:uri="http://schemas.microsoft.com/sharepoint/v3/contenttype/forms"/>
  </ds:schemaRefs>
</ds:datastoreItem>
</file>

<file path=customXml/itemProps2.xml><?xml version="1.0" encoding="utf-8"?>
<ds:datastoreItem xmlns:ds="http://schemas.openxmlformats.org/officeDocument/2006/customXml" ds:itemID="{4E921E15-32C1-4A05-B455-3500E68F0CBF}">
  <ds:schemaRef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5a446d3a-46d6-4fbf-a6e5-7f472eadc99e"/>
    <ds:schemaRef ds:uri="27931cfd-7fb0-498e-a3fa-fe9b0143b480"/>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199D8AA-27C3-4A9D-AB40-BC8B16CDA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31cfd-7fb0-498e-a3fa-fe9b0143b480"/>
    <ds:schemaRef ds:uri="5a446d3a-46d6-4fbf-a6e5-7f472eadc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3552</TotalTime>
  <Words>1735</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Aptos</vt:lpstr>
      <vt:lpstr>Arial</vt:lpstr>
      <vt:lpstr>Calibri</vt:lpstr>
      <vt:lpstr>Qanelas</vt:lpstr>
      <vt:lpstr>Source Sans Pro</vt:lpstr>
      <vt:lpstr>Symbol</vt:lpstr>
      <vt:lpstr>Main Theme</vt:lpstr>
      <vt:lpstr>Building a stronger economy</vt:lpstr>
      <vt:lpstr>Live and age well</vt:lpstr>
      <vt:lpstr>Live an authentic life safely</vt:lpstr>
      <vt:lpstr>Tackling the housing crisis</vt:lpstr>
      <vt:lpstr>  Landlord Forum</vt:lpstr>
      <vt:lpstr>Private Sector Housing &amp; Licensing</vt:lpstr>
      <vt:lpstr>Private Sector Housing &amp; Licensing – New Licensing Schemes </vt:lpstr>
      <vt:lpstr>Definition of an HMO – different HMO licence types</vt:lpstr>
      <vt:lpstr>Definition of an HMO – different HMO licence types</vt:lpstr>
      <vt:lpstr>Renters Rights Bill</vt:lpstr>
      <vt:lpstr>Renters Rights Bill – Tenancy reform</vt:lpstr>
      <vt:lpstr>Renters Rights Bill – Tenancy reform</vt:lpstr>
      <vt:lpstr>Renters Rights Bill – Decent Homes Standard and Awaab’s law</vt:lpstr>
      <vt:lpstr>Renters Rights Bill – Decent Homes Standard and Awaab’s law. </vt:lpstr>
      <vt:lpstr>Renters Rights Bill – Rental bidding and rental discrimination </vt:lpstr>
      <vt:lpstr>Renters Rights Bill – Ombudsman and Database</vt:lpstr>
      <vt:lpstr>Renters Rights Bill – Enforcement and Investigatory Powers</vt:lpstr>
      <vt:lpstr>Renters Rights Bill – Enforcement and Investigatory Powers</vt:lpstr>
      <vt:lpstr>Renters Rights Bill – Next Steps   </vt:lpstr>
      <vt:lpstr>Private Sector Housing &amp; Licensing  Questions and topics requested. </vt:lpstr>
      <vt:lpstr>Private Sector Housing &amp; Licensing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Seymour (Studio)</dc:creator>
  <cp:lastModifiedBy>Jon Fine</cp:lastModifiedBy>
  <cp:revision>39</cp:revision>
  <dcterms:created xsi:type="dcterms:W3CDTF">2024-01-12T10:48:15Z</dcterms:created>
  <dcterms:modified xsi:type="dcterms:W3CDTF">2024-11-08T09:39:07Z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0x010100A01DC690F9A1364E8E99815D9ECAF099</vt:lpwstr>
  </property>
</Properties>
</file>